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557" r:id="rId2"/>
    <p:sldId id="257" r:id="rId3"/>
    <p:sldId id="547" r:id="rId4"/>
    <p:sldId id="548" r:id="rId5"/>
    <p:sldId id="549" r:id="rId6"/>
    <p:sldId id="550" r:id="rId7"/>
    <p:sldId id="551" r:id="rId8"/>
    <p:sldId id="552" r:id="rId9"/>
    <p:sldId id="553" r:id="rId10"/>
    <p:sldId id="554" r:id="rId11"/>
    <p:sldId id="555" r:id="rId12"/>
    <p:sldId id="389" r:id="rId13"/>
    <p:sldId id="458" r:id="rId14"/>
    <p:sldId id="454" r:id="rId15"/>
    <p:sldId id="455" r:id="rId16"/>
    <p:sldId id="456" r:id="rId17"/>
    <p:sldId id="457" r:id="rId18"/>
    <p:sldId id="532" r:id="rId19"/>
    <p:sldId id="529" r:id="rId20"/>
    <p:sldId id="530" r:id="rId21"/>
    <p:sldId id="453" r:id="rId22"/>
    <p:sldId id="386" r:id="rId23"/>
    <p:sldId id="462" r:id="rId24"/>
    <p:sldId id="460" r:id="rId25"/>
    <p:sldId id="461" r:id="rId26"/>
    <p:sldId id="493" r:id="rId27"/>
    <p:sldId id="494" r:id="rId28"/>
    <p:sldId id="496" r:id="rId29"/>
    <p:sldId id="498" r:id="rId30"/>
    <p:sldId id="497" r:id="rId31"/>
    <p:sldId id="499" r:id="rId32"/>
    <p:sldId id="500" r:id="rId33"/>
    <p:sldId id="501" r:id="rId34"/>
    <p:sldId id="502" r:id="rId35"/>
    <p:sldId id="503" r:id="rId36"/>
    <p:sldId id="504" r:id="rId37"/>
    <p:sldId id="509" r:id="rId38"/>
    <p:sldId id="510" r:id="rId39"/>
    <p:sldId id="505" r:id="rId40"/>
    <p:sldId id="507" r:id="rId41"/>
    <p:sldId id="513" r:id="rId42"/>
    <p:sldId id="514" r:id="rId43"/>
    <p:sldId id="523" r:id="rId44"/>
    <p:sldId id="522" r:id="rId45"/>
    <p:sldId id="533" r:id="rId46"/>
    <p:sldId id="534" r:id="rId47"/>
    <p:sldId id="535" r:id="rId48"/>
    <p:sldId id="536" r:id="rId49"/>
    <p:sldId id="537" r:id="rId50"/>
    <p:sldId id="538" r:id="rId51"/>
    <p:sldId id="539" r:id="rId52"/>
    <p:sldId id="540" r:id="rId53"/>
    <p:sldId id="543" r:id="rId54"/>
    <p:sldId id="546" r:id="rId55"/>
    <p:sldId id="516" r:id="rId56"/>
    <p:sldId id="511" r:id="rId57"/>
    <p:sldId id="520" r:id="rId58"/>
    <p:sldId id="512" r:id="rId59"/>
    <p:sldId id="517" r:id="rId60"/>
    <p:sldId id="515" r:id="rId61"/>
    <p:sldId id="521" r:id="rId62"/>
    <p:sldId id="518" r:id="rId63"/>
    <p:sldId id="481" r:id="rId64"/>
    <p:sldId id="525" r:id="rId65"/>
    <p:sldId id="527" r:id="rId66"/>
    <p:sldId id="526" r:id="rId67"/>
    <p:sldId id="483" r:id="rId68"/>
    <p:sldId id="484" r:id="rId69"/>
    <p:sldId id="485" r:id="rId70"/>
    <p:sldId id="519" r:id="rId71"/>
    <p:sldId id="482" r:id="rId72"/>
    <p:sldId id="487" r:id="rId73"/>
    <p:sldId id="477" r:id="rId74"/>
    <p:sldId id="480" r:id="rId75"/>
    <p:sldId id="479" r:id="rId76"/>
    <p:sldId id="491" r:id="rId77"/>
    <p:sldId id="556" r:id="rId7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07" autoAdjust="0"/>
    <p:restoredTop sz="94660"/>
  </p:normalViewPr>
  <p:slideViewPr>
    <p:cSldViewPr>
      <p:cViewPr>
        <p:scale>
          <a:sx n="75" d="100"/>
          <a:sy n="75" d="100"/>
        </p:scale>
        <p:origin x="-2040" y="-7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5368D7B-C450-5F4D-BAFA-E838CA1170CE}" type="datetime1">
              <a:rPr lang="en-AU"/>
              <a:pPr>
                <a:defRPr/>
              </a:pPr>
              <a:t>6/01/2015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E7927E69-6560-BC40-AC8B-78BC553A704E}" type="slidenum">
              <a:rPr lang="en-AU"/>
              <a:pPr>
                <a:defRPr/>
              </a:pPr>
              <a:t>‹#›</a:t>
            </a:fld>
            <a:endParaRPr lang="en-AU"/>
          </a:p>
        </p:txBody>
      </p:sp>
    </p:spTree>
    <p:extLst>
      <p:ext uri="{BB962C8B-B14F-4D97-AF65-F5344CB8AC3E}">
        <p14:creationId xmlns:p14="http://schemas.microsoft.com/office/powerpoint/2010/main" val="772594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7927E69-6560-BC40-AC8B-78BC553A704E}" type="slidenum">
              <a:rPr lang="en-AU" smtClean="0"/>
              <a:pPr>
                <a:defRPr/>
              </a:pPr>
              <a:t>14</a:t>
            </a:fld>
            <a:endParaRPr lang="en-AU"/>
          </a:p>
        </p:txBody>
      </p:sp>
    </p:spTree>
    <p:extLst>
      <p:ext uri="{BB962C8B-B14F-4D97-AF65-F5344CB8AC3E}">
        <p14:creationId xmlns:p14="http://schemas.microsoft.com/office/powerpoint/2010/main" val="374724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C4AA080C-406A-C348-9424-1288CE0D2DFC}" type="slidenum">
              <a:rPr lang="en-AU"/>
              <a:pPr>
                <a:defRPr/>
              </a:pPr>
              <a:t>‹#›</a:t>
            </a:fld>
            <a:endParaRPr lang="en-A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A5E489BA-310E-6D41-AA32-3CA0C693D153}" type="slidenum">
              <a:rPr lang="en-AU"/>
              <a:pPr>
                <a:defRPr/>
              </a:pPr>
              <a:t>‹#›</a:t>
            </a:fld>
            <a:endParaRPr lang="en-A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96BE43A5-34F4-214F-8401-BAA6BCA3BD41}" type="slidenum">
              <a:rPr lang="en-AU"/>
              <a:pPr>
                <a:defRPr/>
              </a:pPr>
              <a:t>‹#›</a:t>
            </a:fld>
            <a:endParaRPr lang="en-A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D1FE2FC-661C-1040-BB44-D43B7C270FB2}" type="slidenum">
              <a:rPr lang="en-AU"/>
              <a:pPr>
                <a:defRPr/>
              </a:pPr>
              <a:t>‹#›</a:t>
            </a:fld>
            <a:endParaRPr lang="en-A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31F1EE0E-01BD-F14D-A3EB-522BA709EC11}" type="slidenum">
              <a:rPr lang="en-AU"/>
              <a:pPr>
                <a:defRPr/>
              </a:pPr>
              <a:t>‹#›</a:t>
            </a:fld>
            <a:endParaRPr lang="en-A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A74614AF-2C7B-3D40-9254-F520F07C512C}" type="slidenum">
              <a:rPr lang="en-AU"/>
              <a:pPr>
                <a:defRPr/>
              </a:pPr>
              <a:t>‹#›</a:t>
            </a:fld>
            <a:endParaRPr lang="en-A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6982AB1E-267C-1C48-A9D1-A088ABF53E77}" type="slidenum">
              <a:rPr lang="en-AU"/>
              <a:pPr>
                <a:defRPr/>
              </a:pPr>
              <a:t>‹#›</a:t>
            </a:fld>
            <a:endParaRPr lang="en-A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1E128370-7EAD-6746-B90F-4AC733E107F4}" type="slidenum">
              <a:rPr lang="en-AU"/>
              <a:pPr>
                <a:defRPr/>
              </a:pPr>
              <a:t>‹#›</a:t>
            </a:fld>
            <a:endParaRPr lang="en-A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D7E3AD88-3878-7B4D-BEA8-34E9C9B970C5}" type="slidenum">
              <a:rPr lang="en-AU"/>
              <a:pPr>
                <a:defRPr/>
              </a:pPr>
              <a:t>‹#›</a:t>
            </a:fld>
            <a:endParaRPr lang="en-A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C29ABDA8-8F53-974E-8F37-1E3F5102A8E4}" type="slidenum">
              <a:rPr lang="en-AU"/>
              <a:pPr>
                <a:defRPr/>
              </a:pPr>
              <a:t>‹#›</a:t>
            </a:fld>
            <a:endParaRPr lang="en-A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BC2A059-23F0-D94D-AD0F-328BC0D2BDE9}" type="slidenum">
              <a:rPr lang="en-AU"/>
              <a:pPr>
                <a:defRPr/>
              </a:pPr>
              <a:t>‹#›</a:t>
            </a:fld>
            <a:endParaRPr lang="en-A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294B066-5DD9-DE49-87CA-25E980251779}"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hf hdr="0" ft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edcourt.gov.au/pjdp/pjdp-toolkit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hyperlink" Target="http://www.palausupremecourt.net/judicial-fees-2.cshtml" TargetMode="External"/><Relationship Id="rId2" Type="http://schemas.openxmlformats.org/officeDocument/2006/relationships/hyperlink" Target="http://www.palausupremecourt.net"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rmicourts.or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tiff"/></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4.tiff"/></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 TargetMode="External"/><Relationship Id="rId4" Type="http://schemas.openxmlformats.org/officeDocument/2006/relationships/image" Target="../media/image5.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tif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587821"/>
            <a:ext cx="8229600" cy="5289451"/>
          </a:xfrm>
        </p:spPr>
        <p:txBody>
          <a:bodyPr/>
          <a:lstStyle/>
          <a:p>
            <a:pPr marL="0" indent="0">
              <a:buNone/>
            </a:pPr>
            <a:r>
              <a:rPr lang="en-AU" sz="1300" dirty="0"/>
              <a:t> </a:t>
            </a:r>
          </a:p>
          <a:p>
            <a:pPr marL="0" indent="0">
              <a:buNone/>
            </a:pPr>
            <a:r>
              <a:rPr lang="en-AU" sz="1300" dirty="0"/>
              <a:t> </a:t>
            </a:r>
          </a:p>
          <a:p>
            <a:pPr marL="0" indent="0" algn="ctr">
              <a:buNone/>
            </a:pPr>
            <a:r>
              <a:rPr lang="en-AU" sz="2800" b="1" i="1" cap="small" dirty="0" smtClean="0">
                <a:latin typeface="Arial Narrow" panose="020B0606020202030204" pitchFamily="34" charset="0"/>
              </a:rPr>
              <a:t>Annual </a:t>
            </a:r>
            <a:r>
              <a:rPr lang="en-AU" sz="2800" b="1" i="1" cap="small" dirty="0">
                <a:latin typeface="Arial Narrow" panose="020B0606020202030204" pitchFamily="34" charset="0"/>
              </a:rPr>
              <a:t>Court Reporting Toolkit - </a:t>
            </a:r>
            <a:r>
              <a:rPr lang="en-AU" sz="2800" dirty="0">
                <a:latin typeface="Arial Narrow" panose="020B0606020202030204" pitchFamily="34" charset="0"/>
              </a:rPr>
              <a:t> </a:t>
            </a:r>
            <a:endParaRPr lang="en-AU" sz="2800" dirty="0" smtClean="0">
              <a:latin typeface="Arial Narrow" panose="020B0606020202030204" pitchFamily="34" charset="0"/>
            </a:endParaRPr>
          </a:p>
          <a:p>
            <a:pPr marL="0" indent="0" algn="ctr">
              <a:buNone/>
            </a:pPr>
            <a:r>
              <a:rPr lang="en-AU" sz="2800" b="1" i="1" cap="small" dirty="0" smtClean="0">
                <a:latin typeface="Arial Narrow" panose="020B0606020202030204" pitchFamily="34" charset="0"/>
              </a:rPr>
              <a:t>Additional </a:t>
            </a:r>
            <a:r>
              <a:rPr lang="en-AU" sz="2800" b="1" i="1" cap="small" dirty="0">
                <a:latin typeface="Arial Narrow" panose="020B0606020202030204" pitchFamily="34" charset="0"/>
              </a:rPr>
              <a:t>Documentation</a:t>
            </a:r>
            <a:endParaRPr lang="en-AU" sz="2800" dirty="0">
              <a:latin typeface="Arial Narrow" panose="020B0606020202030204" pitchFamily="34" charset="0"/>
            </a:endParaRPr>
          </a:p>
          <a:p>
            <a:pPr marL="0" indent="0">
              <a:buNone/>
            </a:pPr>
            <a:r>
              <a:rPr lang="en-AU" sz="1300" dirty="0">
                <a:latin typeface="Arial Narrow" panose="020B0606020202030204" pitchFamily="34" charset="0"/>
              </a:rPr>
              <a:t> </a:t>
            </a:r>
            <a:endParaRPr lang="en-AU" sz="1300" dirty="0" smtClean="0">
              <a:latin typeface="Arial Narrow" panose="020B0606020202030204" pitchFamily="34" charset="0"/>
            </a:endParaRPr>
          </a:p>
          <a:p>
            <a:pPr marL="0" indent="0">
              <a:buNone/>
            </a:pPr>
            <a:r>
              <a:rPr lang="en-AU" sz="1300" dirty="0">
                <a:latin typeface="Arial Narrow" panose="020B0606020202030204" pitchFamily="34" charset="0"/>
              </a:rPr>
              <a:t>  </a:t>
            </a:r>
            <a:endParaRPr lang="en-AU" sz="1300" dirty="0" smtClean="0">
              <a:latin typeface="Arial Narrow" panose="020B0606020202030204" pitchFamily="34" charset="0"/>
            </a:endParaRPr>
          </a:p>
          <a:p>
            <a:pPr marL="0" indent="0" algn="ctr">
              <a:buNone/>
            </a:pPr>
            <a:r>
              <a:rPr lang="en-AU" sz="1150" dirty="0" smtClean="0">
                <a:latin typeface="Arial Narrow" panose="020B0606020202030204" pitchFamily="34" charset="0"/>
              </a:rPr>
              <a:t>Available </a:t>
            </a:r>
            <a:r>
              <a:rPr lang="en-AU" sz="1150" dirty="0">
                <a:latin typeface="Arial Narrow" panose="020B0606020202030204" pitchFamily="34" charset="0"/>
              </a:rPr>
              <a:t>at: </a:t>
            </a:r>
            <a:r>
              <a:rPr lang="en-AU" sz="1150" u="sng" dirty="0">
                <a:latin typeface="Arial Narrow" panose="020B0606020202030204" pitchFamily="34" charset="0"/>
                <a:hlinkClick r:id="rId3"/>
              </a:rPr>
              <a:t>http://</a:t>
            </a:r>
            <a:r>
              <a:rPr lang="en-AU" sz="1150" u="sng" dirty="0" smtClean="0">
                <a:latin typeface="Arial Narrow" panose="020B0606020202030204" pitchFamily="34" charset="0"/>
                <a:hlinkClick r:id="rId3"/>
              </a:rPr>
              <a:t>www.fedcourt.gov.au/pjdp/pjdp-toolkits</a:t>
            </a:r>
            <a:r>
              <a:rPr lang="en-AU" sz="1150" dirty="0">
                <a:latin typeface="Arial Narrow" panose="020B0606020202030204" pitchFamily="34" charset="0"/>
              </a:rPr>
              <a:t> </a:t>
            </a:r>
          </a:p>
          <a:p>
            <a:pPr marL="0" indent="0">
              <a:buNone/>
            </a:pPr>
            <a:r>
              <a:rPr lang="en-AU" sz="1150" dirty="0">
                <a:latin typeface="Arial Narrow" panose="020B0606020202030204" pitchFamily="34" charset="0"/>
              </a:rPr>
              <a:t> </a:t>
            </a:r>
            <a:endParaRPr lang="en-AU" sz="1150" dirty="0" smtClean="0">
              <a:latin typeface="Arial Narrow" panose="020B0606020202030204" pitchFamily="34" charset="0"/>
            </a:endParaRPr>
          </a:p>
          <a:p>
            <a:pPr marL="0" indent="0">
              <a:buNone/>
            </a:pPr>
            <a:endParaRPr lang="en-AU" sz="1150" dirty="0" smtClean="0">
              <a:latin typeface="Arial Narrow" panose="020B0606020202030204" pitchFamily="34" charset="0"/>
            </a:endParaRPr>
          </a:p>
          <a:p>
            <a:pPr marL="0" indent="0">
              <a:buNone/>
            </a:pPr>
            <a:endParaRPr lang="en-AU" sz="1150" dirty="0" smtClean="0">
              <a:latin typeface="Arial Narrow" panose="020B0606020202030204" pitchFamily="34" charset="0"/>
            </a:endParaRPr>
          </a:p>
          <a:p>
            <a:pPr marL="0" indent="0">
              <a:buNone/>
            </a:pPr>
            <a:endParaRPr lang="en-AU" sz="1150" dirty="0">
              <a:latin typeface="Arial Narrow" panose="020B0606020202030204" pitchFamily="34" charset="0"/>
            </a:endParaRPr>
          </a:p>
          <a:p>
            <a:pPr marL="0" indent="0">
              <a:buNone/>
            </a:pPr>
            <a:endParaRPr lang="en-AU" sz="1150" dirty="0" smtClean="0">
              <a:latin typeface="Arial Narrow" panose="020B0606020202030204" pitchFamily="34" charset="0"/>
            </a:endParaRPr>
          </a:p>
          <a:p>
            <a:pPr marL="0" indent="0">
              <a:buNone/>
            </a:pPr>
            <a:endParaRPr lang="en-AU" sz="1150" dirty="0">
              <a:latin typeface="Arial Narrow" panose="020B0606020202030204" pitchFamily="34" charset="0"/>
            </a:endParaRPr>
          </a:p>
          <a:p>
            <a:pPr marL="0" indent="0">
              <a:buNone/>
            </a:pPr>
            <a:endParaRPr lang="en-AU" sz="1150" dirty="0" smtClean="0">
              <a:latin typeface="Arial Narrow" panose="020B0606020202030204" pitchFamily="34" charset="0"/>
            </a:endParaRPr>
          </a:p>
          <a:p>
            <a:pPr marL="0" indent="0">
              <a:buNone/>
            </a:pPr>
            <a:endParaRPr lang="en-AU" sz="1150" dirty="0">
              <a:latin typeface="Arial Narrow" panose="020B0606020202030204" pitchFamily="34" charset="0"/>
            </a:endParaRPr>
          </a:p>
          <a:p>
            <a:pPr marL="0" indent="0">
              <a:buNone/>
            </a:pPr>
            <a:endParaRPr lang="en-AU" sz="1150" dirty="0" smtClean="0">
              <a:latin typeface="Arial Narrow" panose="020B0606020202030204" pitchFamily="34" charset="0"/>
            </a:endParaRPr>
          </a:p>
          <a:p>
            <a:pPr marL="0" indent="0">
              <a:buNone/>
            </a:pPr>
            <a:r>
              <a:rPr lang="en-AU" sz="1150" dirty="0" smtClean="0">
                <a:latin typeface="Arial Narrow" panose="020B0606020202030204" pitchFamily="34" charset="0"/>
              </a:rPr>
              <a:t>Toolkits </a:t>
            </a:r>
            <a:r>
              <a:rPr lang="en-AU" sz="1150" dirty="0">
                <a:latin typeface="Arial Narrow" panose="020B0606020202030204" pitchFamily="34" charset="0"/>
              </a:rPr>
              <a:t>are evolving and changes may be made in future versions. For the latest version of </a:t>
            </a:r>
            <a:r>
              <a:rPr lang="en-US" sz="1150" dirty="0">
                <a:latin typeface="Arial Narrow" panose="020B0606020202030204" pitchFamily="34" charset="0"/>
              </a:rPr>
              <a:t>this Additional Documentation please </a:t>
            </a:r>
            <a:r>
              <a:rPr lang="en-AU" sz="1150" dirty="0">
                <a:latin typeface="Arial Narrow" panose="020B0606020202030204" pitchFamily="34" charset="0"/>
              </a:rPr>
              <a:t>refer to the website – Available at: </a:t>
            </a:r>
            <a:r>
              <a:rPr lang="en-AU" sz="1150" u="sng" dirty="0">
                <a:latin typeface="Arial Narrow" panose="020B0606020202030204" pitchFamily="34" charset="0"/>
                <a:hlinkClick r:id="rId3"/>
              </a:rPr>
              <a:t>http://www.fedcourt.gov.au/pjdp/pjdp-toolkits</a:t>
            </a:r>
            <a:r>
              <a:rPr lang="en-AU" sz="1150" dirty="0">
                <a:latin typeface="Arial Narrow" panose="020B0606020202030204" pitchFamily="34" charset="0"/>
              </a:rPr>
              <a:t> </a:t>
            </a:r>
          </a:p>
          <a:p>
            <a:pPr marL="0" indent="0">
              <a:buNone/>
            </a:pPr>
            <a:r>
              <a:rPr lang="en-AU" sz="1150" dirty="0">
                <a:latin typeface="Arial Narrow" panose="020B0606020202030204" pitchFamily="34" charset="0"/>
              </a:rPr>
              <a:t> </a:t>
            </a:r>
          </a:p>
          <a:p>
            <a:pPr marL="0" indent="0">
              <a:buNone/>
            </a:pPr>
            <a:r>
              <a:rPr lang="en-US" sz="1150" dirty="0">
                <a:latin typeface="Arial Narrow" panose="020B0606020202030204" pitchFamily="34" charset="0"/>
              </a:rPr>
              <a:t>Note: While every effort has been made to produce informative and educative tools, the applicability of these may vary depending on country and regional circumstance.</a:t>
            </a:r>
            <a:endParaRPr lang="en-AU" sz="1150"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pPr>
              <a:defRPr/>
            </a:pPr>
            <a:fld id="{2D1FE2FC-661C-1040-BB44-D43B7C270FB2}" type="slidenum">
              <a:rPr lang="en-AU" smtClean="0"/>
              <a:pPr>
                <a:defRPr/>
              </a:pPr>
              <a:t>1</a:t>
            </a:fld>
            <a:endParaRPr lang="en-AU"/>
          </a:p>
        </p:txBody>
      </p:sp>
      <p:pic>
        <p:nvPicPr>
          <p:cNvPr id="6" name="Picture 9" descr="FCA Colour Bar (Vertical).bmp"/>
          <p:cNvPicPr preferRelativeResize="0">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357565" y="-4040457"/>
            <a:ext cx="413322" cy="9159552"/>
          </a:xfrm>
          <a:prstGeom prst="rect">
            <a:avLst/>
          </a:prstGeom>
          <a:noFill/>
          <a:ln w="9525">
            <a:noFill/>
            <a:miter lim="800000"/>
            <a:headEnd/>
            <a:tailEnd/>
          </a:ln>
        </p:spPr>
      </p:pic>
      <p:sp>
        <p:nvSpPr>
          <p:cNvPr id="8" name="TextBox 7"/>
          <p:cNvSpPr txBox="1"/>
          <p:nvPr/>
        </p:nvSpPr>
        <p:spPr>
          <a:xfrm>
            <a:off x="1486607" y="6453336"/>
            <a:ext cx="6386685" cy="261610"/>
          </a:xfrm>
          <a:prstGeom prst="rect">
            <a:avLst/>
          </a:prstGeom>
          <a:noFill/>
        </p:spPr>
        <p:txBody>
          <a:bodyPr wrap="none" rtlCol="0">
            <a:spAutoFit/>
          </a:bodyPr>
          <a:lstStyle/>
          <a:p>
            <a:r>
              <a:rPr lang="en-AU" sz="1100" i="1" dirty="0"/>
              <a:t>PJDP is funded by the Government of New Zealand and managed by the Federal Court of Australia</a:t>
            </a:r>
            <a:endParaRPr lang="en-AU" sz="1100" dirty="0"/>
          </a:p>
        </p:txBody>
      </p:sp>
    </p:spTree>
    <p:extLst>
      <p:ext uri="{BB962C8B-B14F-4D97-AF65-F5344CB8AC3E}">
        <p14:creationId xmlns:p14="http://schemas.microsoft.com/office/powerpoint/2010/main" val="3196006949"/>
      </p:ext>
    </p:extLst>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153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15364" name="Rectangle 6"/>
          <p:cNvSpPr>
            <a:spLocks noGrp="1" noChangeArrowheads="1"/>
          </p:cNvSpPr>
          <p:nvPr>
            <p:ph type="title"/>
          </p:nvPr>
        </p:nvSpPr>
        <p:spPr>
          <a:xfrm>
            <a:off x="533400" y="152400"/>
            <a:ext cx="8085138" cy="838200"/>
          </a:xfrm>
        </p:spPr>
        <p:txBody>
          <a:bodyPr/>
          <a:lstStyle/>
          <a:p>
            <a:pPr algn="l" eaLnBrk="1" hangingPunct="1"/>
            <a:r>
              <a:rPr lang="en-AU" sz="3200" smtClean="0"/>
              <a:t>Workshop Objectives</a:t>
            </a:r>
          </a:p>
        </p:txBody>
      </p:sp>
      <p:sp>
        <p:nvSpPr>
          <p:cNvPr id="15365" name="Content Placeholder 5"/>
          <p:cNvSpPr>
            <a:spLocks noGrp="1"/>
          </p:cNvSpPr>
          <p:nvPr>
            <p:ph idx="1"/>
          </p:nvPr>
        </p:nvSpPr>
        <p:spPr>
          <a:xfrm>
            <a:off x="611188" y="1143000"/>
            <a:ext cx="8532812" cy="4791075"/>
          </a:xfrm>
        </p:spPr>
        <p:txBody>
          <a:bodyPr/>
          <a:lstStyle/>
          <a:p>
            <a:pPr marL="571500" indent="-514350" eaLnBrk="1" hangingPunct="1">
              <a:buFontTx/>
              <a:buNone/>
            </a:pPr>
            <a:r>
              <a:rPr lang="en-AU" sz="3600" dirty="0" smtClean="0"/>
              <a:t>By the end of this workshop participants should be able to:</a:t>
            </a:r>
          </a:p>
          <a:p>
            <a:pPr marL="971550" lvl="1" indent="-514350" eaLnBrk="1" hangingPunct="1">
              <a:buFontTx/>
              <a:buAutoNum type="romanLcPeriod"/>
            </a:pPr>
            <a:r>
              <a:rPr lang="en-AU" sz="3200" dirty="0" smtClean="0"/>
              <a:t>Explain the purpose of an annual report.</a:t>
            </a:r>
          </a:p>
          <a:p>
            <a:pPr marL="971550" lvl="1" indent="-514350" eaLnBrk="1" hangingPunct="1">
              <a:buFontTx/>
              <a:buAutoNum type="romanLcPeriod"/>
            </a:pPr>
            <a:r>
              <a:rPr lang="en-AU" sz="3200" dirty="0" smtClean="0"/>
              <a:t>List the different court stakeholder groups and what they will be interested to see included in the Annual Report;</a:t>
            </a:r>
          </a:p>
          <a:p>
            <a:pPr marL="971550" lvl="1" indent="-514350" eaLnBrk="1" hangingPunct="1">
              <a:buFontTx/>
              <a:buAutoNum type="romanLcPeriod"/>
            </a:pPr>
            <a:r>
              <a:rPr lang="en-AU" sz="3200" dirty="0" smtClean="0"/>
              <a:t>Describe the different categories of information to be included in the Annual Report.</a:t>
            </a:r>
          </a:p>
          <a:p>
            <a:pPr marL="971550" lvl="1" indent="-514350" eaLnBrk="1" hangingPunct="1">
              <a:buFontTx/>
              <a:buNone/>
            </a:pPr>
            <a:r>
              <a:rPr lang="en-AU" dirty="0" smtClean="0"/>
              <a:t> </a:t>
            </a:r>
          </a:p>
          <a:p>
            <a:pPr marL="971550" lvl="1" indent="-514350" eaLnBrk="1" hangingPunct="1">
              <a:buFontTx/>
              <a:buAutoNum type="romanLcPeriod"/>
            </a:pPr>
            <a:endParaRPr lang="en-AU" dirty="0" smtClean="0"/>
          </a:p>
        </p:txBody>
      </p:sp>
      <p:sp>
        <p:nvSpPr>
          <p:cNvPr id="15366" name="Slide Number Placeholder 7"/>
          <p:cNvSpPr>
            <a:spLocks noGrp="1"/>
          </p:cNvSpPr>
          <p:nvPr>
            <p:ph type="sldNum" sz="quarter" idx="12"/>
          </p:nvPr>
        </p:nvSpPr>
        <p:spPr>
          <a:noFill/>
        </p:spPr>
        <p:txBody>
          <a:bodyPr/>
          <a:lstStyle/>
          <a:p>
            <a:fld id="{AE15D91F-04D3-E546-8FDD-1DC39F33FC94}" type="slidenum">
              <a:rPr lang="en-AU"/>
              <a:pPr/>
              <a:t>10</a:t>
            </a:fld>
            <a:endParaRPr lang="en-AU"/>
          </a:p>
        </p:txBody>
      </p:sp>
      <p:pic>
        <p:nvPicPr>
          <p:cNvPr id="1536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1536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0"/>
            <a:ext cx="1223962" cy="1212850"/>
          </a:xfrm>
          <a:prstGeom prst="rect">
            <a:avLst/>
          </a:prstGeom>
          <a:noFill/>
          <a:ln w="9525">
            <a:noFill/>
            <a:miter lim="800000"/>
            <a:headEnd/>
            <a:tailEnd/>
          </a:ln>
        </p:spPr>
      </p:pic>
    </p:spTree>
    <p:extLst>
      <p:ext uri="{BB962C8B-B14F-4D97-AF65-F5344CB8AC3E}">
        <p14:creationId xmlns:p14="http://schemas.microsoft.com/office/powerpoint/2010/main" val="258585633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153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15364"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Workshop Objectives cont.</a:t>
            </a:r>
          </a:p>
        </p:txBody>
      </p:sp>
      <p:sp>
        <p:nvSpPr>
          <p:cNvPr id="15365" name="Content Placeholder 5"/>
          <p:cNvSpPr>
            <a:spLocks noGrp="1"/>
          </p:cNvSpPr>
          <p:nvPr>
            <p:ph idx="1"/>
          </p:nvPr>
        </p:nvSpPr>
        <p:spPr>
          <a:xfrm>
            <a:off x="611188" y="1143000"/>
            <a:ext cx="8532812" cy="5166320"/>
          </a:xfrm>
        </p:spPr>
        <p:txBody>
          <a:bodyPr/>
          <a:lstStyle/>
          <a:p>
            <a:pPr marL="1028700" lvl="1" indent="-571500" eaLnBrk="1" hangingPunct="1">
              <a:buFont typeface="+mj-lt"/>
              <a:buAutoNum type="romanLcPeriod" startAt="4"/>
            </a:pPr>
            <a:r>
              <a:rPr lang="en-AU" sz="3000" dirty="0" smtClean="0"/>
              <a:t>Explain who should be involved in the process of drafting an Annual Report and their roles; </a:t>
            </a:r>
          </a:p>
          <a:p>
            <a:pPr marL="1028700" lvl="1" indent="-571500" eaLnBrk="1" hangingPunct="1">
              <a:buFont typeface="+mj-lt"/>
              <a:buAutoNum type="romanLcPeriod" startAt="4"/>
            </a:pPr>
            <a:r>
              <a:rPr lang="en-AU" sz="3000" dirty="0" smtClean="0"/>
              <a:t>Draw up a timeline of steps to be taken to publish an Annual Report in the following year.</a:t>
            </a:r>
          </a:p>
          <a:p>
            <a:pPr marL="1028700" lvl="1" indent="-571500" eaLnBrk="1" hangingPunct="1">
              <a:buFont typeface="+mj-lt"/>
              <a:buAutoNum type="romanLcPeriod" startAt="4"/>
            </a:pPr>
            <a:r>
              <a:rPr lang="en-AU" sz="3000" dirty="0"/>
              <a:t>Present a draft Annual Report plan to their Chief Justice in relation to the next Annual Report to be published in their country that includes how their current Annual Report could be improved. </a:t>
            </a:r>
            <a:endParaRPr lang="en-GB" sz="3000" dirty="0"/>
          </a:p>
          <a:p>
            <a:pPr marL="457200" lvl="1" indent="0" eaLnBrk="1" hangingPunct="1">
              <a:buNone/>
            </a:pPr>
            <a:endParaRPr lang="en-AU" dirty="0" smtClean="0"/>
          </a:p>
          <a:p>
            <a:pPr marL="971550" lvl="1" indent="-514350" eaLnBrk="1" hangingPunct="1">
              <a:buFontTx/>
              <a:buNone/>
            </a:pPr>
            <a:r>
              <a:rPr lang="en-AU" dirty="0" smtClean="0"/>
              <a:t> </a:t>
            </a:r>
          </a:p>
          <a:p>
            <a:pPr marL="971550" lvl="1" indent="-514350" eaLnBrk="1" hangingPunct="1">
              <a:buFontTx/>
              <a:buAutoNum type="romanLcPeriod"/>
            </a:pPr>
            <a:endParaRPr lang="en-AU" dirty="0" smtClean="0"/>
          </a:p>
        </p:txBody>
      </p:sp>
      <p:sp>
        <p:nvSpPr>
          <p:cNvPr id="15366" name="Slide Number Placeholder 7"/>
          <p:cNvSpPr>
            <a:spLocks noGrp="1"/>
          </p:cNvSpPr>
          <p:nvPr>
            <p:ph type="sldNum" sz="quarter" idx="12"/>
          </p:nvPr>
        </p:nvSpPr>
        <p:spPr>
          <a:noFill/>
        </p:spPr>
        <p:txBody>
          <a:bodyPr/>
          <a:lstStyle/>
          <a:p>
            <a:fld id="{AE15D91F-04D3-E546-8FDD-1DC39F33FC94}" type="slidenum">
              <a:rPr lang="en-AU"/>
              <a:pPr/>
              <a:t>11</a:t>
            </a:fld>
            <a:endParaRPr lang="en-AU"/>
          </a:p>
        </p:txBody>
      </p:sp>
      <p:pic>
        <p:nvPicPr>
          <p:cNvPr id="1536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1536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0"/>
            <a:ext cx="1223962" cy="1212850"/>
          </a:xfrm>
          <a:prstGeom prst="rect">
            <a:avLst/>
          </a:prstGeom>
          <a:noFill/>
          <a:ln w="9525">
            <a:noFill/>
            <a:miter lim="800000"/>
            <a:headEnd/>
            <a:tailEnd/>
          </a:ln>
        </p:spPr>
      </p:pic>
    </p:spTree>
    <p:extLst>
      <p:ext uri="{BB962C8B-B14F-4D97-AF65-F5344CB8AC3E}">
        <p14:creationId xmlns:p14="http://schemas.microsoft.com/office/powerpoint/2010/main" val="28781941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1843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1843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Objective: Session 1</a:t>
            </a:r>
          </a:p>
        </p:txBody>
      </p:sp>
      <p:sp>
        <p:nvSpPr>
          <p:cNvPr id="18437" name="Content Placeholder 5"/>
          <p:cNvSpPr>
            <a:spLocks noGrp="1"/>
          </p:cNvSpPr>
          <p:nvPr>
            <p:ph idx="1"/>
          </p:nvPr>
        </p:nvSpPr>
        <p:spPr>
          <a:xfrm>
            <a:off x="595874" y="1340768"/>
            <a:ext cx="8532812" cy="4953000"/>
          </a:xfrm>
        </p:spPr>
        <p:txBody>
          <a:bodyPr/>
          <a:lstStyle/>
          <a:p>
            <a:pPr marL="628650" indent="-571500" eaLnBrk="1" hangingPunct="1">
              <a:buFontTx/>
              <a:buNone/>
            </a:pPr>
            <a:r>
              <a:rPr lang="en-AU" sz="3600" dirty="0">
                <a:cs typeface="ＭＳ Ｐゴシック" charset="-128"/>
              </a:rPr>
              <a:t>By the end of the sessions participants will be able to</a:t>
            </a:r>
            <a:r>
              <a:rPr lang="en-AU" sz="3600" dirty="0" smtClean="0">
                <a:cs typeface="ＭＳ Ｐゴシック" charset="-128"/>
              </a:rPr>
              <a:t>:</a:t>
            </a:r>
          </a:p>
          <a:p>
            <a:pPr marL="628650" indent="-571500" eaLnBrk="1" hangingPunct="1">
              <a:buFontTx/>
              <a:buNone/>
            </a:pPr>
            <a:endParaRPr lang="en-AU" sz="2000" dirty="0" smtClean="0"/>
          </a:p>
          <a:p>
            <a:pPr marL="971550" lvl="1" indent="-571500">
              <a:buFont typeface="+mj-lt"/>
              <a:buAutoNum type="romanUcPeriod"/>
            </a:pPr>
            <a:r>
              <a:rPr lang="en-AU" dirty="0" smtClean="0"/>
              <a:t>Explain the purpose of an annual report.</a:t>
            </a:r>
          </a:p>
          <a:p>
            <a:pPr marL="971550" lvl="1" indent="-571500">
              <a:buFont typeface="+mj-lt"/>
              <a:buAutoNum type="romanUcPeriod"/>
            </a:pPr>
            <a:r>
              <a:rPr lang="en-AU" dirty="0" smtClean="0"/>
              <a:t>List the different court stakeholder groups and what they will be interested to see included in the Annual Report.</a:t>
            </a:r>
          </a:p>
          <a:p>
            <a:pPr marL="1028700" lvl="1" indent="-571500" eaLnBrk="1" hangingPunct="1">
              <a:buFontTx/>
              <a:buNone/>
            </a:pPr>
            <a:endParaRPr lang="en-AU" dirty="0" smtClean="0"/>
          </a:p>
          <a:p>
            <a:pPr marL="1028700" lvl="1" indent="-571500" eaLnBrk="1" hangingPunct="1">
              <a:buFontTx/>
              <a:buAutoNum type="romanUcPeriod"/>
            </a:pPr>
            <a:endParaRPr lang="en-AU" dirty="0" smtClean="0"/>
          </a:p>
        </p:txBody>
      </p:sp>
      <p:sp>
        <p:nvSpPr>
          <p:cNvPr id="18438" name="Slide Number Placeholder 7"/>
          <p:cNvSpPr>
            <a:spLocks noGrp="1"/>
          </p:cNvSpPr>
          <p:nvPr>
            <p:ph type="sldNum" sz="quarter" idx="12"/>
          </p:nvPr>
        </p:nvSpPr>
        <p:spPr>
          <a:noFill/>
        </p:spPr>
        <p:txBody>
          <a:bodyPr/>
          <a:lstStyle/>
          <a:p>
            <a:fld id="{DB7A00A3-B90F-E04D-AD68-DF168AAE79AE}" type="slidenum">
              <a:rPr lang="en-AU"/>
              <a:pPr/>
              <a:t>12</a:t>
            </a:fld>
            <a:endParaRPr lang="en-AU"/>
          </a:p>
        </p:txBody>
      </p:sp>
      <p:pic>
        <p:nvPicPr>
          <p:cNvPr id="1843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1844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174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1748" name="Rectangle 6"/>
          <p:cNvSpPr>
            <a:spLocks noGrp="1" noChangeArrowheads="1"/>
          </p:cNvSpPr>
          <p:nvPr>
            <p:ph type="title"/>
          </p:nvPr>
        </p:nvSpPr>
        <p:spPr>
          <a:xfrm>
            <a:off x="533400" y="152400"/>
            <a:ext cx="8085138" cy="838200"/>
          </a:xfrm>
        </p:spPr>
        <p:txBody>
          <a:bodyPr/>
          <a:lstStyle/>
          <a:p>
            <a:pPr algn="l" eaLnBrk="1" hangingPunct="1"/>
            <a:r>
              <a:rPr lang="en-GB" sz="3200" dirty="0" smtClean="0"/>
              <a:t>Why do we have an Annual Report?</a:t>
            </a:r>
            <a:endParaRPr lang="en-AU" sz="3200" dirty="0" smtClean="0"/>
          </a:p>
        </p:txBody>
      </p:sp>
      <p:sp>
        <p:nvSpPr>
          <p:cNvPr id="31749" name="Content Placeholder 5"/>
          <p:cNvSpPr>
            <a:spLocks noGrp="1"/>
          </p:cNvSpPr>
          <p:nvPr>
            <p:ph idx="1"/>
          </p:nvPr>
        </p:nvSpPr>
        <p:spPr>
          <a:xfrm>
            <a:off x="687388" y="1484313"/>
            <a:ext cx="7989068" cy="4525962"/>
          </a:xfrm>
        </p:spPr>
        <p:txBody>
          <a:bodyPr/>
          <a:lstStyle/>
          <a:p>
            <a:pPr marL="95250" lvl="1" indent="0" algn="ctr" eaLnBrk="1" hangingPunct="1">
              <a:buFontTx/>
              <a:buNone/>
            </a:pPr>
            <a:r>
              <a:rPr lang="en-GB" sz="3200" dirty="0" smtClean="0"/>
              <a:t>“Annual reports represent the vehicle through which courts take </a:t>
            </a:r>
            <a:r>
              <a:rPr lang="en-GB" sz="3200" b="1" dirty="0" smtClean="0"/>
              <a:t>ownership</a:t>
            </a:r>
            <a:r>
              <a:rPr lang="en-GB" sz="3200" dirty="0" smtClean="0"/>
              <a:t> of the work they have completed during the year and present to the public their annual </a:t>
            </a:r>
            <a:r>
              <a:rPr lang="en-GB" sz="3200" b="1" dirty="0" smtClean="0"/>
              <a:t>results</a:t>
            </a:r>
            <a:r>
              <a:rPr lang="en-GB" sz="3200" dirty="0" smtClean="0"/>
              <a:t> against key performance  indicators.  In doing so they win the </a:t>
            </a:r>
            <a:r>
              <a:rPr lang="en-GB" sz="3200" b="1" dirty="0" smtClean="0"/>
              <a:t>trust</a:t>
            </a:r>
            <a:r>
              <a:rPr lang="en-GB" sz="3200" dirty="0" smtClean="0"/>
              <a:t> of the public and are </a:t>
            </a:r>
            <a:r>
              <a:rPr lang="en-GB" sz="3200" b="1" dirty="0" smtClean="0"/>
              <a:t>accountable</a:t>
            </a:r>
            <a:r>
              <a:rPr lang="en-GB" sz="3200" dirty="0" smtClean="0"/>
              <a:t> to the citizens they serve”.</a:t>
            </a:r>
            <a:r>
              <a:rPr lang="en-AU" sz="3200" dirty="0" smtClean="0"/>
              <a:t> </a:t>
            </a:r>
          </a:p>
          <a:p>
            <a:pPr marL="95250" lvl="1" indent="0" algn="r" eaLnBrk="1" hangingPunct="1">
              <a:buFontTx/>
              <a:buNone/>
            </a:pPr>
            <a:r>
              <a:rPr lang="en-AU" sz="2400" dirty="0" smtClean="0"/>
              <a:t>2011 PJDP Baseline Report</a:t>
            </a:r>
            <a:endParaRPr lang="en-AU" sz="1800" dirty="0" smtClean="0"/>
          </a:p>
        </p:txBody>
      </p:sp>
      <p:sp>
        <p:nvSpPr>
          <p:cNvPr id="31750" name="Slide Number Placeholder 7"/>
          <p:cNvSpPr>
            <a:spLocks noGrp="1"/>
          </p:cNvSpPr>
          <p:nvPr>
            <p:ph type="sldNum" sz="quarter" idx="12"/>
          </p:nvPr>
        </p:nvSpPr>
        <p:spPr>
          <a:noFill/>
        </p:spPr>
        <p:txBody>
          <a:bodyPr/>
          <a:lstStyle/>
          <a:p>
            <a:fld id="{F815786E-D521-D644-9E92-58862C79A21F}" type="slidenum">
              <a:rPr lang="en-AU"/>
              <a:pPr/>
              <a:t>13</a:t>
            </a:fld>
            <a:endParaRPr lang="en-AU"/>
          </a:p>
        </p:txBody>
      </p:sp>
      <p:pic>
        <p:nvPicPr>
          <p:cNvPr id="3175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175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409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40964" name="Rectangle 6"/>
          <p:cNvSpPr>
            <a:spLocks noGrp="1" noChangeArrowheads="1"/>
          </p:cNvSpPr>
          <p:nvPr>
            <p:ph type="title"/>
          </p:nvPr>
        </p:nvSpPr>
        <p:spPr>
          <a:xfrm>
            <a:off x="533400" y="152400"/>
            <a:ext cx="8085138" cy="838200"/>
          </a:xfrm>
        </p:spPr>
        <p:txBody>
          <a:bodyPr/>
          <a:lstStyle/>
          <a:p>
            <a:pPr algn="l" eaLnBrk="1" hangingPunct="1"/>
            <a:r>
              <a:rPr lang="en-US" sz="3200" dirty="0" smtClean="0"/>
              <a:t>Annual Report Purpose</a:t>
            </a:r>
          </a:p>
        </p:txBody>
      </p:sp>
      <p:sp>
        <p:nvSpPr>
          <p:cNvPr id="40965" name="Content Placeholder 5"/>
          <p:cNvSpPr>
            <a:spLocks noGrp="1"/>
          </p:cNvSpPr>
          <p:nvPr>
            <p:ph idx="1"/>
          </p:nvPr>
        </p:nvSpPr>
        <p:spPr>
          <a:xfrm>
            <a:off x="611188" y="1412776"/>
            <a:ext cx="7705228" cy="4521299"/>
          </a:xfrm>
        </p:spPr>
        <p:txBody>
          <a:bodyPr/>
          <a:lstStyle/>
          <a:p>
            <a:pPr algn="ctr">
              <a:buNone/>
            </a:pPr>
            <a:r>
              <a:rPr lang="en-US" sz="2800" i="1" dirty="0" smtClean="0"/>
              <a:t>“Excellent courts use a set of key-performance indicators to measure the quality, efficiency, and effectiveness of their services. Courts should, at the very least, collect and use information on the duration of proceedings and other case-related data. Excellent courts aim at shifting their data focus from simple inputs and outputs to court customer satisfaction, quality of service, and quality of justice”.</a:t>
            </a:r>
            <a:endParaRPr lang="en-AU" sz="3600" dirty="0" smtClean="0"/>
          </a:p>
          <a:p>
            <a:pPr marL="0" indent="0" algn="r">
              <a:buNone/>
            </a:pPr>
            <a:r>
              <a:rPr lang="en-US" sz="2000" dirty="0" smtClean="0"/>
              <a:t>- International Framework for Court Excellence p33</a:t>
            </a:r>
            <a:endParaRPr lang="en-AU" sz="2000" dirty="0" smtClean="0"/>
          </a:p>
          <a:p>
            <a:pPr>
              <a:buNone/>
            </a:pPr>
            <a:endParaRPr lang="en-AU" sz="2800" dirty="0" smtClean="0"/>
          </a:p>
          <a:p>
            <a:pPr marL="971550" lvl="1" indent="-514350" eaLnBrk="1" hangingPunct="1">
              <a:buFontTx/>
              <a:buNone/>
            </a:pPr>
            <a:endParaRPr lang="en-US" dirty="0" smtClean="0"/>
          </a:p>
        </p:txBody>
      </p:sp>
      <p:sp>
        <p:nvSpPr>
          <p:cNvPr id="40966" name="Slide Number Placeholder 7"/>
          <p:cNvSpPr>
            <a:spLocks noGrp="1"/>
          </p:cNvSpPr>
          <p:nvPr>
            <p:ph type="sldNum" sz="quarter" idx="12"/>
          </p:nvPr>
        </p:nvSpPr>
        <p:spPr>
          <a:noFill/>
        </p:spPr>
        <p:txBody>
          <a:bodyPr/>
          <a:lstStyle/>
          <a:p>
            <a:fld id="{677F39E2-0EDF-B944-A615-45BD5D4316F6}" type="slidenum">
              <a:rPr lang="en-AU"/>
              <a:pPr/>
              <a:t>14</a:t>
            </a:fld>
            <a:endParaRPr lang="en-AU"/>
          </a:p>
        </p:txBody>
      </p:sp>
      <p:pic>
        <p:nvPicPr>
          <p:cNvPr id="40967"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40968"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409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40964" name="Rectangle 6"/>
          <p:cNvSpPr>
            <a:spLocks noGrp="1" noChangeArrowheads="1"/>
          </p:cNvSpPr>
          <p:nvPr>
            <p:ph type="title"/>
          </p:nvPr>
        </p:nvSpPr>
        <p:spPr>
          <a:xfrm>
            <a:off x="533400" y="152400"/>
            <a:ext cx="8085138" cy="838200"/>
          </a:xfrm>
        </p:spPr>
        <p:txBody>
          <a:bodyPr/>
          <a:lstStyle/>
          <a:p>
            <a:pPr algn="l" eaLnBrk="1" hangingPunct="1"/>
            <a:r>
              <a:rPr lang="en-US" sz="3200" dirty="0" smtClean="0"/>
              <a:t>Annual Report Purpose</a:t>
            </a:r>
          </a:p>
        </p:txBody>
      </p:sp>
      <p:sp>
        <p:nvSpPr>
          <p:cNvPr id="40965" name="Content Placeholder 5"/>
          <p:cNvSpPr>
            <a:spLocks noGrp="1"/>
          </p:cNvSpPr>
          <p:nvPr>
            <p:ph idx="1"/>
          </p:nvPr>
        </p:nvSpPr>
        <p:spPr>
          <a:xfrm>
            <a:off x="611188" y="1676400"/>
            <a:ext cx="7489204" cy="4257675"/>
          </a:xfrm>
        </p:spPr>
        <p:txBody>
          <a:bodyPr/>
          <a:lstStyle/>
          <a:p>
            <a:pPr>
              <a:buNone/>
            </a:pPr>
            <a:r>
              <a:rPr lang="en-GB" i="1" dirty="0" smtClean="0"/>
              <a:t>#4.5 – “The judiciary should regularly address court users’ complaints, and publish an annual report of its activities, including any difficulties encountered and measures taken to improve the functioning of the justice system”. </a:t>
            </a:r>
            <a:endParaRPr lang="en-AU" sz="2800" dirty="0" smtClean="0"/>
          </a:p>
          <a:p>
            <a:pPr marL="0" indent="0" algn="r">
              <a:buNone/>
            </a:pPr>
            <a:endParaRPr lang="en-GB" sz="2400" dirty="0" smtClean="0"/>
          </a:p>
          <a:p>
            <a:pPr marL="0" indent="0" algn="r">
              <a:buNone/>
            </a:pPr>
            <a:r>
              <a:rPr lang="en-GB" sz="2400" dirty="0" smtClean="0"/>
              <a:t>- </a:t>
            </a:r>
            <a:r>
              <a:rPr lang="en-GB" sz="2000" dirty="0" smtClean="0"/>
              <a:t>Measures for the Effective Implementation of the Bangalore Principles</a:t>
            </a:r>
            <a:endParaRPr lang="en-AU" sz="2000" dirty="0" smtClean="0"/>
          </a:p>
          <a:p>
            <a:pPr marL="971550" lvl="1" indent="-514350" eaLnBrk="1" hangingPunct="1">
              <a:buFontTx/>
              <a:buNone/>
            </a:pPr>
            <a:endParaRPr lang="en-US" dirty="0" smtClean="0"/>
          </a:p>
        </p:txBody>
      </p:sp>
      <p:sp>
        <p:nvSpPr>
          <p:cNvPr id="40966" name="Slide Number Placeholder 7"/>
          <p:cNvSpPr>
            <a:spLocks noGrp="1"/>
          </p:cNvSpPr>
          <p:nvPr>
            <p:ph type="sldNum" sz="quarter" idx="12"/>
          </p:nvPr>
        </p:nvSpPr>
        <p:spPr>
          <a:noFill/>
        </p:spPr>
        <p:txBody>
          <a:bodyPr/>
          <a:lstStyle/>
          <a:p>
            <a:fld id="{677F39E2-0EDF-B944-A615-45BD5D4316F6}" type="slidenum">
              <a:rPr lang="en-AU"/>
              <a:pPr/>
              <a:t>15</a:t>
            </a:fld>
            <a:endParaRPr lang="en-AU" dirty="0"/>
          </a:p>
        </p:txBody>
      </p:sp>
      <p:pic>
        <p:nvPicPr>
          <p:cNvPr id="4096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4096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409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40964" name="Rectangle 6"/>
          <p:cNvSpPr>
            <a:spLocks noGrp="1" noChangeArrowheads="1"/>
          </p:cNvSpPr>
          <p:nvPr>
            <p:ph type="title"/>
          </p:nvPr>
        </p:nvSpPr>
        <p:spPr>
          <a:xfrm>
            <a:off x="533400" y="152400"/>
            <a:ext cx="8085138" cy="838200"/>
          </a:xfrm>
        </p:spPr>
        <p:txBody>
          <a:bodyPr/>
          <a:lstStyle/>
          <a:p>
            <a:pPr algn="l" eaLnBrk="1" hangingPunct="1"/>
            <a:r>
              <a:rPr lang="en-US" sz="3200" dirty="0" smtClean="0"/>
              <a:t>Annual Report Purpose</a:t>
            </a:r>
          </a:p>
        </p:txBody>
      </p:sp>
      <p:sp>
        <p:nvSpPr>
          <p:cNvPr id="40965" name="Content Placeholder 5"/>
          <p:cNvSpPr>
            <a:spLocks noGrp="1"/>
          </p:cNvSpPr>
          <p:nvPr>
            <p:ph idx="1"/>
          </p:nvPr>
        </p:nvSpPr>
        <p:spPr>
          <a:xfrm>
            <a:off x="592891" y="1340768"/>
            <a:ext cx="7939549" cy="4824536"/>
          </a:xfrm>
        </p:spPr>
        <p:txBody>
          <a:bodyPr/>
          <a:lstStyle/>
          <a:p>
            <a:pPr marL="457200" lvl="0" indent="-457200">
              <a:buFont typeface="+mj-lt"/>
              <a:buAutoNum type="arabicPeriod"/>
            </a:pPr>
            <a:r>
              <a:rPr lang="en-US" sz="2800" dirty="0" smtClean="0"/>
              <a:t>Good governance, accountability, &amp; transparency. </a:t>
            </a:r>
            <a:endParaRPr lang="en-AU" sz="2800" dirty="0" smtClean="0"/>
          </a:p>
          <a:p>
            <a:pPr marL="457200" lvl="0" indent="-457200">
              <a:buFont typeface="+mj-lt"/>
              <a:buAutoNum type="arabicPeriod"/>
            </a:pPr>
            <a:r>
              <a:rPr lang="en-US" sz="2800" dirty="0" smtClean="0"/>
              <a:t>Informs the Parliament, external stakeholders (</a:t>
            </a:r>
            <a:r>
              <a:rPr lang="en-US" sz="2800" dirty="0" err="1" smtClean="0"/>
              <a:t>eg</a:t>
            </a:r>
            <a:r>
              <a:rPr lang="en-US" sz="2800" dirty="0" smtClean="0"/>
              <a:t>. educational, research institutions, media, NGO’s &amp; the general public) about the performance of Courts.</a:t>
            </a:r>
          </a:p>
          <a:p>
            <a:pPr marL="457200" lvl="0" indent="-457200">
              <a:buFont typeface="+mj-lt"/>
              <a:buAutoNum type="arabicPeriod"/>
            </a:pPr>
            <a:r>
              <a:rPr lang="en-US" sz="2800" dirty="0" smtClean="0"/>
              <a:t>They are a key reference document</a:t>
            </a:r>
          </a:p>
          <a:p>
            <a:pPr marL="857250" lvl="1" indent="-457200"/>
            <a:r>
              <a:rPr lang="en-US" sz="2400" dirty="0" smtClean="0"/>
              <a:t>For internal management</a:t>
            </a:r>
          </a:p>
          <a:p>
            <a:pPr marL="857250" lvl="1" indent="-457200"/>
            <a:r>
              <a:rPr lang="en-US" sz="2400" dirty="0" smtClean="0"/>
              <a:t>Strategic planning &amp; performance</a:t>
            </a:r>
          </a:p>
          <a:p>
            <a:pPr marL="857250" lvl="1" indent="-457200"/>
            <a:r>
              <a:rPr lang="en-US" sz="2400" dirty="0" smtClean="0"/>
              <a:t>Form part of the historical record of the court</a:t>
            </a:r>
            <a:endParaRPr lang="en-AU" sz="2400" dirty="0" smtClean="0"/>
          </a:p>
          <a:p>
            <a:pPr marL="971550" lvl="1" indent="-514350" eaLnBrk="1" hangingPunct="1">
              <a:buFontTx/>
              <a:buNone/>
            </a:pPr>
            <a:endParaRPr lang="en-US" sz="2400" dirty="0" smtClean="0"/>
          </a:p>
        </p:txBody>
      </p:sp>
      <p:sp>
        <p:nvSpPr>
          <p:cNvPr id="40966" name="Slide Number Placeholder 7"/>
          <p:cNvSpPr>
            <a:spLocks noGrp="1"/>
          </p:cNvSpPr>
          <p:nvPr>
            <p:ph type="sldNum" sz="quarter" idx="12"/>
          </p:nvPr>
        </p:nvSpPr>
        <p:spPr>
          <a:noFill/>
        </p:spPr>
        <p:txBody>
          <a:bodyPr/>
          <a:lstStyle/>
          <a:p>
            <a:fld id="{677F39E2-0EDF-B944-A615-45BD5D4316F6}" type="slidenum">
              <a:rPr lang="en-AU"/>
              <a:pPr/>
              <a:t>16</a:t>
            </a:fld>
            <a:endParaRPr lang="en-AU"/>
          </a:p>
        </p:txBody>
      </p:sp>
      <p:pic>
        <p:nvPicPr>
          <p:cNvPr id="4096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4096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409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40964" name="Rectangle 6"/>
          <p:cNvSpPr>
            <a:spLocks noGrp="1" noChangeArrowheads="1"/>
          </p:cNvSpPr>
          <p:nvPr>
            <p:ph type="title"/>
          </p:nvPr>
        </p:nvSpPr>
        <p:spPr>
          <a:xfrm>
            <a:off x="533400" y="152400"/>
            <a:ext cx="8085138" cy="838200"/>
          </a:xfrm>
        </p:spPr>
        <p:txBody>
          <a:bodyPr/>
          <a:lstStyle/>
          <a:p>
            <a:pPr algn="l" eaLnBrk="1" hangingPunct="1"/>
            <a:r>
              <a:rPr lang="en-US" sz="3200" dirty="0" smtClean="0"/>
              <a:t>Annual Report Purpose Cont.</a:t>
            </a:r>
          </a:p>
        </p:txBody>
      </p:sp>
      <p:sp>
        <p:nvSpPr>
          <p:cNvPr id="40965" name="Content Placeholder 5"/>
          <p:cNvSpPr>
            <a:spLocks noGrp="1"/>
          </p:cNvSpPr>
          <p:nvPr>
            <p:ph idx="1"/>
          </p:nvPr>
        </p:nvSpPr>
        <p:spPr>
          <a:xfrm>
            <a:off x="611560" y="1124744"/>
            <a:ext cx="7507501" cy="5040560"/>
          </a:xfrm>
        </p:spPr>
        <p:txBody>
          <a:bodyPr/>
          <a:lstStyle/>
          <a:p>
            <a:pPr marL="971550" lvl="1" indent="-514350" eaLnBrk="1" hangingPunct="1">
              <a:buFont typeface="+mj-lt"/>
              <a:buAutoNum type="arabicPeriod" startAt="4"/>
            </a:pPr>
            <a:r>
              <a:rPr lang="en-US" sz="2400" dirty="0" smtClean="0"/>
              <a:t>They set out Court </a:t>
            </a:r>
            <a:r>
              <a:rPr lang="en-US" sz="2400" dirty="0"/>
              <a:t>Budget </a:t>
            </a:r>
            <a:r>
              <a:rPr lang="en-US" sz="2400" dirty="0" smtClean="0"/>
              <a:t>Statements:</a:t>
            </a:r>
            <a:endParaRPr lang="en-US" sz="2400" dirty="0"/>
          </a:p>
          <a:p>
            <a:pPr marL="1371600" lvl="2" indent="-514350" eaLnBrk="1" hangingPunct="1"/>
            <a:r>
              <a:rPr lang="en-US" sz="2000" dirty="0" smtClean="0"/>
              <a:t>The allocation </a:t>
            </a:r>
            <a:r>
              <a:rPr lang="en-US" sz="2000" dirty="0"/>
              <a:t>of resources to achieve Government outcomes</a:t>
            </a:r>
          </a:p>
          <a:p>
            <a:pPr marL="1371600" lvl="2" indent="-514350" eaLnBrk="1" hangingPunct="1"/>
            <a:r>
              <a:rPr lang="en-US" sz="2000" dirty="0" smtClean="0"/>
              <a:t>The performance </a:t>
            </a:r>
            <a:r>
              <a:rPr lang="en-US" sz="2000" dirty="0"/>
              <a:t>information </a:t>
            </a:r>
            <a:r>
              <a:rPr lang="en-US" sz="2000" dirty="0" smtClean="0"/>
              <a:t>targets</a:t>
            </a:r>
          </a:p>
          <a:p>
            <a:pPr marL="1371600" lvl="2" indent="-514350" eaLnBrk="1" hangingPunct="1"/>
            <a:r>
              <a:rPr lang="en-US" sz="2000" dirty="0" smtClean="0"/>
              <a:t>The achievement (or not) </a:t>
            </a:r>
            <a:r>
              <a:rPr lang="en-US" sz="2000" dirty="0"/>
              <a:t>of these </a:t>
            </a:r>
            <a:r>
              <a:rPr lang="en-US" sz="2000" dirty="0" smtClean="0"/>
              <a:t>performance &amp; financial targets</a:t>
            </a:r>
            <a:r>
              <a:rPr lang="en-US" sz="2000" dirty="0"/>
              <a:t>. </a:t>
            </a:r>
          </a:p>
          <a:p>
            <a:pPr marL="971550" lvl="1" indent="-514350" eaLnBrk="1" hangingPunct="1">
              <a:buFont typeface="+mj-lt"/>
              <a:buAutoNum type="arabicPeriod" startAt="4"/>
            </a:pPr>
            <a:r>
              <a:rPr lang="en-US" sz="2400" dirty="0" smtClean="0"/>
              <a:t>They enable the court to:</a:t>
            </a:r>
          </a:p>
          <a:p>
            <a:pPr lvl="2" eaLnBrk="1" hangingPunct="1"/>
            <a:r>
              <a:rPr lang="en-US" sz="2000" dirty="0" smtClean="0"/>
              <a:t>Establish a culture of reporting, planning &amp; management of services</a:t>
            </a:r>
          </a:p>
          <a:p>
            <a:pPr lvl="2" eaLnBrk="1" hangingPunct="1"/>
            <a:r>
              <a:rPr lang="en-US" sz="2000" dirty="0" smtClean="0"/>
              <a:t>Respond to external concerns &amp; pressures </a:t>
            </a:r>
            <a:r>
              <a:rPr lang="en-US" sz="2000" dirty="0" err="1" smtClean="0"/>
              <a:t>eg</a:t>
            </a:r>
            <a:r>
              <a:rPr lang="en-US" sz="2000" dirty="0" smtClean="0"/>
              <a:t>. Client survey results, new projects</a:t>
            </a:r>
          </a:p>
          <a:p>
            <a:pPr lvl="2" eaLnBrk="1" hangingPunct="1"/>
            <a:r>
              <a:rPr lang="en-US" sz="2000" dirty="0" smtClean="0"/>
              <a:t>Report on achievements &amp; successes</a:t>
            </a:r>
          </a:p>
          <a:p>
            <a:pPr lvl="2" eaLnBrk="1" hangingPunct="1"/>
            <a:r>
              <a:rPr lang="en-US" sz="2000" dirty="0" smtClean="0"/>
              <a:t>Explain the purpose of the court – “what you can &amp; cannot do”</a:t>
            </a:r>
          </a:p>
          <a:p>
            <a:pPr marL="971550" lvl="1" indent="-514350" eaLnBrk="1" hangingPunct="1">
              <a:buFont typeface="+mj-lt"/>
              <a:buAutoNum type="arabicPeriod" startAt="4"/>
            </a:pPr>
            <a:endParaRPr lang="en-AU" dirty="0"/>
          </a:p>
        </p:txBody>
      </p:sp>
      <p:sp>
        <p:nvSpPr>
          <p:cNvPr id="40966" name="Slide Number Placeholder 7"/>
          <p:cNvSpPr>
            <a:spLocks noGrp="1"/>
          </p:cNvSpPr>
          <p:nvPr>
            <p:ph type="sldNum" sz="quarter" idx="12"/>
          </p:nvPr>
        </p:nvSpPr>
        <p:spPr>
          <a:noFill/>
        </p:spPr>
        <p:txBody>
          <a:bodyPr/>
          <a:lstStyle/>
          <a:p>
            <a:fld id="{677F39E2-0EDF-B944-A615-45BD5D4316F6}" type="slidenum">
              <a:rPr lang="en-AU"/>
              <a:pPr/>
              <a:t>17</a:t>
            </a:fld>
            <a:endParaRPr lang="en-AU"/>
          </a:p>
        </p:txBody>
      </p:sp>
      <p:pic>
        <p:nvPicPr>
          <p:cNvPr id="4096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4096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8864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409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40964" name="Rectangle 6"/>
          <p:cNvSpPr>
            <a:spLocks noGrp="1" noChangeArrowheads="1"/>
          </p:cNvSpPr>
          <p:nvPr>
            <p:ph type="title"/>
          </p:nvPr>
        </p:nvSpPr>
        <p:spPr>
          <a:xfrm>
            <a:off x="533400" y="152400"/>
            <a:ext cx="8085138" cy="838200"/>
          </a:xfrm>
        </p:spPr>
        <p:txBody>
          <a:bodyPr/>
          <a:lstStyle/>
          <a:p>
            <a:pPr algn="l" eaLnBrk="1" hangingPunct="1"/>
            <a:r>
              <a:rPr lang="en-US" sz="3200" dirty="0" smtClean="0"/>
              <a:t>What is the value of an annual report?</a:t>
            </a:r>
          </a:p>
        </p:txBody>
      </p:sp>
      <p:sp>
        <p:nvSpPr>
          <p:cNvPr id="40965" name="Content Placeholder 5"/>
          <p:cNvSpPr>
            <a:spLocks noGrp="1"/>
          </p:cNvSpPr>
          <p:nvPr>
            <p:ph idx="1"/>
          </p:nvPr>
        </p:nvSpPr>
        <p:spPr>
          <a:xfrm>
            <a:off x="611560" y="1124744"/>
            <a:ext cx="7507501" cy="5040560"/>
          </a:xfrm>
        </p:spPr>
        <p:txBody>
          <a:bodyPr/>
          <a:lstStyle/>
          <a:p>
            <a:r>
              <a:rPr lang="en-US" sz="2800" dirty="0"/>
              <a:t>Reporting has an internal value</a:t>
            </a:r>
          </a:p>
          <a:p>
            <a:pPr lvl="1"/>
            <a:r>
              <a:rPr lang="en-US" sz="2400" dirty="0"/>
              <a:t>Strengthens the delivery of services for clients – shows where the court is not performing well</a:t>
            </a:r>
          </a:p>
          <a:p>
            <a:pPr lvl="1"/>
            <a:r>
              <a:rPr lang="en-US" sz="2400" dirty="0"/>
              <a:t>Improves ability to obtain budget increases</a:t>
            </a:r>
          </a:p>
          <a:p>
            <a:pPr lvl="1"/>
            <a:r>
              <a:rPr lang="en-US" sz="2400" dirty="0"/>
              <a:t>Allows the court to make changes to case </a:t>
            </a:r>
            <a:r>
              <a:rPr lang="en-US" sz="2400" dirty="0" smtClean="0"/>
              <a:t>processes </a:t>
            </a:r>
            <a:r>
              <a:rPr lang="en-US" sz="2400" dirty="0"/>
              <a:t>based on </a:t>
            </a:r>
            <a:r>
              <a:rPr lang="en-US" sz="2400" dirty="0" smtClean="0"/>
              <a:t>trend data</a:t>
            </a:r>
            <a:endParaRPr lang="en-US" sz="2400" dirty="0"/>
          </a:p>
          <a:p>
            <a:r>
              <a:rPr lang="en-US" sz="2800" dirty="0"/>
              <a:t>External value</a:t>
            </a:r>
          </a:p>
          <a:p>
            <a:pPr lvl="1"/>
            <a:r>
              <a:rPr lang="en-US" sz="2400" dirty="0"/>
              <a:t>Accountability to government, the public and to clients which strengthens confidence in the courts</a:t>
            </a:r>
          </a:p>
          <a:p>
            <a:pPr lvl="1"/>
            <a:r>
              <a:rPr lang="en-US" sz="2400" dirty="0"/>
              <a:t>Shows that the court is responsive to client feedback and needs</a:t>
            </a:r>
          </a:p>
          <a:p>
            <a:pPr marL="57150" indent="0" eaLnBrk="1" hangingPunct="1">
              <a:buNone/>
            </a:pPr>
            <a:endParaRPr lang="en-AU" dirty="0"/>
          </a:p>
        </p:txBody>
      </p:sp>
      <p:sp>
        <p:nvSpPr>
          <p:cNvPr id="40966" name="Slide Number Placeholder 7"/>
          <p:cNvSpPr>
            <a:spLocks noGrp="1"/>
          </p:cNvSpPr>
          <p:nvPr>
            <p:ph type="sldNum" sz="quarter" idx="12"/>
          </p:nvPr>
        </p:nvSpPr>
        <p:spPr>
          <a:noFill/>
        </p:spPr>
        <p:txBody>
          <a:bodyPr/>
          <a:lstStyle/>
          <a:p>
            <a:fld id="{677F39E2-0EDF-B944-A615-45BD5D4316F6}" type="slidenum">
              <a:rPr lang="en-AU"/>
              <a:pPr/>
              <a:t>18</a:t>
            </a:fld>
            <a:endParaRPr lang="en-AU"/>
          </a:p>
        </p:txBody>
      </p:sp>
      <p:pic>
        <p:nvPicPr>
          <p:cNvPr id="4096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4096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88640"/>
            <a:ext cx="1223962" cy="1212850"/>
          </a:xfrm>
          <a:prstGeom prst="rect">
            <a:avLst/>
          </a:prstGeom>
          <a:noFill/>
          <a:ln w="9525">
            <a:noFill/>
            <a:miter lim="800000"/>
            <a:headEnd/>
            <a:tailEnd/>
          </a:ln>
        </p:spPr>
      </p:pic>
    </p:spTree>
    <p:extLst>
      <p:ext uri="{BB962C8B-B14F-4D97-AF65-F5344CB8AC3E}">
        <p14:creationId xmlns:p14="http://schemas.microsoft.com/office/powerpoint/2010/main" val="223466338"/>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409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40964" name="Rectangle 6"/>
          <p:cNvSpPr>
            <a:spLocks noGrp="1" noChangeArrowheads="1"/>
          </p:cNvSpPr>
          <p:nvPr>
            <p:ph type="title"/>
          </p:nvPr>
        </p:nvSpPr>
        <p:spPr>
          <a:xfrm>
            <a:off x="533400" y="152400"/>
            <a:ext cx="8085138" cy="838200"/>
          </a:xfrm>
        </p:spPr>
        <p:txBody>
          <a:bodyPr/>
          <a:lstStyle/>
          <a:p>
            <a:pPr algn="l" eaLnBrk="1" hangingPunct="1"/>
            <a:r>
              <a:rPr lang="en-US" sz="3200" dirty="0" smtClean="0"/>
              <a:t>Who is the audience?</a:t>
            </a:r>
          </a:p>
        </p:txBody>
      </p:sp>
      <p:sp>
        <p:nvSpPr>
          <p:cNvPr id="40965" name="Content Placeholder 5"/>
          <p:cNvSpPr>
            <a:spLocks noGrp="1"/>
          </p:cNvSpPr>
          <p:nvPr>
            <p:ph idx="1"/>
          </p:nvPr>
        </p:nvSpPr>
        <p:spPr>
          <a:xfrm>
            <a:off x="611560" y="1124744"/>
            <a:ext cx="7507501" cy="5040560"/>
          </a:xfrm>
        </p:spPr>
        <p:txBody>
          <a:bodyPr/>
          <a:lstStyle/>
          <a:p>
            <a:pPr marL="57150" indent="0" eaLnBrk="1" hangingPunct="1">
              <a:buNone/>
            </a:pPr>
            <a:r>
              <a:rPr lang="en-US" sz="2800" dirty="0" smtClean="0"/>
              <a:t>Annual Reports may be written for:</a:t>
            </a:r>
          </a:p>
          <a:p>
            <a:pPr marL="514350" indent="-457200" eaLnBrk="1" hangingPunct="1"/>
            <a:r>
              <a:rPr lang="en-US" sz="2800" dirty="0" smtClean="0"/>
              <a:t>External audience</a:t>
            </a:r>
          </a:p>
          <a:p>
            <a:pPr marL="914400" lvl="1" indent="-457200" eaLnBrk="1" hangingPunct="1"/>
            <a:r>
              <a:rPr lang="en-US" sz="2400" dirty="0" smtClean="0"/>
              <a:t>Parliament/Minister</a:t>
            </a:r>
          </a:p>
          <a:p>
            <a:pPr marL="914400" lvl="1" indent="-457200" eaLnBrk="1" hangingPunct="1"/>
            <a:r>
              <a:rPr lang="en-US" sz="2400" dirty="0" smtClean="0"/>
              <a:t>Lawyers/clients/service providers</a:t>
            </a:r>
          </a:p>
          <a:p>
            <a:pPr marL="914400" lvl="1" indent="-457200" eaLnBrk="1" hangingPunct="1"/>
            <a:r>
              <a:rPr lang="en-US" sz="2400" dirty="0" smtClean="0"/>
              <a:t>The public</a:t>
            </a:r>
          </a:p>
          <a:p>
            <a:pPr marL="914400" lvl="1" indent="-457200" eaLnBrk="1" hangingPunct="1"/>
            <a:r>
              <a:rPr lang="en-US" sz="2400" dirty="0" smtClean="0"/>
              <a:t>NGOs &amp; representative bodies (</a:t>
            </a:r>
            <a:r>
              <a:rPr lang="en-US" sz="2400" dirty="0" err="1" smtClean="0"/>
              <a:t>eg</a:t>
            </a:r>
            <a:r>
              <a:rPr lang="en-US" sz="2400" dirty="0" smtClean="0"/>
              <a:t>. UNICEF, UN Women, NGOs, women’s &amp; men’s groups)</a:t>
            </a:r>
          </a:p>
          <a:p>
            <a:pPr marL="914400" lvl="1" indent="-457200" eaLnBrk="1" hangingPunct="1"/>
            <a:r>
              <a:rPr lang="en-US" sz="2400" dirty="0" smtClean="0"/>
              <a:t>Educational institutions &amp; researchers</a:t>
            </a:r>
          </a:p>
          <a:p>
            <a:pPr marL="914400" lvl="1" indent="-457200" eaLnBrk="1" hangingPunct="1"/>
            <a:r>
              <a:rPr lang="en-US" sz="2400" dirty="0" smtClean="0"/>
              <a:t>Other courts (local &amp; international) </a:t>
            </a:r>
          </a:p>
          <a:p>
            <a:pPr marL="514350" indent="-457200" eaLnBrk="1" hangingPunct="1"/>
            <a:r>
              <a:rPr lang="en-US" sz="2800" dirty="0" smtClean="0"/>
              <a:t>Internal audience</a:t>
            </a:r>
          </a:p>
          <a:p>
            <a:pPr marL="914400" lvl="1" indent="-457200" eaLnBrk="1" hangingPunct="1"/>
            <a:r>
              <a:rPr lang="en-US" sz="2400" dirty="0" smtClean="0"/>
              <a:t>Judiciary, management, staff</a:t>
            </a:r>
          </a:p>
          <a:p>
            <a:pPr marL="971550" lvl="1" indent="-514350" eaLnBrk="1" hangingPunct="1">
              <a:buFont typeface="+mj-lt"/>
              <a:buAutoNum type="arabicPeriod" startAt="4"/>
            </a:pPr>
            <a:endParaRPr lang="en-AU" dirty="0"/>
          </a:p>
        </p:txBody>
      </p:sp>
      <p:sp>
        <p:nvSpPr>
          <p:cNvPr id="40966" name="Slide Number Placeholder 7"/>
          <p:cNvSpPr>
            <a:spLocks noGrp="1"/>
          </p:cNvSpPr>
          <p:nvPr>
            <p:ph type="sldNum" sz="quarter" idx="12"/>
          </p:nvPr>
        </p:nvSpPr>
        <p:spPr>
          <a:noFill/>
        </p:spPr>
        <p:txBody>
          <a:bodyPr/>
          <a:lstStyle/>
          <a:p>
            <a:fld id="{677F39E2-0EDF-B944-A615-45BD5D4316F6}" type="slidenum">
              <a:rPr lang="en-AU"/>
              <a:pPr/>
              <a:t>19</a:t>
            </a:fld>
            <a:endParaRPr lang="en-AU"/>
          </a:p>
        </p:txBody>
      </p:sp>
      <p:pic>
        <p:nvPicPr>
          <p:cNvPr id="4096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4096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88640"/>
            <a:ext cx="1223962" cy="1212850"/>
          </a:xfrm>
          <a:prstGeom prst="rect">
            <a:avLst/>
          </a:prstGeom>
          <a:noFill/>
          <a:ln w="9525">
            <a:noFill/>
            <a:miter lim="800000"/>
            <a:headEnd/>
            <a:tailEnd/>
          </a:ln>
        </p:spPr>
      </p:pic>
    </p:spTree>
    <p:extLst>
      <p:ext uri="{BB962C8B-B14F-4D97-AF65-F5344CB8AC3E}">
        <p14:creationId xmlns:p14="http://schemas.microsoft.com/office/powerpoint/2010/main" val="273937803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827088" y="4149725"/>
            <a:ext cx="5257800" cy="1292662"/>
          </a:xfrm>
          <a:prstGeom prst="rect">
            <a:avLst/>
          </a:prstGeom>
          <a:noFill/>
          <a:ln w="9525">
            <a:noFill/>
            <a:miter lim="800000"/>
            <a:headEnd/>
            <a:tailEnd/>
          </a:ln>
        </p:spPr>
        <p:txBody>
          <a:bodyPr>
            <a:prstTxWarp prst="textNoShape">
              <a:avLst/>
            </a:prstTxWarp>
            <a:spAutoFit/>
          </a:bodyPr>
          <a:lstStyle/>
          <a:p>
            <a:endParaRPr lang="en-AU" sz="1400" b="1" dirty="0" smtClean="0">
              <a:solidFill>
                <a:srgbClr val="19194B"/>
              </a:solidFill>
            </a:endParaRPr>
          </a:p>
          <a:p>
            <a:r>
              <a:rPr lang="en-AU" sz="1600" b="1" dirty="0" smtClean="0">
                <a:solidFill>
                  <a:srgbClr val="19194B"/>
                </a:solidFill>
              </a:rPr>
              <a:t>Cate Sumner,</a:t>
            </a:r>
          </a:p>
          <a:p>
            <a:r>
              <a:rPr lang="en-AU" sz="1600" b="1" dirty="0" smtClean="0">
                <a:solidFill>
                  <a:srgbClr val="19194B"/>
                </a:solidFill>
              </a:rPr>
              <a:t>PJDP Judicial Monitoring and Evaluation Adviser</a:t>
            </a:r>
          </a:p>
          <a:p>
            <a:r>
              <a:rPr lang="en-AU" sz="1600" b="1" dirty="0" smtClean="0">
                <a:solidFill>
                  <a:srgbClr val="19194B"/>
                </a:solidFill>
              </a:rPr>
              <a:t>Leisha Lister</a:t>
            </a:r>
          </a:p>
          <a:p>
            <a:r>
              <a:rPr lang="en-AU" sz="1600" b="1" dirty="0" smtClean="0">
                <a:solidFill>
                  <a:srgbClr val="19194B"/>
                </a:solidFill>
              </a:rPr>
              <a:t>Co-Facilitator</a:t>
            </a:r>
            <a:endParaRPr lang="en-AU" sz="1600" b="1" dirty="0">
              <a:solidFill>
                <a:srgbClr val="19194B"/>
              </a:solidFill>
            </a:endParaRPr>
          </a:p>
        </p:txBody>
      </p:sp>
      <p:sp>
        <p:nvSpPr>
          <p:cNvPr id="14339" name="Slide Number Placeholder 4"/>
          <p:cNvSpPr>
            <a:spLocks noGrp="1"/>
          </p:cNvSpPr>
          <p:nvPr>
            <p:ph type="sldNum" sz="quarter" idx="12"/>
          </p:nvPr>
        </p:nvSpPr>
        <p:spPr>
          <a:noFill/>
        </p:spPr>
        <p:txBody>
          <a:bodyPr/>
          <a:lstStyle/>
          <a:p>
            <a:fld id="{3D6A5042-8CF8-5242-86FE-C8F7ED256DB4}" type="slidenum">
              <a:rPr lang="en-AU"/>
              <a:pPr/>
              <a:t>2</a:t>
            </a:fld>
            <a:endParaRPr lang="en-AU"/>
          </a:p>
        </p:txBody>
      </p:sp>
      <p:sp>
        <p:nvSpPr>
          <p:cNvPr id="14340" name="Rectangle 2"/>
          <p:cNvSpPr txBox="1">
            <a:spLocks noChangeArrowheads="1"/>
          </p:cNvSpPr>
          <p:nvPr/>
        </p:nvSpPr>
        <p:spPr bwMode="auto">
          <a:xfrm>
            <a:off x="250825" y="404813"/>
            <a:ext cx="8858250" cy="2808287"/>
          </a:xfrm>
          <a:prstGeom prst="rect">
            <a:avLst/>
          </a:prstGeom>
          <a:noFill/>
          <a:ln w="9525">
            <a:noFill/>
            <a:miter lim="800000"/>
            <a:headEnd/>
            <a:tailEnd/>
          </a:ln>
        </p:spPr>
        <p:txBody>
          <a:bodyPr anchor="ctr">
            <a:prstTxWarp prst="textNoShape">
              <a:avLst/>
            </a:prstTxWarp>
          </a:bodyPr>
          <a:lstStyle/>
          <a:p>
            <a:pPr algn="ctr"/>
            <a:r>
              <a:rPr lang="en-AU" sz="4600" b="1" dirty="0">
                <a:solidFill>
                  <a:srgbClr val="19194B"/>
                </a:solidFill>
              </a:rPr>
              <a:t>P</a:t>
            </a:r>
            <a:r>
              <a:rPr lang="en-AU" sz="3800" b="1" dirty="0">
                <a:solidFill>
                  <a:srgbClr val="19194B"/>
                </a:solidFill>
              </a:rPr>
              <a:t>ACIFIC</a:t>
            </a:r>
            <a:r>
              <a:rPr lang="en-AU" sz="4400" b="1" dirty="0">
                <a:solidFill>
                  <a:srgbClr val="19194B"/>
                </a:solidFill>
              </a:rPr>
              <a:t> </a:t>
            </a:r>
            <a:r>
              <a:rPr lang="en-AU" sz="4600" b="1" dirty="0">
                <a:solidFill>
                  <a:srgbClr val="19194B"/>
                </a:solidFill>
              </a:rPr>
              <a:t>J</a:t>
            </a:r>
            <a:r>
              <a:rPr lang="en-AU" sz="3800" b="1" dirty="0">
                <a:solidFill>
                  <a:srgbClr val="19194B"/>
                </a:solidFill>
              </a:rPr>
              <a:t>UDICIAL</a:t>
            </a:r>
            <a:r>
              <a:rPr lang="en-AU" sz="4400" b="1" dirty="0">
                <a:solidFill>
                  <a:srgbClr val="19194B"/>
                </a:solidFill>
              </a:rPr>
              <a:t> </a:t>
            </a:r>
            <a:br>
              <a:rPr lang="en-AU" sz="4400" b="1" dirty="0">
                <a:solidFill>
                  <a:srgbClr val="19194B"/>
                </a:solidFill>
              </a:rPr>
            </a:br>
            <a:r>
              <a:rPr lang="en-AU" sz="4600" b="1" dirty="0">
                <a:solidFill>
                  <a:srgbClr val="19194B"/>
                </a:solidFill>
              </a:rPr>
              <a:t>D</a:t>
            </a:r>
            <a:r>
              <a:rPr lang="en-AU" sz="3800" b="1" dirty="0">
                <a:solidFill>
                  <a:srgbClr val="19194B"/>
                </a:solidFill>
              </a:rPr>
              <a:t>EVELOPMENT</a:t>
            </a:r>
            <a:r>
              <a:rPr lang="en-AU" sz="4400" b="1" dirty="0">
                <a:solidFill>
                  <a:srgbClr val="19194B"/>
                </a:solidFill>
              </a:rPr>
              <a:t> </a:t>
            </a:r>
            <a:r>
              <a:rPr lang="en-AU" sz="4600" b="1" dirty="0">
                <a:solidFill>
                  <a:srgbClr val="19194B"/>
                </a:solidFill>
              </a:rPr>
              <a:t>P</a:t>
            </a:r>
            <a:r>
              <a:rPr lang="en-AU" sz="3800" b="1" dirty="0">
                <a:solidFill>
                  <a:srgbClr val="19194B"/>
                </a:solidFill>
              </a:rPr>
              <a:t>ROGRAMME</a:t>
            </a:r>
            <a:r>
              <a:rPr lang="en-AU" sz="2600" b="1" dirty="0">
                <a:solidFill>
                  <a:srgbClr val="19194B"/>
                </a:solidFill>
              </a:rPr>
              <a:t/>
            </a:r>
            <a:br>
              <a:rPr lang="en-AU" sz="2600" b="1" dirty="0">
                <a:solidFill>
                  <a:srgbClr val="19194B"/>
                </a:solidFill>
              </a:rPr>
            </a:br>
            <a:r>
              <a:rPr lang="en-AU" sz="3200" b="1" dirty="0">
                <a:solidFill>
                  <a:srgbClr val="19194B"/>
                </a:solidFill>
              </a:rPr>
              <a:t/>
            </a:r>
            <a:br>
              <a:rPr lang="en-AU" sz="3200" b="1" dirty="0">
                <a:solidFill>
                  <a:srgbClr val="19194B"/>
                </a:solidFill>
              </a:rPr>
            </a:br>
            <a:r>
              <a:rPr lang="en-AU" sz="3000" b="1" dirty="0">
                <a:solidFill>
                  <a:srgbClr val="595959"/>
                </a:solidFill>
              </a:rPr>
              <a:t> Court Reporting Workshop</a:t>
            </a:r>
          </a:p>
          <a:p>
            <a:pPr algn="ctr"/>
            <a:endParaRPr lang="en-AU" sz="1000" b="1" dirty="0" smtClean="0">
              <a:solidFill>
                <a:srgbClr val="595959"/>
              </a:solidFill>
            </a:endParaRPr>
          </a:p>
          <a:p>
            <a:pPr algn="ctr"/>
            <a:r>
              <a:rPr lang="en-AU" sz="2400" b="1" dirty="0" smtClean="0">
                <a:solidFill>
                  <a:srgbClr val="595959"/>
                </a:solidFill>
              </a:rPr>
              <a:t>16-18 October, 2013 Brisbane</a:t>
            </a:r>
            <a:endParaRPr lang="en-US" sz="2400" b="1" i="1" dirty="0">
              <a:solidFill>
                <a:srgbClr val="595959"/>
              </a:solidFill>
            </a:endParaRPr>
          </a:p>
        </p:txBody>
      </p:sp>
      <p:pic>
        <p:nvPicPr>
          <p:cNvPr id="14341" name="Picture 6" descr="Logo - PJDP - FIN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00788" y="4156075"/>
            <a:ext cx="2100262" cy="2081213"/>
          </a:xfrm>
          <a:prstGeom prst="rect">
            <a:avLst/>
          </a:prstGeom>
          <a:noFill/>
          <a:ln w="9525">
            <a:noFill/>
            <a:miter lim="800000"/>
            <a:headEnd/>
            <a:tailEnd/>
          </a:ln>
        </p:spPr>
      </p:pic>
      <p:pic>
        <p:nvPicPr>
          <p:cNvPr id="14342" name="Picture 9" descr="FCA Colour Bar (Vertical).bmp"/>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1313" cy="6858000"/>
          </a:xfrm>
          <a:prstGeom prst="rect">
            <a:avLst/>
          </a:prstGeom>
          <a:noFill/>
          <a:ln w="9525">
            <a:noFill/>
            <a:miter lim="800000"/>
            <a:headEnd/>
            <a:tailEnd/>
          </a:ln>
        </p:spPr>
      </p:pic>
      <p:sp>
        <p:nvSpPr>
          <p:cNvPr id="2" name="TextBox 1"/>
          <p:cNvSpPr txBox="1"/>
          <p:nvPr/>
        </p:nvSpPr>
        <p:spPr>
          <a:xfrm>
            <a:off x="1486607" y="6453336"/>
            <a:ext cx="6386685" cy="261610"/>
          </a:xfrm>
          <a:prstGeom prst="rect">
            <a:avLst/>
          </a:prstGeom>
          <a:noFill/>
        </p:spPr>
        <p:txBody>
          <a:bodyPr wrap="none" rtlCol="0">
            <a:spAutoFit/>
          </a:bodyPr>
          <a:lstStyle/>
          <a:p>
            <a:r>
              <a:rPr lang="en-AU" sz="1100" i="1" dirty="0"/>
              <a:t>PJDP is funded by the Government of New Zealand and managed by the Federal Court of Australia</a:t>
            </a:r>
            <a:endParaRPr lang="en-AU" sz="1100"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4096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40964" name="Rectangle 6"/>
          <p:cNvSpPr>
            <a:spLocks noGrp="1" noChangeArrowheads="1"/>
          </p:cNvSpPr>
          <p:nvPr>
            <p:ph type="title"/>
          </p:nvPr>
        </p:nvSpPr>
        <p:spPr>
          <a:xfrm>
            <a:off x="533400" y="152400"/>
            <a:ext cx="8085138" cy="838200"/>
          </a:xfrm>
        </p:spPr>
        <p:txBody>
          <a:bodyPr/>
          <a:lstStyle/>
          <a:p>
            <a:pPr algn="l" eaLnBrk="1" hangingPunct="1"/>
            <a:r>
              <a:rPr lang="en-US" sz="3200" dirty="0" smtClean="0"/>
              <a:t>What do stakeholders want to see?</a:t>
            </a:r>
          </a:p>
        </p:txBody>
      </p:sp>
      <p:sp>
        <p:nvSpPr>
          <p:cNvPr id="40965" name="Content Placeholder 5"/>
          <p:cNvSpPr>
            <a:spLocks noGrp="1"/>
          </p:cNvSpPr>
          <p:nvPr>
            <p:ph idx="1"/>
          </p:nvPr>
        </p:nvSpPr>
        <p:spPr>
          <a:xfrm>
            <a:off x="611560" y="1124744"/>
            <a:ext cx="7507501" cy="5040560"/>
          </a:xfrm>
        </p:spPr>
        <p:txBody>
          <a:bodyPr/>
          <a:lstStyle/>
          <a:p>
            <a:pPr marL="57150" indent="0" eaLnBrk="1" hangingPunct="1">
              <a:buNone/>
            </a:pPr>
            <a:r>
              <a:rPr lang="en-AU" sz="2800" dirty="0" smtClean="0"/>
              <a:t>Stakeholders want:</a:t>
            </a:r>
          </a:p>
          <a:p>
            <a:pPr marL="514350" indent="-457200" eaLnBrk="1" hangingPunct="1"/>
            <a:r>
              <a:rPr lang="en-AU" sz="2400" dirty="0" smtClean="0"/>
              <a:t>Clear, concise, relevant, consistent &amp; accurate information</a:t>
            </a:r>
          </a:p>
          <a:p>
            <a:pPr marL="514350" indent="-457200" eaLnBrk="1" hangingPunct="1"/>
            <a:r>
              <a:rPr lang="en-AU" sz="2400" dirty="0" smtClean="0"/>
              <a:t>Reports that present an honest &amp; balanced snapshot of the courts achievements</a:t>
            </a:r>
          </a:p>
          <a:p>
            <a:pPr marL="514350" indent="-457200" eaLnBrk="1" hangingPunct="1"/>
            <a:r>
              <a:rPr lang="en-AU" sz="2400" dirty="0" smtClean="0"/>
              <a:t>Results, targets and trends over time (the good, the bad &amp; the ugly)</a:t>
            </a:r>
          </a:p>
          <a:p>
            <a:pPr marL="514350" indent="-457200" eaLnBrk="1" hangingPunct="1"/>
            <a:r>
              <a:rPr lang="en-AU" sz="2400" dirty="0" smtClean="0"/>
              <a:t>Information as to why a target/performance was not reached &amp; what the court is doing about it</a:t>
            </a:r>
          </a:p>
          <a:p>
            <a:pPr marL="514350" indent="-457200" eaLnBrk="1" hangingPunct="1"/>
            <a:r>
              <a:rPr lang="en-AU" sz="2400" dirty="0" smtClean="0"/>
              <a:t>Information presented in plain language, in an easy to read format preferably supported by charts, diagrams &amp; pictures</a:t>
            </a:r>
            <a:endParaRPr lang="en-AU" dirty="0" smtClean="0"/>
          </a:p>
          <a:p>
            <a:pPr marL="57150" indent="0" eaLnBrk="1" hangingPunct="1">
              <a:buNone/>
            </a:pPr>
            <a:endParaRPr lang="en-AU" dirty="0" smtClean="0"/>
          </a:p>
          <a:p>
            <a:pPr marL="514350" indent="-457200" eaLnBrk="1" hangingPunct="1"/>
            <a:endParaRPr lang="en-AU" dirty="0" smtClean="0"/>
          </a:p>
          <a:p>
            <a:pPr marL="514350" indent="-457200" eaLnBrk="1" hangingPunct="1"/>
            <a:endParaRPr lang="en-AU" dirty="0" smtClean="0"/>
          </a:p>
          <a:p>
            <a:pPr marL="514350" indent="-457200" eaLnBrk="1" hangingPunct="1"/>
            <a:endParaRPr lang="en-AU" dirty="0" smtClean="0"/>
          </a:p>
          <a:p>
            <a:pPr marL="514350" indent="-457200" eaLnBrk="1" hangingPunct="1"/>
            <a:endParaRPr lang="en-AU" dirty="0"/>
          </a:p>
        </p:txBody>
      </p:sp>
      <p:sp>
        <p:nvSpPr>
          <p:cNvPr id="40966" name="Slide Number Placeholder 7"/>
          <p:cNvSpPr>
            <a:spLocks noGrp="1"/>
          </p:cNvSpPr>
          <p:nvPr>
            <p:ph type="sldNum" sz="quarter" idx="12"/>
          </p:nvPr>
        </p:nvSpPr>
        <p:spPr>
          <a:noFill/>
        </p:spPr>
        <p:txBody>
          <a:bodyPr/>
          <a:lstStyle/>
          <a:p>
            <a:fld id="{677F39E2-0EDF-B944-A615-45BD5D4316F6}" type="slidenum">
              <a:rPr lang="en-AU"/>
              <a:pPr/>
              <a:t>20</a:t>
            </a:fld>
            <a:endParaRPr lang="en-AU"/>
          </a:p>
        </p:txBody>
      </p:sp>
      <p:pic>
        <p:nvPicPr>
          <p:cNvPr id="4096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4096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88640"/>
            <a:ext cx="1223962" cy="1212850"/>
          </a:xfrm>
          <a:prstGeom prst="rect">
            <a:avLst/>
          </a:prstGeom>
          <a:noFill/>
          <a:ln w="9525">
            <a:noFill/>
            <a:miter lim="800000"/>
            <a:headEnd/>
            <a:tailEnd/>
          </a:ln>
        </p:spPr>
      </p:pic>
    </p:spTree>
    <p:extLst>
      <p:ext uri="{BB962C8B-B14F-4D97-AF65-F5344CB8AC3E}">
        <p14:creationId xmlns:p14="http://schemas.microsoft.com/office/powerpoint/2010/main" val="152932629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072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0724" name="Rectangle 6"/>
          <p:cNvSpPr>
            <a:spLocks noGrp="1" noChangeArrowheads="1"/>
          </p:cNvSpPr>
          <p:nvPr>
            <p:ph type="title"/>
          </p:nvPr>
        </p:nvSpPr>
        <p:spPr>
          <a:xfrm>
            <a:off x="533400" y="152400"/>
            <a:ext cx="8085138" cy="838200"/>
          </a:xfrm>
        </p:spPr>
        <p:txBody>
          <a:bodyPr/>
          <a:lstStyle/>
          <a:p>
            <a:pPr algn="l" eaLnBrk="1" hangingPunct="1"/>
            <a:r>
              <a:rPr lang="en-GB" sz="3200" dirty="0" smtClean="0"/>
              <a:t>What is the purpose of an Annual Report?</a:t>
            </a:r>
            <a:endParaRPr lang="en-AU" sz="3200" dirty="0" smtClean="0"/>
          </a:p>
        </p:txBody>
      </p:sp>
      <p:sp>
        <p:nvSpPr>
          <p:cNvPr id="30725" name="Content Placeholder 5"/>
          <p:cNvSpPr>
            <a:spLocks noGrp="1"/>
          </p:cNvSpPr>
          <p:nvPr>
            <p:ph idx="1"/>
          </p:nvPr>
        </p:nvSpPr>
        <p:spPr>
          <a:xfrm>
            <a:off x="687388" y="1066800"/>
            <a:ext cx="7629028" cy="4943475"/>
          </a:xfrm>
        </p:spPr>
        <p:txBody>
          <a:bodyPr/>
          <a:lstStyle/>
          <a:p>
            <a:pPr>
              <a:buNone/>
            </a:pPr>
            <a:r>
              <a:rPr lang="en-GB" sz="2800" dirty="0" smtClean="0">
                <a:solidFill>
                  <a:schemeClr val="accent2">
                    <a:lumMod val="75000"/>
                  </a:schemeClr>
                </a:solidFill>
              </a:rPr>
              <a:t>**Group Exercise:</a:t>
            </a:r>
          </a:p>
          <a:p>
            <a:r>
              <a:rPr lang="en-GB" sz="2400" dirty="0" smtClean="0"/>
              <a:t>Are there statutory responsibilities to issue an Annual Report in your country? If yes, what are these?</a:t>
            </a:r>
            <a:endParaRPr lang="en-AU" sz="2400" dirty="0" smtClean="0"/>
          </a:p>
          <a:p>
            <a:r>
              <a:rPr lang="en-GB" sz="2400" dirty="0" smtClean="0"/>
              <a:t>Does the court have to publicly account for state budget resources that it receives? </a:t>
            </a:r>
            <a:endParaRPr lang="en-AU" sz="2400" dirty="0" smtClean="0"/>
          </a:p>
          <a:p>
            <a:r>
              <a:rPr lang="en-GB" sz="2400" dirty="0" smtClean="0"/>
              <a:t>If there is not a statutory responsibility, what are the benefits of issuing an Annual Report?</a:t>
            </a:r>
            <a:endParaRPr lang="en-AU" sz="2400" dirty="0" smtClean="0"/>
          </a:p>
          <a:p>
            <a:pPr lvl="1"/>
            <a:r>
              <a:rPr lang="en-GB" sz="2000" dirty="0" smtClean="0"/>
              <a:t>For the court.</a:t>
            </a:r>
            <a:endParaRPr lang="en-AU" sz="2000" dirty="0" smtClean="0"/>
          </a:p>
          <a:p>
            <a:pPr lvl="1"/>
            <a:r>
              <a:rPr lang="en-GB" sz="2000" dirty="0" smtClean="0"/>
              <a:t>For court stakeholders</a:t>
            </a:r>
          </a:p>
          <a:p>
            <a:r>
              <a:rPr lang="en-GB" sz="2400" dirty="0" smtClean="0"/>
              <a:t>Who are the ‘stakeholders’ for your Court’s annual report? What would they want to know?</a:t>
            </a:r>
            <a:endParaRPr lang="en-AU" sz="2400" dirty="0" smtClean="0"/>
          </a:p>
        </p:txBody>
      </p:sp>
      <p:sp>
        <p:nvSpPr>
          <p:cNvPr id="30726" name="Slide Number Placeholder 7"/>
          <p:cNvSpPr>
            <a:spLocks noGrp="1"/>
          </p:cNvSpPr>
          <p:nvPr>
            <p:ph type="sldNum" sz="quarter" idx="12"/>
          </p:nvPr>
        </p:nvSpPr>
        <p:spPr>
          <a:noFill/>
        </p:spPr>
        <p:txBody>
          <a:bodyPr/>
          <a:lstStyle/>
          <a:p>
            <a:fld id="{5393ECED-C6CB-FF4E-93C8-4C5FEF0E3055}" type="slidenum">
              <a:rPr lang="en-AU"/>
              <a:pPr/>
              <a:t>21</a:t>
            </a:fld>
            <a:endParaRPr lang="en-AU" dirty="0"/>
          </a:p>
        </p:txBody>
      </p:sp>
      <p:pic>
        <p:nvPicPr>
          <p:cNvPr id="3072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072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92696"/>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048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0484" name="Rectangle 6"/>
          <p:cNvSpPr>
            <a:spLocks noGrp="1" noChangeArrowheads="1"/>
          </p:cNvSpPr>
          <p:nvPr>
            <p:ph type="title"/>
          </p:nvPr>
        </p:nvSpPr>
        <p:spPr>
          <a:xfrm>
            <a:off x="457200" y="0"/>
            <a:ext cx="8085138" cy="838200"/>
          </a:xfrm>
        </p:spPr>
        <p:txBody>
          <a:bodyPr/>
          <a:lstStyle/>
          <a:p>
            <a:pPr algn="l" eaLnBrk="1" hangingPunct="1"/>
            <a:r>
              <a:rPr lang="en-AU" sz="3200" dirty="0" smtClean="0"/>
              <a:t>Objective: Session 2</a:t>
            </a:r>
          </a:p>
        </p:txBody>
      </p:sp>
      <p:sp>
        <p:nvSpPr>
          <p:cNvPr id="20485" name="Content Placeholder 5"/>
          <p:cNvSpPr>
            <a:spLocks noGrp="1"/>
          </p:cNvSpPr>
          <p:nvPr>
            <p:ph idx="1"/>
          </p:nvPr>
        </p:nvSpPr>
        <p:spPr>
          <a:xfrm>
            <a:off x="611188" y="1412776"/>
            <a:ext cx="7633220" cy="4608512"/>
          </a:xfrm>
        </p:spPr>
        <p:txBody>
          <a:bodyPr/>
          <a:lstStyle/>
          <a:p>
            <a:pPr marL="628650" indent="-571500" eaLnBrk="1" hangingPunct="1">
              <a:buFontTx/>
              <a:buNone/>
            </a:pPr>
            <a:r>
              <a:rPr lang="en-AU" dirty="0" smtClean="0"/>
              <a:t>By the end of the sessions participants will be able to:</a:t>
            </a:r>
          </a:p>
          <a:p>
            <a:pPr marL="971550" lvl="1" indent="-571500">
              <a:buFont typeface="+mj-lt"/>
              <a:buAutoNum type="romanUcPeriod"/>
            </a:pPr>
            <a:r>
              <a:rPr lang="en-AU" dirty="0" smtClean="0"/>
              <a:t>Describe the different categories of information to be included in the Annual Report </a:t>
            </a:r>
          </a:p>
          <a:p>
            <a:pPr marL="971550" lvl="1" indent="-571500">
              <a:buFont typeface="+mj-lt"/>
              <a:buAutoNum type="romanUcPeriod"/>
            </a:pPr>
            <a:r>
              <a:rPr lang="en-AU" dirty="0" smtClean="0"/>
              <a:t>Explain who should be involved in the process of drafting an Annual Report and their roles as well </a:t>
            </a:r>
            <a:r>
              <a:rPr lang="en-AU" smtClean="0"/>
              <a:t>as timelines. </a:t>
            </a:r>
            <a:endParaRPr lang="en-AU" dirty="0" smtClean="0"/>
          </a:p>
        </p:txBody>
      </p:sp>
      <p:sp>
        <p:nvSpPr>
          <p:cNvPr id="20486" name="Slide Number Placeholder 7"/>
          <p:cNvSpPr>
            <a:spLocks noGrp="1"/>
          </p:cNvSpPr>
          <p:nvPr>
            <p:ph type="sldNum" sz="quarter" idx="12"/>
          </p:nvPr>
        </p:nvSpPr>
        <p:spPr>
          <a:noFill/>
        </p:spPr>
        <p:txBody>
          <a:bodyPr/>
          <a:lstStyle/>
          <a:p>
            <a:fld id="{BB3E3BF0-24FB-F94B-B844-585ECC9FA9F9}" type="slidenum">
              <a:rPr lang="en-AU"/>
              <a:pPr/>
              <a:t>22</a:t>
            </a:fld>
            <a:endParaRPr lang="en-AU"/>
          </a:p>
        </p:txBody>
      </p:sp>
      <p:pic>
        <p:nvPicPr>
          <p:cNvPr id="2048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048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GB" sz="3200" dirty="0" smtClean="0"/>
              <a:t>How to Approach an Annual Report?</a:t>
            </a:r>
            <a:endParaRPr lang="en-AU" sz="3200" dirty="0" smtClean="0"/>
          </a:p>
        </p:txBody>
      </p:sp>
      <p:sp>
        <p:nvSpPr>
          <p:cNvPr id="36869" name="Content Placeholder 5"/>
          <p:cNvSpPr>
            <a:spLocks noGrp="1"/>
          </p:cNvSpPr>
          <p:nvPr>
            <p:ph idx="1"/>
          </p:nvPr>
        </p:nvSpPr>
        <p:spPr>
          <a:xfrm>
            <a:off x="611188" y="1196752"/>
            <a:ext cx="8532812" cy="5184576"/>
          </a:xfrm>
        </p:spPr>
        <p:txBody>
          <a:bodyPr/>
          <a:lstStyle/>
          <a:p>
            <a:pPr>
              <a:buFontTx/>
              <a:buNone/>
            </a:pPr>
            <a:r>
              <a:rPr lang="en-GB" sz="2400" dirty="0" smtClean="0"/>
              <a:t>Use the ‘Annual Report Template’ as a guide &amp; for each of the following sessions note for your country:</a:t>
            </a:r>
          </a:p>
          <a:p>
            <a:pPr lvl="1"/>
            <a:r>
              <a:rPr lang="en-AU" sz="2400" dirty="0" smtClean="0"/>
              <a:t>Discuss </a:t>
            </a:r>
            <a:r>
              <a:rPr lang="en-AU" sz="2400" dirty="0"/>
              <a:t>what aspects of your court’s work should be included in the Annual Report and why?</a:t>
            </a:r>
          </a:p>
          <a:p>
            <a:pPr lvl="1"/>
            <a:r>
              <a:rPr lang="en-GB" sz="2400" dirty="0" smtClean="0"/>
              <a:t>Who should be responsible for drafting different sections in the Annual Report?</a:t>
            </a:r>
            <a:endParaRPr lang="en-AU" sz="2400" dirty="0" smtClean="0"/>
          </a:p>
          <a:p>
            <a:pPr lvl="1"/>
            <a:r>
              <a:rPr lang="en-GB" sz="2400" dirty="0"/>
              <a:t>Who should approve the content of the Annual Report?</a:t>
            </a:r>
          </a:p>
          <a:p>
            <a:pPr lvl="1"/>
            <a:r>
              <a:rPr lang="en-GB" sz="2400" dirty="0" smtClean="0"/>
              <a:t>What is the timeline for completion of each section and the whole Annual Report?</a:t>
            </a:r>
          </a:p>
          <a:p>
            <a:pPr marL="971550" lvl="1" indent="-514350" eaLnBrk="1" hangingPunct="1">
              <a:buFontTx/>
              <a:buNone/>
            </a:pPr>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23</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116632"/>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4819"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4820" name="Rectangle 6"/>
          <p:cNvSpPr>
            <a:spLocks noGrp="1" noChangeArrowheads="1"/>
          </p:cNvSpPr>
          <p:nvPr>
            <p:ph type="title"/>
          </p:nvPr>
        </p:nvSpPr>
        <p:spPr>
          <a:xfrm>
            <a:off x="533400" y="152400"/>
            <a:ext cx="8085138" cy="756320"/>
          </a:xfrm>
        </p:spPr>
        <p:txBody>
          <a:bodyPr/>
          <a:lstStyle/>
          <a:p>
            <a:pPr algn="l" eaLnBrk="1" hangingPunct="1"/>
            <a:r>
              <a:rPr lang="en-AU" sz="3200" dirty="0" smtClean="0"/>
              <a:t>Framework for an Annual Report </a:t>
            </a:r>
          </a:p>
        </p:txBody>
      </p:sp>
      <p:sp>
        <p:nvSpPr>
          <p:cNvPr id="34821" name="Content Placeholder 5"/>
          <p:cNvSpPr>
            <a:spLocks noGrp="1"/>
          </p:cNvSpPr>
          <p:nvPr>
            <p:ph idx="1"/>
          </p:nvPr>
        </p:nvSpPr>
        <p:spPr>
          <a:xfrm>
            <a:off x="304800" y="1196752"/>
            <a:ext cx="8659688" cy="4737323"/>
          </a:xfrm>
        </p:spPr>
        <p:txBody>
          <a:bodyPr/>
          <a:lstStyle/>
          <a:p>
            <a:pPr marL="1028700" lvl="1" indent="-571500" eaLnBrk="1" hangingPunct="1">
              <a:buFontTx/>
              <a:buAutoNum type="romanUcPeriod"/>
            </a:pPr>
            <a:r>
              <a:rPr lang="en-AU" dirty="0" smtClean="0"/>
              <a:t>An introduction to the court.</a:t>
            </a:r>
          </a:p>
          <a:p>
            <a:pPr marL="1428750" lvl="2" indent="-571500" eaLnBrk="1" hangingPunct="1"/>
            <a:r>
              <a:rPr lang="en-AU" dirty="0" smtClean="0"/>
              <a:t>Statement from the Chief Justice </a:t>
            </a:r>
          </a:p>
          <a:p>
            <a:pPr marL="1428750" lvl="2" indent="-571500" eaLnBrk="1" hangingPunct="1"/>
            <a:r>
              <a:rPr lang="en-GB" dirty="0" smtClean="0"/>
              <a:t>Court Mission, Vision and Values</a:t>
            </a:r>
          </a:p>
          <a:p>
            <a:pPr marL="1428750" lvl="2" indent="-571500" eaLnBrk="1" hangingPunct="1"/>
            <a:r>
              <a:rPr lang="en-GB" dirty="0" smtClean="0"/>
              <a:t>Implementation of the Strategic Plan/ New initiatives</a:t>
            </a:r>
            <a:endParaRPr lang="en-AU" dirty="0" smtClean="0"/>
          </a:p>
          <a:p>
            <a:pPr marL="1428750" lvl="2" indent="-571500" eaLnBrk="1" hangingPunct="1"/>
            <a:r>
              <a:rPr lang="en-GB" dirty="0" smtClean="0"/>
              <a:t>What does your Court feel most proud of achieving in the last year?</a:t>
            </a:r>
            <a:endParaRPr lang="en-AU" dirty="0" smtClean="0"/>
          </a:p>
          <a:p>
            <a:pPr marL="1428750" lvl="2" indent="-571500" eaLnBrk="1" hangingPunct="1"/>
            <a:r>
              <a:rPr lang="en-GB" dirty="0" smtClean="0"/>
              <a:t>What challenges has the court faced in delivering the level of service to clients it would like?</a:t>
            </a:r>
            <a:endParaRPr lang="en-AU" dirty="0" smtClean="0"/>
          </a:p>
          <a:p>
            <a:pPr marL="1428750" lvl="2" indent="-571500" eaLnBrk="1" hangingPunct="1"/>
            <a:r>
              <a:rPr lang="en-AU" dirty="0" smtClean="0"/>
              <a:t>Overview of the Courts and their jurisdiction</a:t>
            </a:r>
          </a:p>
          <a:p>
            <a:pPr marL="1428750" lvl="2" indent="-571500" eaLnBrk="1" hangingPunct="1"/>
            <a:r>
              <a:rPr lang="en-AU" dirty="0" smtClean="0"/>
              <a:t>Introduction to Judges and Court Staff and their roles</a:t>
            </a:r>
          </a:p>
          <a:p>
            <a:pPr marL="1428750" lvl="2" indent="-571500" eaLnBrk="1" hangingPunct="1"/>
            <a:r>
              <a:rPr lang="en-AU" dirty="0" smtClean="0"/>
              <a:t>Court locations</a:t>
            </a:r>
          </a:p>
          <a:p>
            <a:pPr marL="2343150" lvl="4" indent="-571500" eaLnBrk="1" hangingPunct="1">
              <a:buFontTx/>
              <a:buAutoNum type="romanUcPeriod" startAt="3"/>
            </a:pPr>
            <a:endParaRPr lang="en-AU" sz="2800" dirty="0" smtClean="0"/>
          </a:p>
          <a:p>
            <a:pPr marL="2343150" lvl="4" indent="-571500" eaLnBrk="1" hangingPunct="1">
              <a:buFontTx/>
              <a:buAutoNum type="romanUcPeriod" startAt="3"/>
            </a:pPr>
            <a:endParaRPr lang="en-AU" sz="2800" dirty="0" smtClean="0"/>
          </a:p>
        </p:txBody>
      </p:sp>
      <p:sp>
        <p:nvSpPr>
          <p:cNvPr id="34822" name="Slide Number Placeholder 7"/>
          <p:cNvSpPr>
            <a:spLocks noGrp="1"/>
          </p:cNvSpPr>
          <p:nvPr>
            <p:ph type="sldNum" sz="quarter" idx="12"/>
          </p:nvPr>
        </p:nvSpPr>
        <p:spPr>
          <a:noFill/>
        </p:spPr>
        <p:txBody>
          <a:bodyPr/>
          <a:lstStyle/>
          <a:p>
            <a:fld id="{7AEA9D7A-4EB8-4543-A8DF-0A83659EE97D}" type="slidenum">
              <a:rPr lang="en-AU"/>
              <a:pPr/>
              <a:t>24</a:t>
            </a:fld>
            <a:endParaRPr lang="en-AU"/>
          </a:p>
        </p:txBody>
      </p:sp>
      <p:pic>
        <p:nvPicPr>
          <p:cNvPr id="34823"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4824"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360" y="116632"/>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584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5844"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Framework for an Annual Report </a:t>
            </a:r>
          </a:p>
        </p:txBody>
      </p:sp>
      <p:sp>
        <p:nvSpPr>
          <p:cNvPr id="35845" name="Content Placeholder 5"/>
          <p:cNvSpPr>
            <a:spLocks noGrp="1"/>
          </p:cNvSpPr>
          <p:nvPr>
            <p:ph idx="1"/>
          </p:nvPr>
        </p:nvSpPr>
        <p:spPr>
          <a:xfrm>
            <a:off x="611188" y="1268760"/>
            <a:ext cx="8532812" cy="5184576"/>
          </a:xfrm>
        </p:spPr>
        <p:txBody>
          <a:bodyPr/>
          <a:lstStyle/>
          <a:p>
            <a:pPr marL="1081088" lvl="4" indent="-635000" eaLnBrk="1" hangingPunct="1">
              <a:buFontTx/>
              <a:buAutoNum type="romanUcPeriod" startAt="2"/>
            </a:pPr>
            <a:r>
              <a:rPr lang="en-AU" sz="2800" dirty="0" smtClean="0"/>
              <a:t>Court results</a:t>
            </a:r>
          </a:p>
          <a:p>
            <a:pPr marL="1081088" lvl="4" indent="-635000" eaLnBrk="1" hangingPunct="1"/>
            <a:r>
              <a:rPr lang="en-US" dirty="0" smtClean="0"/>
              <a:t>Court achievements in the reporting period</a:t>
            </a:r>
          </a:p>
          <a:p>
            <a:pPr marL="1081088" lvl="4" indent="-635000" eaLnBrk="1" hangingPunct="1"/>
            <a:r>
              <a:rPr lang="en-US" dirty="0" smtClean="0"/>
              <a:t>Court workload </a:t>
            </a:r>
          </a:p>
          <a:p>
            <a:pPr marL="1081088" lvl="4" indent="-635000" eaLnBrk="1" hangingPunct="1"/>
            <a:r>
              <a:rPr lang="en-US" dirty="0" smtClean="0"/>
              <a:t>Court performance against Key Performance Indicators (15 Cook Island indicators)</a:t>
            </a:r>
          </a:p>
          <a:p>
            <a:pPr marL="1081088" lvl="4" indent="-635000" eaLnBrk="1" hangingPunct="1"/>
            <a:r>
              <a:rPr lang="en-GB" dirty="0" smtClean="0"/>
              <a:t>Showing trend data for the past 3-5 years, where possible.</a:t>
            </a:r>
            <a:endParaRPr lang="en-AU" dirty="0" smtClean="0"/>
          </a:p>
          <a:p>
            <a:pPr marL="1081088" lvl="4" indent="-635000" eaLnBrk="1" hangingPunct="1">
              <a:buFontTx/>
              <a:buAutoNum type="romanUcPeriod" startAt="3"/>
            </a:pPr>
            <a:r>
              <a:rPr lang="en-GB" sz="2800" dirty="0" smtClean="0"/>
              <a:t>Interaction with Key Court Stakeholders/ How has the court engaged with key stakeholders over the year to obtain feedback on the level of service provided to clients?</a:t>
            </a:r>
            <a:endParaRPr lang="en-AU" sz="2800" dirty="0" smtClean="0"/>
          </a:p>
          <a:p>
            <a:pPr marL="1081088" lvl="4" indent="-635000" eaLnBrk="1" hangingPunct="1">
              <a:buFontTx/>
              <a:buAutoNum type="romanUcPeriod" startAt="3"/>
            </a:pPr>
            <a:r>
              <a:rPr lang="en-US" sz="2800" dirty="0" smtClean="0"/>
              <a:t>Annual Accounts for Reporting Period</a:t>
            </a:r>
            <a:endParaRPr lang="en-AU" sz="2800" dirty="0" smtClean="0"/>
          </a:p>
          <a:p>
            <a:pPr marL="971550" lvl="1" indent="-514350" eaLnBrk="1" hangingPunct="1">
              <a:buFontTx/>
              <a:buNone/>
            </a:pPr>
            <a:endParaRPr lang="en-AU" dirty="0" smtClean="0"/>
          </a:p>
        </p:txBody>
      </p:sp>
      <p:sp>
        <p:nvSpPr>
          <p:cNvPr id="35846" name="Slide Number Placeholder 7"/>
          <p:cNvSpPr>
            <a:spLocks noGrp="1"/>
          </p:cNvSpPr>
          <p:nvPr>
            <p:ph type="sldNum" sz="quarter" idx="12"/>
          </p:nvPr>
        </p:nvSpPr>
        <p:spPr>
          <a:noFill/>
        </p:spPr>
        <p:txBody>
          <a:bodyPr/>
          <a:lstStyle/>
          <a:p>
            <a:fld id="{48BB23C1-673A-F94B-98DE-182CCA62CFCE}" type="slidenum">
              <a:rPr lang="en-AU"/>
              <a:pPr/>
              <a:t>25</a:t>
            </a:fld>
            <a:endParaRPr lang="en-AU"/>
          </a:p>
        </p:txBody>
      </p:sp>
      <p:pic>
        <p:nvPicPr>
          <p:cNvPr id="3584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584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332656"/>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800" dirty="0"/>
              <a:t>Cook Island Indicators </a:t>
            </a:r>
            <a:r>
              <a:rPr lang="en-AU" sz="2800" dirty="0" smtClean="0"/>
              <a:t>1 to 4 - Case Management</a:t>
            </a:r>
          </a:p>
        </p:txBody>
      </p:sp>
      <p:sp>
        <p:nvSpPr>
          <p:cNvPr id="36869" name="Content Placeholder 5"/>
          <p:cNvSpPr>
            <a:spLocks noGrp="1"/>
          </p:cNvSpPr>
          <p:nvPr>
            <p:ph idx="1"/>
          </p:nvPr>
        </p:nvSpPr>
        <p:spPr>
          <a:xfrm>
            <a:off x="611188" y="1340768"/>
            <a:ext cx="8532812" cy="4593307"/>
          </a:xfrm>
        </p:spPr>
        <p:txBody>
          <a:bodyPr/>
          <a:lstStyle/>
          <a:p>
            <a:pPr marL="514350" indent="-514350" eaLnBrk="1" hangingPunct="1">
              <a:buFont typeface="+mj-lt"/>
              <a:buAutoNum type="arabicPeriod"/>
            </a:pPr>
            <a:r>
              <a:rPr lang="en-US" dirty="0"/>
              <a:t>Case </a:t>
            </a:r>
            <a:r>
              <a:rPr lang="en-US" dirty="0" err="1"/>
              <a:t>finalisation</a:t>
            </a:r>
            <a:r>
              <a:rPr lang="en-US" dirty="0"/>
              <a:t> or </a:t>
            </a:r>
            <a:r>
              <a:rPr lang="en-US" dirty="0" smtClean="0"/>
              <a:t>clearance </a:t>
            </a:r>
            <a:r>
              <a:rPr lang="en-US" dirty="0"/>
              <a:t>rate. </a:t>
            </a:r>
          </a:p>
          <a:p>
            <a:pPr marL="514350" indent="-514350" eaLnBrk="1" hangingPunct="1">
              <a:buFont typeface="+mj-lt"/>
              <a:buAutoNum type="arabicPeriod"/>
            </a:pPr>
            <a:r>
              <a:rPr lang="en-US" dirty="0"/>
              <a:t>Average duration of a case from filing to </a:t>
            </a:r>
            <a:r>
              <a:rPr lang="en-US" dirty="0" err="1"/>
              <a:t>finalisation</a:t>
            </a:r>
            <a:r>
              <a:rPr lang="en-US" dirty="0"/>
              <a:t>.</a:t>
            </a:r>
          </a:p>
          <a:p>
            <a:pPr marL="514350" indent="-514350" eaLnBrk="1" hangingPunct="1">
              <a:buFont typeface="+mj-lt"/>
              <a:buAutoNum type="arabicPeriod"/>
            </a:pPr>
            <a:r>
              <a:rPr lang="en-US" dirty="0"/>
              <a:t>The percentage of appeals.</a:t>
            </a:r>
          </a:p>
          <a:p>
            <a:pPr marL="514350" indent="-514350" eaLnBrk="1" hangingPunct="1">
              <a:buFont typeface="+mj-lt"/>
              <a:buAutoNum type="arabicPeriod"/>
            </a:pPr>
            <a:r>
              <a:rPr lang="en-US" dirty="0"/>
              <a:t>Overturn rate on appeal.</a:t>
            </a:r>
            <a:endParaRPr lang="en-AU" dirty="0"/>
          </a:p>
          <a:p>
            <a:pPr marL="971550" lvl="1" indent="-514350" eaLnBrk="1" hangingPunct="1">
              <a:buFontTx/>
              <a:buNone/>
            </a:pPr>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26</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908720"/>
            <a:ext cx="1223962" cy="1212850"/>
          </a:xfrm>
          <a:prstGeom prst="rect">
            <a:avLst/>
          </a:prstGeom>
          <a:noFill/>
          <a:ln w="9525">
            <a:noFill/>
            <a:miter lim="800000"/>
            <a:headEnd/>
            <a:tailEnd/>
          </a:ln>
        </p:spPr>
      </p:pic>
    </p:spTree>
    <p:extLst>
      <p:ext uri="{BB962C8B-B14F-4D97-AF65-F5344CB8AC3E}">
        <p14:creationId xmlns:p14="http://schemas.microsoft.com/office/powerpoint/2010/main" val="48421750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US" sz="3200" dirty="0" smtClean="0"/>
              <a:t>1: Case </a:t>
            </a:r>
            <a:r>
              <a:rPr lang="en-US" sz="3200" dirty="0" err="1"/>
              <a:t>finalisation</a:t>
            </a:r>
            <a:r>
              <a:rPr lang="en-US" sz="3200" dirty="0"/>
              <a:t> or clearance rate</a:t>
            </a:r>
            <a:endParaRPr lang="en-AU" sz="3200" dirty="0" smtClean="0"/>
          </a:p>
        </p:txBody>
      </p:sp>
      <p:sp>
        <p:nvSpPr>
          <p:cNvPr id="36869" name="Content Placeholder 5"/>
          <p:cNvSpPr>
            <a:spLocks noGrp="1"/>
          </p:cNvSpPr>
          <p:nvPr>
            <p:ph idx="1"/>
          </p:nvPr>
        </p:nvSpPr>
        <p:spPr>
          <a:xfrm>
            <a:off x="611188" y="1196752"/>
            <a:ext cx="8532812" cy="4737323"/>
          </a:xfrm>
        </p:spPr>
        <p:txBody>
          <a:bodyPr/>
          <a:lstStyle/>
          <a:p>
            <a:pPr marL="971550" lvl="1" indent="-514350" eaLnBrk="1" hangingPunct="1">
              <a:buFontTx/>
              <a:buNone/>
            </a:pPr>
            <a:r>
              <a:rPr lang="en-AU" dirty="0" smtClean="0"/>
              <a:t>A: List Courts</a:t>
            </a:r>
          </a:p>
          <a:p>
            <a:pPr marL="971550" lvl="1" indent="-514350" eaLnBrk="1" hangingPunct="1">
              <a:buFontTx/>
              <a:buNone/>
            </a:pPr>
            <a:r>
              <a:rPr lang="en-AU" dirty="0" smtClean="0"/>
              <a:t>B: List Case types that are currently differentiated by your court.</a:t>
            </a:r>
          </a:p>
          <a:p>
            <a:pPr marL="971550" lvl="1" indent="-514350" eaLnBrk="1" hangingPunct="1">
              <a:buFontTx/>
              <a:buNone/>
            </a:pPr>
            <a:r>
              <a:rPr lang="en-AU" dirty="0" smtClean="0"/>
              <a:t>C: Calculate number of cases filed in the reporting period disaggregating by A and B.</a:t>
            </a:r>
          </a:p>
          <a:p>
            <a:pPr marL="971550" lvl="1" indent="-514350" eaLnBrk="1" hangingPunct="1">
              <a:buNone/>
            </a:pPr>
            <a:r>
              <a:rPr lang="en-AU" dirty="0" smtClean="0"/>
              <a:t>D: Calculate </a:t>
            </a:r>
            <a:r>
              <a:rPr lang="en-AU" dirty="0"/>
              <a:t>number of </a:t>
            </a:r>
            <a:r>
              <a:rPr lang="en-AU" dirty="0" smtClean="0"/>
              <a:t>cases finalised </a:t>
            </a:r>
            <a:r>
              <a:rPr lang="en-AU" dirty="0"/>
              <a:t>in the reporting period disaggregating by A and B</a:t>
            </a:r>
            <a:r>
              <a:rPr lang="en-AU" dirty="0" smtClean="0"/>
              <a:t>.</a:t>
            </a:r>
          </a:p>
          <a:p>
            <a:pPr marL="971550" lvl="1" indent="-514350" eaLnBrk="1" hangingPunct="1">
              <a:buNone/>
            </a:pPr>
            <a:r>
              <a:rPr lang="en-AU" dirty="0" smtClean="0"/>
              <a:t>E: Clearance rate (%) = finalised cases/ cases filed for the reporting period x 100</a:t>
            </a:r>
            <a:endParaRPr lang="en-AU" dirty="0"/>
          </a:p>
          <a:p>
            <a:pPr marL="971550" lvl="1" indent="-514350" eaLnBrk="1" hangingPunct="1">
              <a:buFontTx/>
              <a:buNone/>
            </a:pPr>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27</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332656"/>
            <a:ext cx="1223962" cy="1212850"/>
          </a:xfrm>
          <a:prstGeom prst="rect">
            <a:avLst/>
          </a:prstGeom>
          <a:noFill/>
          <a:ln w="9525">
            <a:noFill/>
            <a:miter lim="800000"/>
            <a:headEnd/>
            <a:tailEnd/>
          </a:ln>
        </p:spPr>
      </p:pic>
    </p:spTree>
    <p:extLst>
      <p:ext uri="{BB962C8B-B14F-4D97-AF65-F5344CB8AC3E}">
        <p14:creationId xmlns:p14="http://schemas.microsoft.com/office/powerpoint/2010/main" val="2457167654"/>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2: </a:t>
            </a:r>
            <a:r>
              <a:rPr lang="en-US" sz="2400" dirty="0"/>
              <a:t>Average duration of a case from </a:t>
            </a:r>
            <a:r>
              <a:rPr lang="en-US" sz="2400" dirty="0" smtClean="0"/>
              <a:t>filing to </a:t>
            </a:r>
            <a:r>
              <a:rPr lang="en-US" sz="2400" dirty="0" err="1"/>
              <a:t>finalisation</a:t>
            </a:r>
            <a:endParaRPr lang="en-AU" sz="2400" dirty="0" smtClean="0"/>
          </a:p>
        </p:txBody>
      </p:sp>
      <p:sp>
        <p:nvSpPr>
          <p:cNvPr id="36869" name="Content Placeholder 5"/>
          <p:cNvSpPr>
            <a:spLocks noGrp="1"/>
          </p:cNvSpPr>
          <p:nvPr>
            <p:ph idx="1"/>
          </p:nvPr>
        </p:nvSpPr>
        <p:spPr>
          <a:xfrm>
            <a:off x="602242" y="1196752"/>
            <a:ext cx="7930198" cy="5040560"/>
          </a:xfrm>
        </p:spPr>
        <p:txBody>
          <a:bodyPr/>
          <a:lstStyle/>
          <a:p>
            <a:pPr marL="971550" lvl="1" indent="-514350" eaLnBrk="1" hangingPunct="1">
              <a:buFontTx/>
              <a:buNone/>
            </a:pPr>
            <a:r>
              <a:rPr lang="en-AU" dirty="0"/>
              <a:t>A: List Courts</a:t>
            </a:r>
          </a:p>
          <a:p>
            <a:pPr marL="971550" lvl="1" indent="-514350" eaLnBrk="1" hangingPunct="1">
              <a:buFontTx/>
              <a:buNone/>
            </a:pPr>
            <a:r>
              <a:rPr lang="en-AU" dirty="0"/>
              <a:t>B: List Case types that are currently differentiated by your court.</a:t>
            </a:r>
          </a:p>
          <a:p>
            <a:pPr marL="971550" lvl="1" indent="-514350" eaLnBrk="1" hangingPunct="1">
              <a:buFontTx/>
              <a:buNone/>
            </a:pPr>
            <a:r>
              <a:rPr lang="en-AU" dirty="0"/>
              <a:t>C: </a:t>
            </a:r>
            <a:r>
              <a:rPr lang="en-AU" dirty="0" smtClean="0"/>
              <a:t>List cases </a:t>
            </a:r>
            <a:r>
              <a:rPr lang="en-AU" dirty="0"/>
              <a:t>finalised in the reporting period disaggregating by A and B</a:t>
            </a:r>
            <a:r>
              <a:rPr lang="en-AU" dirty="0" smtClean="0"/>
              <a:t>.</a:t>
            </a:r>
          </a:p>
          <a:p>
            <a:pPr marL="971550" lvl="1" indent="-514350" eaLnBrk="1" hangingPunct="1">
              <a:buFontTx/>
              <a:buNone/>
            </a:pPr>
            <a:r>
              <a:rPr lang="en-AU" dirty="0" smtClean="0"/>
              <a:t>D: For list of cases in C, subtract date of filing from date of finalisation to obtain the number of days per case (use excel)</a:t>
            </a:r>
          </a:p>
          <a:p>
            <a:pPr marL="971550" lvl="1" indent="-514350" eaLnBrk="1" hangingPunct="1">
              <a:buFontTx/>
              <a:buNone/>
            </a:pPr>
            <a:r>
              <a:rPr lang="en-AU" dirty="0" smtClean="0"/>
              <a:t>E: For C, add the number of days per case and divide by the number of cases to obtain the average duration of a case.</a:t>
            </a:r>
            <a:endParaRPr lang="en-AU" dirty="0"/>
          </a:p>
          <a:p>
            <a:pPr marL="971550" lvl="1" indent="-514350" eaLnBrk="1" hangingPunct="1">
              <a:buFontTx/>
              <a:buNone/>
            </a:pPr>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28</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764704"/>
            <a:ext cx="1223962" cy="1212850"/>
          </a:xfrm>
          <a:prstGeom prst="rect">
            <a:avLst/>
          </a:prstGeom>
          <a:noFill/>
          <a:ln w="9525">
            <a:noFill/>
            <a:miter lim="800000"/>
            <a:headEnd/>
            <a:tailEnd/>
          </a:ln>
        </p:spPr>
      </p:pic>
    </p:spTree>
    <p:extLst>
      <p:ext uri="{BB962C8B-B14F-4D97-AF65-F5344CB8AC3E}">
        <p14:creationId xmlns:p14="http://schemas.microsoft.com/office/powerpoint/2010/main" val="245716765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3200" dirty="0"/>
              <a:t>Trend </a:t>
            </a:r>
            <a:r>
              <a:rPr lang="en-AU" sz="3200" dirty="0" smtClean="0"/>
              <a:t>Data: RMI criminal cases 2011</a:t>
            </a:r>
          </a:p>
        </p:txBody>
      </p:sp>
      <p:pic>
        <p:nvPicPr>
          <p:cNvPr id="2" name="Content Placeholder 1" descr="RMI trend average duration criminal cases.tiff"/>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089" t="-3206" b="-17312"/>
          <a:stretch/>
        </p:blipFill>
        <p:spPr>
          <a:xfrm>
            <a:off x="262293" y="1124744"/>
            <a:ext cx="8881707" cy="5446787"/>
          </a:xfrm>
        </p:spPr>
      </p:pic>
      <p:sp>
        <p:nvSpPr>
          <p:cNvPr id="36870" name="Slide Number Placeholder 7"/>
          <p:cNvSpPr>
            <a:spLocks noGrp="1"/>
          </p:cNvSpPr>
          <p:nvPr>
            <p:ph type="sldNum" sz="quarter" idx="12"/>
          </p:nvPr>
        </p:nvSpPr>
        <p:spPr>
          <a:noFill/>
        </p:spPr>
        <p:txBody>
          <a:bodyPr/>
          <a:lstStyle/>
          <a:p>
            <a:fld id="{460D1812-5986-914A-8FE4-490A1E6D086E}" type="slidenum">
              <a:rPr lang="en-AU"/>
              <a:pPr/>
              <a:t>29</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352" y="260648"/>
            <a:ext cx="1223962" cy="1212850"/>
          </a:xfrm>
          <a:prstGeom prst="rect">
            <a:avLst/>
          </a:prstGeom>
          <a:noFill/>
          <a:ln w="9525">
            <a:noFill/>
            <a:miter lim="800000"/>
            <a:headEnd/>
            <a:tailEnd/>
          </a:ln>
        </p:spPr>
      </p:pic>
    </p:spTree>
    <p:extLst>
      <p:ext uri="{BB962C8B-B14F-4D97-AF65-F5344CB8AC3E}">
        <p14:creationId xmlns:p14="http://schemas.microsoft.com/office/powerpoint/2010/main" val="413562927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1638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16388" name="Rectangle 6"/>
          <p:cNvSpPr>
            <a:spLocks noGrp="1" noChangeArrowheads="1"/>
          </p:cNvSpPr>
          <p:nvPr>
            <p:ph type="title"/>
          </p:nvPr>
        </p:nvSpPr>
        <p:spPr>
          <a:xfrm>
            <a:off x="539750" y="260350"/>
            <a:ext cx="8085138" cy="1081088"/>
          </a:xfrm>
        </p:spPr>
        <p:txBody>
          <a:bodyPr/>
          <a:lstStyle/>
          <a:p>
            <a:pPr algn="l" eaLnBrk="1" hangingPunct="1"/>
            <a:r>
              <a:rPr lang="en-AU" sz="4000" b="1" smtClean="0">
                <a:solidFill>
                  <a:srgbClr val="19194B"/>
                </a:solidFill>
              </a:rPr>
              <a:t>PJDP Goal</a:t>
            </a:r>
            <a:br>
              <a:rPr lang="en-AU" sz="4000" b="1" smtClean="0">
                <a:solidFill>
                  <a:srgbClr val="19194B"/>
                </a:solidFill>
              </a:rPr>
            </a:br>
            <a:endParaRPr lang="en-AU" sz="3100" b="1" smtClean="0">
              <a:solidFill>
                <a:srgbClr val="19194B"/>
              </a:solidFill>
            </a:endParaRPr>
          </a:p>
        </p:txBody>
      </p:sp>
      <p:sp>
        <p:nvSpPr>
          <p:cNvPr id="16389" name="Content Placeholder 5"/>
          <p:cNvSpPr>
            <a:spLocks noGrp="1"/>
          </p:cNvSpPr>
          <p:nvPr>
            <p:ph idx="1"/>
          </p:nvPr>
        </p:nvSpPr>
        <p:spPr>
          <a:xfrm>
            <a:off x="611188" y="1524000"/>
            <a:ext cx="8532812" cy="4297363"/>
          </a:xfrm>
        </p:spPr>
        <p:txBody>
          <a:bodyPr/>
          <a:lstStyle/>
          <a:p>
            <a:pPr eaLnBrk="1" hangingPunct="1">
              <a:buFontTx/>
              <a:buNone/>
            </a:pPr>
            <a:r>
              <a:rPr lang="en-US" dirty="0" smtClean="0"/>
              <a:t>	Strengthened governance and rule of law in Pacific Island Countries through enhanced access to justice and professional judicial officers who act independently according to legal principles.</a:t>
            </a:r>
            <a:endParaRPr lang="en-AU" dirty="0" smtClean="0"/>
          </a:p>
        </p:txBody>
      </p:sp>
      <p:sp>
        <p:nvSpPr>
          <p:cNvPr id="16390" name="Slide Number Placeholder 7"/>
          <p:cNvSpPr>
            <a:spLocks noGrp="1"/>
          </p:cNvSpPr>
          <p:nvPr>
            <p:ph type="sldNum" sz="quarter" idx="12"/>
          </p:nvPr>
        </p:nvSpPr>
        <p:spPr>
          <a:noFill/>
        </p:spPr>
        <p:txBody>
          <a:bodyPr/>
          <a:lstStyle/>
          <a:p>
            <a:fld id="{5ADD9077-BD17-5446-867A-50E439A24F8D}" type="slidenum">
              <a:rPr lang="en-AU"/>
              <a:pPr/>
              <a:t>3</a:t>
            </a:fld>
            <a:endParaRPr lang="en-AU"/>
          </a:p>
        </p:txBody>
      </p:sp>
      <p:pic>
        <p:nvPicPr>
          <p:cNvPr id="1639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1639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407539871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Trend and Disaggregated Data</a:t>
            </a:r>
          </a:p>
        </p:txBody>
      </p:sp>
      <p:sp>
        <p:nvSpPr>
          <p:cNvPr id="36869" name="Content Placeholder 5"/>
          <p:cNvSpPr>
            <a:spLocks noGrp="1"/>
          </p:cNvSpPr>
          <p:nvPr>
            <p:ph idx="1"/>
          </p:nvPr>
        </p:nvSpPr>
        <p:spPr>
          <a:xfrm>
            <a:off x="611188" y="1196752"/>
            <a:ext cx="8209284" cy="4737323"/>
          </a:xfrm>
        </p:spPr>
        <p:txBody>
          <a:bodyPr/>
          <a:lstStyle/>
          <a:p>
            <a:pPr marL="571500" indent="-514350" eaLnBrk="1" hangingPunct="1">
              <a:buFontTx/>
              <a:buNone/>
            </a:pPr>
            <a:r>
              <a:rPr lang="en-AU" dirty="0" smtClean="0"/>
              <a:t>Aim to:</a:t>
            </a:r>
          </a:p>
          <a:p>
            <a:pPr lvl="1" eaLnBrk="1" hangingPunct="1"/>
            <a:r>
              <a:rPr lang="en-AU" dirty="0" smtClean="0"/>
              <a:t>show data for the clearance rate and average duration of a case over a 3-5 year time frame,</a:t>
            </a:r>
          </a:p>
          <a:p>
            <a:pPr lvl="1" eaLnBrk="1" hangingPunct="1"/>
            <a:r>
              <a:rPr lang="en-AU" dirty="0" smtClean="0"/>
              <a:t>Disaggregate by type of case: civil, criminal, land</a:t>
            </a:r>
          </a:p>
          <a:p>
            <a:pPr lvl="1" eaLnBrk="1" hangingPunct="1"/>
            <a:r>
              <a:rPr lang="en-AU" dirty="0" smtClean="0"/>
              <a:t>Disaggregate by age: juvenile criminal cases</a:t>
            </a:r>
          </a:p>
          <a:p>
            <a:pPr lvl="1" eaLnBrk="1" hangingPunct="1"/>
            <a:r>
              <a:rPr lang="en-AU" dirty="0"/>
              <a:t>Disaggregate by </a:t>
            </a:r>
            <a:r>
              <a:rPr lang="en-AU" dirty="0" smtClean="0"/>
              <a:t>important classes of case: family violence/ Interim Protection Orders/ Violence against women and children cases.</a:t>
            </a:r>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30</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312741960"/>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800" dirty="0"/>
              <a:t>Trend Data: </a:t>
            </a:r>
            <a:r>
              <a:rPr lang="en-AU" sz="2800" dirty="0" smtClean="0"/>
              <a:t>Vanuatu </a:t>
            </a:r>
            <a:r>
              <a:rPr lang="en-AU" sz="2800" dirty="0"/>
              <a:t>criminal cases 2011 </a:t>
            </a:r>
            <a:endParaRPr lang="en-AU" sz="2800" dirty="0" smtClean="0"/>
          </a:p>
        </p:txBody>
      </p:sp>
      <p:pic>
        <p:nvPicPr>
          <p:cNvPr id="2" name="Content Placeholder 1" descr="Vanuatu comments cases.tiff"/>
          <p:cNvPicPr>
            <a:picLocks noGrp="1" noChangeAspect="1"/>
          </p:cNvPicPr>
          <p:nvPr>
            <p:ph idx="1"/>
          </p:nvPr>
        </p:nvPicPr>
        <p:blipFill>
          <a:blip r:embed="rId2" cstate="email">
            <a:extLst>
              <a:ext uri="{28A0092B-C50C-407E-A947-70E740481C1C}">
                <a14:useLocalDpi xmlns:a14="http://schemas.microsoft.com/office/drawing/2010/main"/>
              </a:ext>
            </a:extLst>
          </a:blip>
          <a:srcRect t="-47564" b="-47564"/>
          <a:stretch>
            <a:fillRect/>
          </a:stretch>
        </p:blipFill>
        <p:spPr>
          <a:xfrm>
            <a:off x="611188" y="0"/>
            <a:ext cx="8532812" cy="7101408"/>
          </a:xfrm>
        </p:spPr>
      </p:pic>
      <p:sp>
        <p:nvSpPr>
          <p:cNvPr id="36870" name="Slide Number Placeholder 7"/>
          <p:cNvSpPr>
            <a:spLocks noGrp="1"/>
          </p:cNvSpPr>
          <p:nvPr>
            <p:ph type="sldNum" sz="quarter" idx="12"/>
          </p:nvPr>
        </p:nvSpPr>
        <p:spPr>
          <a:noFill/>
        </p:spPr>
        <p:txBody>
          <a:bodyPr/>
          <a:lstStyle/>
          <a:p>
            <a:fld id="{460D1812-5986-914A-8FE4-490A1E6D086E}" type="slidenum">
              <a:rPr lang="en-AU"/>
              <a:pPr/>
              <a:t>31</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40352" y="260648"/>
            <a:ext cx="1223962" cy="1212850"/>
          </a:xfrm>
          <a:prstGeom prst="rect">
            <a:avLst/>
          </a:prstGeom>
          <a:noFill/>
          <a:ln w="9525">
            <a:noFill/>
            <a:miter lim="800000"/>
            <a:headEnd/>
            <a:tailEnd/>
          </a:ln>
        </p:spPr>
      </p:pic>
    </p:spTree>
    <p:extLst>
      <p:ext uri="{BB962C8B-B14F-4D97-AF65-F5344CB8AC3E}">
        <p14:creationId xmlns:p14="http://schemas.microsoft.com/office/powerpoint/2010/main" val="413562927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000" dirty="0"/>
              <a:t>Trend Data: </a:t>
            </a:r>
            <a:r>
              <a:rPr lang="en-AU" sz="2000" dirty="0" smtClean="0"/>
              <a:t>Tokelau </a:t>
            </a:r>
            <a:r>
              <a:rPr lang="en-AU" sz="2000" dirty="0"/>
              <a:t>criminal cases 2011 </a:t>
            </a:r>
            <a:r>
              <a:rPr lang="en-AU" sz="2000" dirty="0" smtClean="0"/>
              <a:t>gender disaggregated</a:t>
            </a:r>
          </a:p>
        </p:txBody>
      </p:sp>
      <p:pic>
        <p:nvPicPr>
          <p:cNvPr id="2" name="Content Placeholder 1" descr="Tokelau gender.tiff"/>
          <p:cNvPicPr>
            <a:picLocks noGrp="1" noChangeAspect="1"/>
          </p:cNvPicPr>
          <p:nvPr>
            <p:ph idx="1"/>
          </p:nvPr>
        </p:nvPicPr>
        <p:blipFill>
          <a:blip r:embed="rId2" cstate="email">
            <a:extLst>
              <a:ext uri="{28A0092B-C50C-407E-A947-70E740481C1C}">
                <a14:useLocalDpi xmlns:a14="http://schemas.microsoft.com/office/drawing/2010/main"/>
              </a:ext>
            </a:extLst>
          </a:blip>
          <a:srcRect l="-4449" r="-4449"/>
          <a:stretch>
            <a:fillRect/>
          </a:stretch>
        </p:blipFill>
        <p:spPr>
          <a:xfrm>
            <a:off x="179512" y="1268760"/>
            <a:ext cx="8964488" cy="5184576"/>
          </a:xfrm>
        </p:spPr>
      </p:pic>
      <p:sp>
        <p:nvSpPr>
          <p:cNvPr id="36870" name="Slide Number Placeholder 7"/>
          <p:cNvSpPr>
            <a:spLocks noGrp="1"/>
          </p:cNvSpPr>
          <p:nvPr>
            <p:ph type="sldNum" sz="quarter" idx="12"/>
          </p:nvPr>
        </p:nvSpPr>
        <p:spPr>
          <a:noFill/>
        </p:spPr>
        <p:txBody>
          <a:bodyPr/>
          <a:lstStyle/>
          <a:p>
            <a:fld id="{460D1812-5986-914A-8FE4-490A1E6D086E}" type="slidenum">
              <a:rPr lang="en-AU"/>
              <a:pPr/>
              <a:t>32</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404664"/>
            <a:ext cx="1223962" cy="1212850"/>
          </a:xfrm>
          <a:prstGeom prst="rect">
            <a:avLst/>
          </a:prstGeom>
          <a:noFill/>
          <a:ln w="9525">
            <a:noFill/>
            <a:miter lim="800000"/>
            <a:headEnd/>
            <a:tailEnd/>
          </a:ln>
        </p:spPr>
      </p:pic>
    </p:spTree>
    <p:extLst>
      <p:ext uri="{BB962C8B-B14F-4D97-AF65-F5344CB8AC3E}">
        <p14:creationId xmlns:p14="http://schemas.microsoft.com/office/powerpoint/2010/main" val="4135629276"/>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000" dirty="0"/>
              <a:t>Trend Data: Tokelau criminal cases 2011 AR – </a:t>
            </a:r>
            <a:r>
              <a:rPr lang="en-AU" sz="2000" dirty="0" smtClean="0"/>
              <a:t>age </a:t>
            </a:r>
            <a:r>
              <a:rPr lang="en-AU" sz="2000" dirty="0"/>
              <a:t>disaggregated</a:t>
            </a:r>
            <a:endParaRPr lang="en-AU" sz="2000" dirty="0" smtClean="0"/>
          </a:p>
        </p:txBody>
      </p:sp>
      <p:pic>
        <p:nvPicPr>
          <p:cNvPr id="2" name="Content Placeholder 1" descr="Tokelau age.tiff"/>
          <p:cNvPicPr>
            <a:picLocks noGrp="1" noChangeAspect="1"/>
          </p:cNvPicPr>
          <p:nvPr>
            <p:ph idx="1"/>
          </p:nvPr>
        </p:nvPicPr>
        <p:blipFill>
          <a:blip r:embed="rId2" cstate="email">
            <a:extLst>
              <a:ext uri="{28A0092B-C50C-407E-A947-70E740481C1C}">
                <a14:useLocalDpi xmlns:a14="http://schemas.microsoft.com/office/drawing/2010/main"/>
              </a:ext>
            </a:extLst>
          </a:blip>
          <a:srcRect l="-7387" r="-7387"/>
          <a:stretch>
            <a:fillRect/>
          </a:stretch>
        </p:blipFill>
        <p:spPr>
          <a:xfrm>
            <a:off x="-180528" y="1772816"/>
            <a:ext cx="10006398" cy="4992960"/>
          </a:xfrm>
        </p:spPr>
      </p:pic>
      <p:sp>
        <p:nvSpPr>
          <p:cNvPr id="36870" name="Slide Number Placeholder 7"/>
          <p:cNvSpPr>
            <a:spLocks noGrp="1"/>
          </p:cNvSpPr>
          <p:nvPr>
            <p:ph type="sldNum" sz="quarter" idx="12"/>
          </p:nvPr>
        </p:nvSpPr>
        <p:spPr>
          <a:noFill/>
        </p:spPr>
        <p:txBody>
          <a:bodyPr/>
          <a:lstStyle/>
          <a:p>
            <a:fld id="{460D1812-5986-914A-8FE4-490A1E6D086E}" type="slidenum">
              <a:rPr lang="en-AU"/>
              <a:pPr/>
              <a:t>33</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1625512985"/>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Indicators 3 &amp; 4</a:t>
            </a:r>
            <a:r>
              <a:rPr lang="en-AU" sz="3200" dirty="0"/>
              <a:t> </a:t>
            </a:r>
            <a:r>
              <a:rPr lang="en-AU" sz="3200" dirty="0" smtClean="0"/>
              <a:t>- </a:t>
            </a:r>
            <a:r>
              <a:rPr lang="en-US" sz="3200" dirty="0" smtClean="0"/>
              <a:t>Appeals</a:t>
            </a:r>
            <a:r>
              <a:rPr lang="en-US" sz="3200" dirty="0"/>
              <a:t>.</a:t>
            </a:r>
            <a:br>
              <a:rPr lang="en-US" sz="3200" dirty="0"/>
            </a:br>
            <a:endParaRPr lang="en-AU" sz="3200" dirty="0" smtClean="0"/>
          </a:p>
        </p:txBody>
      </p:sp>
      <p:sp>
        <p:nvSpPr>
          <p:cNvPr id="36869" name="Content Placeholder 5"/>
          <p:cNvSpPr>
            <a:spLocks noGrp="1"/>
          </p:cNvSpPr>
          <p:nvPr>
            <p:ph idx="1"/>
          </p:nvPr>
        </p:nvSpPr>
        <p:spPr>
          <a:xfrm>
            <a:off x="611188" y="1052736"/>
            <a:ext cx="8532812" cy="4881339"/>
          </a:xfrm>
        </p:spPr>
        <p:txBody>
          <a:bodyPr/>
          <a:lstStyle/>
          <a:p>
            <a:pPr marL="0" indent="0" eaLnBrk="1" hangingPunct="1">
              <a:buNone/>
            </a:pPr>
            <a:r>
              <a:rPr lang="en-US" sz="2800" dirty="0" smtClean="0"/>
              <a:t># 3 - The </a:t>
            </a:r>
            <a:r>
              <a:rPr lang="en-US" sz="2800" dirty="0"/>
              <a:t>percentage of appeals.</a:t>
            </a:r>
          </a:p>
          <a:p>
            <a:pPr marL="0" indent="0" eaLnBrk="1" hangingPunct="1">
              <a:buNone/>
            </a:pPr>
            <a:r>
              <a:rPr lang="en-US" sz="2800" dirty="0" smtClean="0"/>
              <a:t># 4 - Overturn </a:t>
            </a:r>
            <a:r>
              <a:rPr lang="en-US" sz="2800" dirty="0"/>
              <a:t>rate on appeal</a:t>
            </a:r>
            <a:r>
              <a:rPr lang="en-US" sz="2800" dirty="0" smtClean="0"/>
              <a:t>.</a:t>
            </a:r>
          </a:p>
          <a:p>
            <a:pPr marL="0" indent="0" eaLnBrk="1" hangingPunct="1">
              <a:buNone/>
            </a:pPr>
            <a:r>
              <a:rPr lang="en-US" sz="2800" dirty="0" smtClean="0"/>
              <a:t>Calculate by:</a:t>
            </a:r>
          </a:p>
          <a:p>
            <a:pPr marL="971550" lvl="2" indent="-571500" eaLnBrk="1" hangingPunct="1">
              <a:buFont typeface="+mj-lt"/>
              <a:buAutoNum type="alphaLcPeriod"/>
            </a:pPr>
            <a:r>
              <a:rPr lang="en-AU" sz="2800" dirty="0" smtClean="0"/>
              <a:t>List Courts and number of first instance cases finalised in the reporting period;</a:t>
            </a:r>
          </a:p>
          <a:p>
            <a:pPr marL="971550" lvl="2" indent="-571500" eaLnBrk="1" hangingPunct="1">
              <a:buFont typeface="+mj-lt"/>
              <a:buAutoNum type="alphaLcPeriod"/>
            </a:pPr>
            <a:r>
              <a:rPr lang="en-AU" sz="2800" dirty="0" smtClean="0"/>
              <a:t>List cases appealed from one level of court to another.</a:t>
            </a:r>
          </a:p>
          <a:p>
            <a:pPr marL="971550" lvl="2" indent="-571500" eaLnBrk="1" hangingPunct="1">
              <a:buFont typeface="+mj-lt"/>
              <a:buAutoNum type="alphaLcPeriod"/>
            </a:pPr>
            <a:r>
              <a:rPr lang="en-AU" sz="2800" dirty="0" smtClean="0"/>
              <a:t>List number of cases in which the appeal is allowed in whole or in part.</a:t>
            </a:r>
          </a:p>
          <a:p>
            <a:pPr marL="971550" lvl="2" indent="-571500" eaLnBrk="1" hangingPunct="1">
              <a:buFont typeface="+mj-lt"/>
              <a:buAutoNum type="alphaLcPeriod"/>
            </a:pPr>
            <a:r>
              <a:rPr lang="en-GB" sz="2800" dirty="0" smtClean="0"/>
              <a:t>P</a:t>
            </a:r>
            <a:r>
              <a:rPr lang="en-US" sz="2800" dirty="0" err="1" smtClean="0"/>
              <a:t>ercentage</a:t>
            </a:r>
            <a:r>
              <a:rPr lang="en-US" sz="2800" dirty="0" smtClean="0"/>
              <a:t> </a:t>
            </a:r>
            <a:r>
              <a:rPr lang="en-US" sz="2800" dirty="0"/>
              <a:t>of </a:t>
            </a:r>
            <a:r>
              <a:rPr lang="en-US" sz="2800" dirty="0" smtClean="0"/>
              <a:t>appeals = b/a</a:t>
            </a:r>
          </a:p>
          <a:p>
            <a:pPr marL="971550" lvl="2" indent="-571500" eaLnBrk="1" hangingPunct="1">
              <a:buFont typeface="+mj-lt"/>
              <a:buAutoNum type="alphaLcPeriod"/>
            </a:pPr>
            <a:r>
              <a:rPr lang="en-US" sz="2800" dirty="0"/>
              <a:t>Overturn rate on </a:t>
            </a:r>
            <a:r>
              <a:rPr lang="en-US" sz="2800" dirty="0" smtClean="0"/>
              <a:t>appeal = c/b</a:t>
            </a:r>
          </a:p>
          <a:p>
            <a:pPr marL="571500" lvl="1" indent="-571500" eaLnBrk="1" hangingPunct="1">
              <a:buFont typeface="+mj-lt"/>
              <a:buAutoNum type="alphaLcPeriod"/>
            </a:pPr>
            <a:endParaRPr lang="en-AU" dirty="0"/>
          </a:p>
          <a:p>
            <a:pPr eaLnBrk="1" hangingPunct="1"/>
            <a:endParaRPr lang="en-AU" dirty="0"/>
          </a:p>
          <a:p>
            <a:pPr marL="971550" lvl="1" indent="-514350" eaLnBrk="1" hangingPunct="1">
              <a:buFontTx/>
              <a:buNone/>
            </a:pPr>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34</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88640"/>
            <a:ext cx="1223962" cy="1212850"/>
          </a:xfrm>
          <a:prstGeom prst="rect">
            <a:avLst/>
          </a:prstGeom>
          <a:noFill/>
          <a:ln w="9525">
            <a:noFill/>
            <a:miter lim="800000"/>
            <a:headEnd/>
            <a:tailEnd/>
          </a:ln>
        </p:spPr>
      </p:pic>
    </p:spTree>
    <p:extLst>
      <p:ext uri="{BB962C8B-B14F-4D97-AF65-F5344CB8AC3E}">
        <p14:creationId xmlns:p14="http://schemas.microsoft.com/office/powerpoint/2010/main" val="1625512985"/>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RMI: Appeals 2011 AR</a:t>
            </a:r>
          </a:p>
        </p:txBody>
      </p:sp>
      <p:pic>
        <p:nvPicPr>
          <p:cNvPr id="2" name="Content Placeholder 1" descr="RMI appeals.tiff"/>
          <p:cNvPicPr>
            <a:picLocks noGrp="1" noChangeAspect="1"/>
          </p:cNvPicPr>
          <p:nvPr>
            <p:ph idx="1"/>
          </p:nvPr>
        </p:nvPicPr>
        <p:blipFill>
          <a:blip r:embed="rId2" cstate="email">
            <a:extLst>
              <a:ext uri="{28A0092B-C50C-407E-A947-70E740481C1C}">
                <a14:useLocalDpi xmlns:a14="http://schemas.microsoft.com/office/drawing/2010/main"/>
              </a:ext>
            </a:extLst>
          </a:blip>
          <a:srcRect t="-6632" b="-6632"/>
          <a:stretch>
            <a:fillRect/>
          </a:stretch>
        </p:blipFill>
        <p:spPr>
          <a:xfrm>
            <a:off x="251520" y="980728"/>
            <a:ext cx="8892480" cy="6048672"/>
          </a:xfrm>
        </p:spPr>
      </p:pic>
      <p:sp>
        <p:nvSpPr>
          <p:cNvPr id="36870" name="Slide Number Placeholder 7"/>
          <p:cNvSpPr>
            <a:spLocks noGrp="1"/>
          </p:cNvSpPr>
          <p:nvPr>
            <p:ph type="sldNum" sz="quarter" idx="12"/>
          </p:nvPr>
        </p:nvSpPr>
        <p:spPr>
          <a:noFill/>
        </p:spPr>
        <p:txBody>
          <a:bodyPr/>
          <a:lstStyle/>
          <a:p>
            <a:fld id="{460D1812-5986-914A-8FE4-490A1E6D086E}" type="slidenum">
              <a:rPr lang="en-AU"/>
              <a:pPr/>
              <a:t>35</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1625512985"/>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000" dirty="0" smtClean="0"/>
              <a:t>Cook Island Indicators 5 to 7</a:t>
            </a:r>
            <a:r>
              <a:rPr lang="en-AU" sz="2000" dirty="0"/>
              <a:t> </a:t>
            </a:r>
            <a:r>
              <a:rPr lang="en-AU" sz="2000" dirty="0" smtClean="0"/>
              <a:t>- Affordability and Accessibility</a:t>
            </a:r>
          </a:p>
        </p:txBody>
      </p:sp>
      <p:sp>
        <p:nvSpPr>
          <p:cNvPr id="36869" name="Content Placeholder 5"/>
          <p:cNvSpPr>
            <a:spLocks noGrp="1"/>
          </p:cNvSpPr>
          <p:nvPr>
            <p:ph idx="1"/>
          </p:nvPr>
        </p:nvSpPr>
        <p:spPr>
          <a:xfrm>
            <a:off x="611188" y="1340768"/>
            <a:ext cx="8065268" cy="4593307"/>
          </a:xfrm>
        </p:spPr>
        <p:txBody>
          <a:bodyPr/>
          <a:lstStyle/>
          <a:p>
            <a:pPr eaLnBrk="1" hangingPunct="1"/>
            <a:r>
              <a:rPr lang="en-US" dirty="0">
                <a:latin typeface="Arial" charset="0"/>
                <a:ea typeface="ＭＳ Ｐゴシック" charset="0"/>
                <a:cs typeface="ＭＳ Ｐゴシック" charset="0"/>
              </a:rPr>
              <a:t>Percentage of cases that are granted a court fee waiver. </a:t>
            </a:r>
          </a:p>
          <a:p>
            <a:pPr eaLnBrk="1" hangingPunct="1"/>
            <a:r>
              <a:rPr lang="en-US" dirty="0">
                <a:latin typeface="Arial" charset="0"/>
                <a:ea typeface="ＭＳ Ｐゴシック" charset="0"/>
                <a:cs typeface="ＭＳ Ｐゴシック" charset="0"/>
              </a:rPr>
              <a:t>Percentage of cases disposed through a circuit court. </a:t>
            </a:r>
          </a:p>
          <a:p>
            <a:pPr eaLnBrk="1" hangingPunct="1"/>
            <a:r>
              <a:rPr lang="en-US" dirty="0">
                <a:latin typeface="Arial" charset="0"/>
                <a:ea typeface="ＭＳ Ｐゴシック" charset="0"/>
                <a:cs typeface="ＭＳ Ｐゴシック" charset="0"/>
              </a:rPr>
              <a:t>Percentage of cases where a party receives legal aid</a:t>
            </a:r>
            <a:r>
              <a:rPr lang="en-US" dirty="0" smtClean="0">
                <a:latin typeface="Arial" charset="0"/>
                <a:ea typeface="ＭＳ Ｐゴシック" charset="0"/>
                <a:cs typeface="ＭＳ Ｐゴシック" charset="0"/>
              </a:rPr>
              <a:t>.</a:t>
            </a:r>
          </a:p>
          <a:p>
            <a:pPr marL="971550" lvl="1" indent="-514350" eaLnBrk="1" hangingPunct="1">
              <a:buFontTx/>
              <a:buNone/>
            </a:pPr>
            <a:endParaRPr lang="en-AU" dirty="0" smtClean="0"/>
          </a:p>
          <a:p>
            <a:pPr marL="971550" lvl="1" indent="-514350" eaLnBrk="1" hangingPunct="1">
              <a:buFontTx/>
              <a:buNone/>
            </a:pPr>
            <a:r>
              <a:rPr lang="en-AU" dirty="0" smtClean="0"/>
              <a:t>Cost  - Distance – Knowledge of the law/ rights</a:t>
            </a:r>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36</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16632"/>
            <a:ext cx="1223962" cy="1212850"/>
          </a:xfrm>
          <a:prstGeom prst="rect">
            <a:avLst/>
          </a:prstGeom>
          <a:noFill/>
          <a:ln w="9525">
            <a:noFill/>
            <a:miter lim="800000"/>
            <a:headEnd/>
            <a:tailEnd/>
          </a:ln>
        </p:spPr>
      </p:pic>
    </p:spTree>
    <p:extLst>
      <p:ext uri="{BB962C8B-B14F-4D97-AF65-F5344CB8AC3E}">
        <p14:creationId xmlns:p14="http://schemas.microsoft.com/office/powerpoint/2010/main" val="1063990650"/>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3"/>
          <p:cNvSpPr>
            <a:spLocks noChangeShapeType="1"/>
          </p:cNvSpPr>
          <p:nvPr/>
        </p:nvSpPr>
        <p:spPr bwMode="auto">
          <a:xfrm>
            <a:off x="539750" y="836613"/>
            <a:ext cx="69834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46" name="Text Box 4"/>
          <p:cNvSpPr txBox="1">
            <a:spLocks noChangeArrowheads="1"/>
          </p:cNvSpPr>
          <p:nvPr/>
        </p:nvSpPr>
        <p:spPr bwMode="auto">
          <a:xfrm>
            <a:off x="8243888" y="6308725"/>
            <a:ext cx="900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AU" sz="1600" b="1">
                <a:latin typeface="Calibri" charset="0"/>
              </a:rPr>
              <a:t> </a:t>
            </a:r>
            <a:endParaRPr lang="en-US" sz="1600" b="1">
              <a:latin typeface="Calibri" charset="0"/>
            </a:endParaRPr>
          </a:p>
        </p:txBody>
      </p:sp>
      <p:sp>
        <p:nvSpPr>
          <p:cNvPr id="31747" name="Rectangle 6"/>
          <p:cNvSpPr>
            <a:spLocks noGrp="1" noChangeArrowheads="1"/>
          </p:cNvSpPr>
          <p:nvPr>
            <p:ph type="title"/>
          </p:nvPr>
        </p:nvSpPr>
        <p:spPr>
          <a:xfrm>
            <a:off x="539750" y="260350"/>
            <a:ext cx="8085138" cy="1081088"/>
          </a:xfrm>
        </p:spPr>
        <p:txBody>
          <a:bodyPr/>
          <a:lstStyle/>
          <a:p>
            <a:pPr algn="l" eaLnBrk="1" hangingPunct="1"/>
            <a:r>
              <a:rPr lang="en-AU" sz="4000" b="1">
                <a:solidFill>
                  <a:srgbClr val="19194B"/>
                </a:solidFill>
                <a:latin typeface="Arial" charset="0"/>
                <a:ea typeface="ＭＳ Ｐゴシック" charset="0"/>
                <a:cs typeface="ＭＳ Ｐゴシック" charset="0"/>
              </a:rPr>
              <a:t>Slide heading</a:t>
            </a:r>
            <a:br>
              <a:rPr lang="en-AU" sz="4000" b="1">
                <a:solidFill>
                  <a:srgbClr val="19194B"/>
                </a:solidFill>
                <a:latin typeface="Arial" charset="0"/>
                <a:ea typeface="ＭＳ Ｐゴシック" charset="0"/>
                <a:cs typeface="ＭＳ Ｐゴシック" charset="0"/>
              </a:rPr>
            </a:br>
            <a:r>
              <a:rPr lang="en-AU" sz="3100" b="1">
                <a:solidFill>
                  <a:srgbClr val="19194B"/>
                </a:solidFill>
                <a:latin typeface="Arial" charset="0"/>
                <a:ea typeface="ＭＳ Ｐゴシック" charset="0"/>
                <a:cs typeface="ＭＳ Ｐゴシック" charset="0"/>
              </a:rPr>
              <a:t>Slide sub-heading (if required)</a:t>
            </a:r>
          </a:p>
        </p:txBody>
      </p:sp>
      <p:sp>
        <p:nvSpPr>
          <p:cNvPr id="31748" name="Content Placeholder 5"/>
          <p:cNvSpPr>
            <a:spLocks noGrp="1"/>
          </p:cNvSpPr>
          <p:nvPr>
            <p:ph idx="1"/>
          </p:nvPr>
        </p:nvSpPr>
        <p:spPr>
          <a:xfrm>
            <a:off x="611188" y="1484313"/>
            <a:ext cx="8532812" cy="4525962"/>
          </a:xfrm>
        </p:spPr>
        <p:txBody>
          <a:bodyPr/>
          <a:lstStyle/>
          <a:p>
            <a:pPr eaLnBrk="1" hangingPunct="1"/>
            <a:r>
              <a:rPr lang="en-AU">
                <a:latin typeface="Arial" charset="0"/>
                <a:ea typeface="ＭＳ Ｐゴシック" charset="0"/>
                <a:cs typeface="ＭＳ Ｐゴシック" charset="0"/>
              </a:rPr>
              <a:t>Use of…</a:t>
            </a:r>
          </a:p>
          <a:p>
            <a:pPr eaLnBrk="1" hangingPunct="1"/>
            <a:r>
              <a:rPr lang="en-AU">
                <a:latin typeface="Arial" charset="0"/>
                <a:ea typeface="ＭＳ Ｐゴシック" charset="0"/>
                <a:cs typeface="ＭＳ Ｐゴシック" charset="0"/>
              </a:rPr>
              <a:t>… </a:t>
            </a:r>
          </a:p>
          <a:p>
            <a:pPr lvl="1" eaLnBrk="1" hangingPunct="1">
              <a:buFont typeface="Arial Narrow" charset="0"/>
              <a:buChar char="-"/>
            </a:pPr>
            <a:r>
              <a:rPr lang="en-AU">
                <a:latin typeface="Arial" charset="0"/>
                <a:ea typeface="ＭＳ Ｐゴシック" charset="0"/>
              </a:rPr>
              <a:t>…</a:t>
            </a:r>
          </a:p>
          <a:p>
            <a:pPr lvl="1" eaLnBrk="1" hangingPunct="1">
              <a:buFont typeface="Arial Narrow" charset="0"/>
              <a:buChar char="-"/>
            </a:pPr>
            <a:r>
              <a:rPr lang="en-AU">
                <a:latin typeface="Arial" charset="0"/>
                <a:ea typeface="ＭＳ Ｐゴシック" charset="0"/>
              </a:rPr>
              <a:t>…</a:t>
            </a:r>
          </a:p>
          <a:p>
            <a:pPr lvl="1" eaLnBrk="1" hangingPunct="1">
              <a:buFont typeface="Arial Narrow" charset="0"/>
              <a:buChar char="-"/>
            </a:pPr>
            <a:r>
              <a:rPr lang="en-AU">
                <a:latin typeface="Arial" charset="0"/>
                <a:ea typeface="ＭＳ Ｐゴシック" charset="0"/>
              </a:rPr>
              <a:t>…</a:t>
            </a:r>
          </a:p>
        </p:txBody>
      </p:sp>
      <p:sp>
        <p:nvSpPr>
          <p:cNvPr id="31749"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96C39D-41F8-9C4A-8D7F-293A0A6A2BF4}" type="slidenum">
              <a:rPr lang="en-AU" sz="1400"/>
              <a:pPr eaLnBrk="1" hangingPunct="1"/>
              <a:t>37</a:t>
            </a:fld>
            <a:endParaRPr lang="en-AU" sz="1400"/>
          </a:p>
        </p:txBody>
      </p:sp>
      <p:pic>
        <p:nvPicPr>
          <p:cNvPr id="31750"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 descr="grab 5.tif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68313" y="188913"/>
            <a:ext cx="8675687"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416973"/>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3"/>
          <p:cNvSpPr>
            <a:spLocks noChangeShapeType="1"/>
          </p:cNvSpPr>
          <p:nvPr/>
        </p:nvSpPr>
        <p:spPr bwMode="auto">
          <a:xfrm>
            <a:off x="539750" y="836613"/>
            <a:ext cx="69834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0" name="Text Box 4"/>
          <p:cNvSpPr txBox="1">
            <a:spLocks noChangeArrowheads="1"/>
          </p:cNvSpPr>
          <p:nvPr/>
        </p:nvSpPr>
        <p:spPr bwMode="auto">
          <a:xfrm>
            <a:off x="8243888" y="6308725"/>
            <a:ext cx="900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AU" sz="1600" b="1">
                <a:latin typeface="Calibri" charset="0"/>
              </a:rPr>
              <a:t> </a:t>
            </a:r>
            <a:endParaRPr lang="en-US" sz="1600" b="1">
              <a:latin typeface="Calibri" charset="0"/>
            </a:endParaRPr>
          </a:p>
        </p:txBody>
      </p:sp>
      <p:sp>
        <p:nvSpPr>
          <p:cNvPr id="32771" name="Rectangle 6"/>
          <p:cNvSpPr>
            <a:spLocks noGrp="1" noChangeArrowheads="1"/>
          </p:cNvSpPr>
          <p:nvPr>
            <p:ph type="title"/>
          </p:nvPr>
        </p:nvSpPr>
        <p:spPr>
          <a:xfrm>
            <a:off x="539750" y="260350"/>
            <a:ext cx="8085138" cy="1081088"/>
          </a:xfrm>
        </p:spPr>
        <p:txBody>
          <a:bodyPr/>
          <a:lstStyle/>
          <a:p>
            <a:pPr algn="l" eaLnBrk="1" hangingPunct="1"/>
            <a:r>
              <a:rPr lang="en-AU" sz="4000" b="1">
                <a:solidFill>
                  <a:srgbClr val="19194B"/>
                </a:solidFill>
                <a:latin typeface="Arial" charset="0"/>
                <a:ea typeface="ＭＳ Ｐゴシック" charset="0"/>
                <a:cs typeface="ＭＳ Ｐゴシック" charset="0"/>
              </a:rPr>
              <a:t>Slide heading</a:t>
            </a:r>
            <a:br>
              <a:rPr lang="en-AU" sz="4000" b="1">
                <a:solidFill>
                  <a:srgbClr val="19194B"/>
                </a:solidFill>
                <a:latin typeface="Arial" charset="0"/>
                <a:ea typeface="ＭＳ Ｐゴシック" charset="0"/>
                <a:cs typeface="ＭＳ Ｐゴシック" charset="0"/>
              </a:rPr>
            </a:br>
            <a:r>
              <a:rPr lang="en-AU" sz="3100" b="1">
                <a:solidFill>
                  <a:srgbClr val="19194B"/>
                </a:solidFill>
                <a:latin typeface="Arial" charset="0"/>
                <a:ea typeface="ＭＳ Ｐゴシック" charset="0"/>
                <a:cs typeface="ＭＳ Ｐゴシック" charset="0"/>
              </a:rPr>
              <a:t>Slide sub-heading (if required)</a:t>
            </a:r>
          </a:p>
        </p:txBody>
      </p:sp>
      <p:sp>
        <p:nvSpPr>
          <p:cNvPr id="32772" name="Content Placeholder 5"/>
          <p:cNvSpPr>
            <a:spLocks noGrp="1"/>
          </p:cNvSpPr>
          <p:nvPr>
            <p:ph idx="1"/>
          </p:nvPr>
        </p:nvSpPr>
        <p:spPr>
          <a:xfrm>
            <a:off x="611188" y="1484313"/>
            <a:ext cx="8532812" cy="4525962"/>
          </a:xfrm>
        </p:spPr>
        <p:txBody>
          <a:bodyPr/>
          <a:lstStyle/>
          <a:p>
            <a:pPr eaLnBrk="1" hangingPunct="1"/>
            <a:r>
              <a:rPr lang="en-AU">
                <a:latin typeface="Arial" charset="0"/>
                <a:ea typeface="ＭＳ Ｐゴシック" charset="0"/>
                <a:cs typeface="ＭＳ Ｐゴシック" charset="0"/>
              </a:rPr>
              <a:t>Use of…</a:t>
            </a:r>
          </a:p>
          <a:p>
            <a:pPr eaLnBrk="1" hangingPunct="1"/>
            <a:r>
              <a:rPr lang="en-AU">
                <a:latin typeface="Arial" charset="0"/>
                <a:ea typeface="ＭＳ Ｐゴシック" charset="0"/>
                <a:cs typeface="ＭＳ Ｐゴシック" charset="0"/>
              </a:rPr>
              <a:t>… </a:t>
            </a:r>
          </a:p>
          <a:p>
            <a:pPr lvl="1" eaLnBrk="1" hangingPunct="1">
              <a:buFont typeface="Arial Narrow" charset="0"/>
              <a:buChar char="-"/>
            </a:pPr>
            <a:r>
              <a:rPr lang="en-AU">
                <a:latin typeface="Arial" charset="0"/>
                <a:ea typeface="ＭＳ Ｐゴシック" charset="0"/>
              </a:rPr>
              <a:t>…</a:t>
            </a:r>
          </a:p>
          <a:p>
            <a:pPr lvl="1" eaLnBrk="1" hangingPunct="1">
              <a:buFont typeface="Arial Narrow" charset="0"/>
              <a:buChar char="-"/>
            </a:pPr>
            <a:r>
              <a:rPr lang="en-AU">
                <a:latin typeface="Arial" charset="0"/>
                <a:ea typeface="ＭＳ Ｐゴシック" charset="0"/>
              </a:rPr>
              <a:t>…</a:t>
            </a:r>
          </a:p>
          <a:p>
            <a:pPr lvl="1" eaLnBrk="1" hangingPunct="1">
              <a:buFont typeface="Arial Narrow" charset="0"/>
              <a:buChar char="-"/>
            </a:pPr>
            <a:r>
              <a:rPr lang="en-AU">
                <a:latin typeface="Arial" charset="0"/>
                <a:ea typeface="ＭＳ Ｐゴシック" charset="0"/>
              </a:rPr>
              <a:t>…</a:t>
            </a:r>
          </a:p>
        </p:txBody>
      </p:sp>
      <p:sp>
        <p:nvSpPr>
          <p:cNvPr id="3277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212EBC-86A0-424F-A6C0-AECE79E93C3E}" type="slidenum">
              <a:rPr lang="en-AU" sz="1400"/>
              <a:pPr eaLnBrk="1" hangingPunct="1"/>
              <a:t>38</a:t>
            </a:fld>
            <a:endParaRPr lang="en-AU" sz="1400"/>
          </a:p>
        </p:txBody>
      </p:sp>
      <p:pic>
        <p:nvPicPr>
          <p:cNvPr id="32774"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 descr="grab 6.tif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39750" y="95250"/>
            <a:ext cx="860425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197215"/>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400" dirty="0"/>
              <a:t>Cook Island Indicators 5-7: Affordability and Accessibility</a:t>
            </a:r>
            <a:endParaRPr lang="en-AU" sz="2400" dirty="0" smtClean="0"/>
          </a:p>
        </p:txBody>
      </p:sp>
      <p:sp>
        <p:nvSpPr>
          <p:cNvPr id="36869" name="Content Placeholder 5"/>
          <p:cNvSpPr>
            <a:spLocks noGrp="1"/>
          </p:cNvSpPr>
          <p:nvPr>
            <p:ph idx="1"/>
          </p:nvPr>
        </p:nvSpPr>
        <p:spPr>
          <a:xfrm>
            <a:off x="611188" y="1124744"/>
            <a:ext cx="7345188" cy="4809331"/>
          </a:xfrm>
        </p:spPr>
        <p:txBody>
          <a:bodyPr/>
          <a:lstStyle/>
          <a:p>
            <a:pPr marL="971550" lvl="1" indent="-514350" eaLnBrk="1" hangingPunct="1">
              <a:buFont typeface="+mj-lt"/>
              <a:buAutoNum type="alphaLcPeriod"/>
            </a:pPr>
            <a:r>
              <a:rPr lang="en-AU" sz="2400" dirty="0" smtClean="0"/>
              <a:t>For each court list the number </a:t>
            </a:r>
            <a:r>
              <a:rPr lang="en-AU" sz="2400" dirty="0"/>
              <a:t>of </a:t>
            </a:r>
            <a:r>
              <a:rPr lang="en-AU" sz="2400" dirty="0" smtClean="0"/>
              <a:t>cases finalised  </a:t>
            </a:r>
            <a:r>
              <a:rPr lang="en-AU" sz="2400" dirty="0"/>
              <a:t>in the reporting period</a:t>
            </a:r>
            <a:r>
              <a:rPr lang="en-AU" sz="2400" dirty="0" smtClean="0"/>
              <a:t>;</a:t>
            </a:r>
          </a:p>
          <a:p>
            <a:pPr marL="971550" lvl="1" indent="-514350" eaLnBrk="1" hangingPunct="1">
              <a:buFont typeface="+mj-lt"/>
              <a:buAutoNum type="alphaLcPeriod"/>
            </a:pPr>
            <a:r>
              <a:rPr lang="en-AU" sz="2400" dirty="0"/>
              <a:t>For each court </a:t>
            </a:r>
            <a:r>
              <a:rPr lang="en-AU" sz="2400" dirty="0" smtClean="0"/>
              <a:t>list the number of cases where the court fee is waived (civil cases);</a:t>
            </a:r>
          </a:p>
          <a:p>
            <a:pPr marL="971550" lvl="1" indent="-514350" eaLnBrk="1" hangingPunct="1">
              <a:buFont typeface="+mj-lt"/>
              <a:buAutoNum type="alphaLcPeriod"/>
            </a:pPr>
            <a:r>
              <a:rPr lang="en-AU" sz="2400" dirty="0"/>
              <a:t>For each court </a:t>
            </a:r>
            <a:r>
              <a:rPr lang="en-AU" sz="2400" dirty="0" smtClean="0"/>
              <a:t>list the number of cases finalised at a circuit court location;</a:t>
            </a:r>
          </a:p>
          <a:p>
            <a:pPr marL="971550" lvl="1" indent="-514350" eaLnBrk="1" hangingPunct="1">
              <a:buFont typeface="+mj-lt"/>
              <a:buAutoNum type="alphaLcPeriod"/>
            </a:pPr>
            <a:r>
              <a:rPr lang="en-AU" sz="2400" dirty="0"/>
              <a:t>For each court list the number of cases where one or party receives legal aid in the case</a:t>
            </a:r>
            <a:r>
              <a:rPr lang="en-AU" sz="2400" dirty="0" smtClean="0"/>
              <a:t>;</a:t>
            </a:r>
          </a:p>
          <a:p>
            <a:pPr marL="971550" lvl="1" indent="-514350" eaLnBrk="1" hangingPunct="1">
              <a:buFont typeface="+mj-lt"/>
              <a:buAutoNum type="alphaLcPeriod"/>
            </a:pPr>
            <a:r>
              <a:rPr lang="en-US" sz="2400" dirty="0">
                <a:latin typeface="Arial" charset="0"/>
                <a:ea typeface="ＭＳ Ｐゴシック" charset="0"/>
                <a:cs typeface="ＭＳ Ｐゴシック" charset="0"/>
              </a:rPr>
              <a:t>Percentage of cases that are granted a court fee </a:t>
            </a:r>
            <a:r>
              <a:rPr lang="en-US" sz="2400" dirty="0" smtClean="0">
                <a:latin typeface="Arial" charset="0"/>
                <a:ea typeface="ＭＳ Ｐゴシック" charset="0"/>
                <a:cs typeface="ＭＳ Ｐゴシック" charset="0"/>
              </a:rPr>
              <a:t>waiver = b/a x 100 = total%</a:t>
            </a:r>
          </a:p>
          <a:p>
            <a:pPr marL="971550" lvl="1" indent="-514350" eaLnBrk="1" hangingPunct="1">
              <a:buFont typeface="+mj-lt"/>
              <a:buAutoNum type="alphaLcPeriod"/>
            </a:pPr>
            <a:r>
              <a:rPr lang="en-US" sz="2400" dirty="0">
                <a:latin typeface="Arial" charset="0"/>
                <a:ea typeface="ＭＳ Ｐゴシック" charset="0"/>
                <a:cs typeface="ＭＳ Ｐゴシック" charset="0"/>
              </a:rPr>
              <a:t>Percentage of cases disposed through a circuit </a:t>
            </a:r>
            <a:r>
              <a:rPr lang="en-US" sz="2400" dirty="0" smtClean="0">
                <a:latin typeface="Arial" charset="0"/>
                <a:ea typeface="ＭＳ Ｐゴシック" charset="0"/>
                <a:cs typeface="ＭＳ Ｐゴシック" charset="0"/>
              </a:rPr>
              <a:t>court = c/a x 100 =  total%</a:t>
            </a:r>
          </a:p>
          <a:p>
            <a:pPr marL="971550" lvl="1" indent="-514350" eaLnBrk="1" hangingPunct="1">
              <a:buFont typeface="+mj-lt"/>
              <a:buAutoNum type="alphaLcPeriod"/>
            </a:pPr>
            <a:r>
              <a:rPr lang="en-US" sz="2400" dirty="0">
                <a:latin typeface="Arial" charset="0"/>
                <a:ea typeface="ＭＳ Ｐゴシック" charset="0"/>
                <a:cs typeface="ＭＳ Ｐゴシック" charset="0"/>
              </a:rPr>
              <a:t>Percentage of cases where a party receives legal aid = </a:t>
            </a:r>
            <a:r>
              <a:rPr lang="en-US" sz="2400" dirty="0" smtClean="0">
                <a:latin typeface="Arial" charset="0"/>
                <a:ea typeface="ＭＳ Ｐゴシック" charset="0"/>
                <a:cs typeface="ＭＳ Ｐゴシック" charset="0"/>
              </a:rPr>
              <a:t>d/a = total%</a:t>
            </a:r>
          </a:p>
          <a:p>
            <a:pPr marL="971550" lvl="1" indent="-514350" eaLnBrk="1" hangingPunct="1">
              <a:buFont typeface="+mj-lt"/>
              <a:buAutoNum type="alphaLcPeriod"/>
            </a:pPr>
            <a:endParaRPr lang="en-AU" sz="2400" dirty="0" smtClean="0"/>
          </a:p>
          <a:p>
            <a:pPr marL="971550" lvl="1" indent="-514350" eaLnBrk="1" hangingPunct="1">
              <a:buFont typeface="+mj-lt"/>
              <a:buAutoNum type="alphaLcPeriod"/>
            </a:pPr>
            <a:endParaRPr lang="en-AU" dirty="0" smtClean="0"/>
          </a:p>
          <a:p>
            <a:pPr marL="971550" lvl="1" indent="-514350" eaLnBrk="1" hangingPunct="1">
              <a:buFont typeface="+mj-lt"/>
              <a:buAutoNum type="arabicPeriod"/>
            </a:pPr>
            <a:endParaRPr lang="en-AU" dirty="0"/>
          </a:p>
          <a:p>
            <a:pPr marL="971550" lvl="1" indent="-514350" eaLnBrk="1" hangingPunct="1">
              <a:buFontTx/>
              <a:buNone/>
            </a:pPr>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39</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77149593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1741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17412" name="Rectangle 6"/>
          <p:cNvSpPr>
            <a:spLocks noGrp="1" noChangeArrowheads="1"/>
          </p:cNvSpPr>
          <p:nvPr>
            <p:ph type="title"/>
          </p:nvPr>
        </p:nvSpPr>
        <p:spPr>
          <a:xfrm>
            <a:off x="539750" y="260350"/>
            <a:ext cx="8085138" cy="1081088"/>
          </a:xfrm>
        </p:spPr>
        <p:txBody>
          <a:bodyPr/>
          <a:lstStyle/>
          <a:p>
            <a:pPr algn="l" eaLnBrk="1" hangingPunct="1"/>
            <a:r>
              <a:rPr lang="en-AU" sz="4000" b="1" smtClean="0">
                <a:solidFill>
                  <a:srgbClr val="19194B"/>
                </a:solidFill>
              </a:rPr>
              <a:t>Outset of PJDP: Findings:</a:t>
            </a:r>
            <a:br>
              <a:rPr lang="en-AU" sz="4000" b="1" smtClean="0">
                <a:solidFill>
                  <a:srgbClr val="19194B"/>
                </a:solidFill>
              </a:rPr>
            </a:br>
            <a:endParaRPr lang="en-AU" sz="3100" b="1" smtClean="0">
              <a:solidFill>
                <a:srgbClr val="19194B"/>
              </a:solidFill>
            </a:endParaRPr>
          </a:p>
        </p:txBody>
      </p:sp>
      <p:sp>
        <p:nvSpPr>
          <p:cNvPr id="17413" name="Content Placeholder 5"/>
          <p:cNvSpPr>
            <a:spLocks noGrp="1"/>
          </p:cNvSpPr>
          <p:nvPr>
            <p:ph idx="1"/>
          </p:nvPr>
        </p:nvSpPr>
        <p:spPr>
          <a:xfrm>
            <a:off x="611188" y="1484313"/>
            <a:ext cx="8532812" cy="4525962"/>
          </a:xfrm>
        </p:spPr>
        <p:txBody>
          <a:bodyPr/>
          <a:lstStyle/>
          <a:p>
            <a:pPr eaLnBrk="1" hangingPunct="1"/>
            <a:r>
              <a:rPr lang="en-US" dirty="0" smtClean="0"/>
              <a:t>No court baseline data exists that can be applied across the region.</a:t>
            </a:r>
          </a:p>
          <a:p>
            <a:pPr eaLnBrk="1" hangingPunct="1"/>
            <a:r>
              <a:rPr lang="en-US" dirty="0" smtClean="0"/>
              <a:t>There is no clear understanding about how judicial and court baseline data can be used to improve the administration of justice across the region.</a:t>
            </a:r>
          </a:p>
          <a:p>
            <a:pPr eaLnBrk="1" hangingPunct="1"/>
            <a:r>
              <a:rPr lang="en-US" dirty="0" smtClean="0"/>
              <a:t>There is an </a:t>
            </a:r>
            <a:r>
              <a:rPr lang="en-US" dirty="0" err="1" smtClean="0"/>
              <a:t>unquantified</a:t>
            </a:r>
            <a:r>
              <a:rPr lang="en-US" dirty="0" smtClean="0"/>
              <a:t> number of </a:t>
            </a:r>
            <a:r>
              <a:rPr lang="en-US" dirty="0" err="1" smtClean="0"/>
              <a:t>marginalised</a:t>
            </a:r>
            <a:r>
              <a:rPr lang="en-US" dirty="0" smtClean="0"/>
              <a:t>/  disadvantaged prospective court users facing a range of barriers in accessing the courts.</a:t>
            </a:r>
            <a:endParaRPr lang="en-AU" dirty="0" smtClean="0"/>
          </a:p>
          <a:p>
            <a:pPr eaLnBrk="1" hangingPunct="1"/>
            <a:r>
              <a:rPr lang="en-AU" dirty="0"/>
              <a:t>… </a:t>
            </a:r>
          </a:p>
          <a:p>
            <a:pPr lvl="1" eaLnBrk="1" hangingPunct="1">
              <a:buFont typeface="Arial Narrow" charset="0"/>
              <a:buChar char="-"/>
            </a:pPr>
            <a:r>
              <a:rPr lang="en-AU" dirty="0"/>
              <a:t>…</a:t>
            </a:r>
          </a:p>
          <a:p>
            <a:pPr lvl="1" eaLnBrk="1" hangingPunct="1">
              <a:buFont typeface="Arial Narrow" charset="0"/>
              <a:buChar char="-"/>
            </a:pPr>
            <a:r>
              <a:rPr lang="en-AU" dirty="0"/>
              <a:t>…</a:t>
            </a:r>
          </a:p>
          <a:p>
            <a:pPr lvl="1" eaLnBrk="1" hangingPunct="1">
              <a:buFont typeface="Arial Narrow" charset="0"/>
              <a:buChar char="-"/>
            </a:pPr>
            <a:r>
              <a:rPr lang="en-AU" dirty="0"/>
              <a:t>…</a:t>
            </a:r>
          </a:p>
        </p:txBody>
      </p:sp>
      <p:sp>
        <p:nvSpPr>
          <p:cNvPr id="17414" name="Slide Number Placeholder 7"/>
          <p:cNvSpPr>
            <a:spLocks noGrp="1"/>
          </p:cNvSpPr>
          <p:nvPr>
            <p:ph type="sldNum" sz="quarter" idx="12"/>
          </p:nvPr>
        </p:nvSpPr>
        <p:spPr>
          <a:noFill/>
        </p:spPr>
        <p:txBody>
          <a:bodyPr/>
          <a:lstStyle/>
          <a:p>
            <a:fld id="{754685E4-7B99-E242-A0E5-064B635906F0}" type="slidenum">
              <a:rPr lang="en-AU"/>
              <a:pPr/>
              <a:t>4</a:t>
            </a:fld>
            <a:endParaRPr lang="en-AU"/>
          </a:p>
        </p:txBody>
      </p:sp>
      <p:pic>
        <p:nvPicPr>
          <p:cNvPr id="1741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1741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2937262890"/>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800" dirty="0"/>
              <a:t>RMI 2011 AR: Affordability and Accessibility</a:t>
            </a:r>
            <a:endParaRPr lang="en-AU" sz="2800" dirty="0" smtClean="0"/>
          </a:p>
        </p:txBody>
      </p:sp>
      <p:pic>
        <p:nvPicPr>
          <p:cNvPr id="2" name="Content Placeholder 1" descr="RMI accessibility crim cases.tiff"/>
          <p:cNvPicPr>
            <a:picLocks noGrp="1" noChangeAspect="1"/>
          </p:cNvPicPr>
          <p:nvPr>
            <p:ph idx="1"/>
          </p:nvPr>
        </p:nvPicPr>
        <p:blipFill>
          <a:blip r:embed="rId2" cstate="email">
            <a:extLst>
              <a:ext uri="{28A0092B-C50C-407E-A947-70E740481C1C}">
                <a14:useLocalDpi xmlns:a14="http://schemas.microsoft.com/office/drawing/2010/main"/>
              </a:ext>
            </a:extLst>
          </a:blip>
          <a:srcRect t="-3281" b="-3281"/>
          <a:stretch>
            <a:fillRect/>
          </a:stretch>
        </p:blipFill>
        <p:spPr>
          <a:xfrm>
            <a:off x="287016" y="980728"/>
            <a:ext cx="8856984" cy="5256584"/>
          </a:xfrm>
        </p:spPr>
      </p:pic>
      <p:sp>
        <p:nvSpPr>
          <p:cNvPr id="36870" name="Slide Number Placeholder 7"/>
          <p:cNvSpPr>
            <a:spLocks noGrp="1"/>
          </p:cNvSpPr>
          <p:nvPr>
            <p:ph type="sldNum" sz="quarter" idx="12"/>
          </p:nvPr>
        </p:nvSpPr>
        <p:spPr>
          <a:noFill/>
        </p:spPr>
        <p:txBody>
          <a:bodyPr/>
          <a:lstStyle/>
          <a:p>
            <a:fld id="{460D1812-5986-914A-8FE4-490A1E6D086E}" type="slidenum">
              <a:rPr lang="en-AU"/>
              <a:pPr/>
              <a:t>40</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390952433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Trend Data</a:t>
            </a:r>
          </a:p>
        </p:txBody>
      </p:sp>
      <p:sp>
        <p:nvSpPr>
          <p:cNvPr id="36869" name="Content Placeholder 5"/>
          <p:cNvSpPr>
            <a:spLocks noGrp="1"/>
          </p:cNvSpPr>
          <p:nvPr>
            <p:ph idx="1"/>
          </p:nvPr>
        </p:nvSpPr>
        <p:spPr>
          <a:xfrm>
            <a:off x="611188" y="1196752"/>
            <a:ext cx="8532812" cy="5112568"/>
          </a:xfrm>
        </p:spPr>
        <p:txBody>
          <a:bodyPr/>
          <a:lstStyle/>
          <a:p>
            <a:pPr marL="571500" indent="-514350" eaLnBrk="1" hangingPunct="1">
              <a:buFontTx/>
              <a:buNone/>
            </a:pPr>
            <a:r>
              <a:rPr lang="en-AU" dirty="0" smtClean="0"/>
              <a:t>Aim to:</a:t>
            </a:r>
          </a:p>
          <a:p>
            <a:pPr lvl="1" eaLnBrk="1" hangingPunct="1"/>
            <a:r>
              <a:rPr lang="en-AU" dirty="0" smtClean="0"/>
              <a:t>show data affordability and accessibility indicators over a 3-5 year time frame,</a:t>
            </a:r>
          </a:p>
          <a:p>
            <a:pPr lvl="1" eaLnBrk="1" hangingPunct="1"/>
            <a:r>
              <a:rPr lang="en-AU" dirty="0" smtClean="0"/>
              <a:t>Disaggregate by type of case: civil, criminal, land</a:t>
            </a:r>
          </a:p>
          <a:p>
            <a:pPr lvl="1" eaLnBrk="1" hangingPunct="1"/>
            <a:r>
              <a:rPr lang="en-AU" dirty="0" smtClean="0"/>
              <a:t>Disaggregate by age: juvenile criminal cases</a:t>
            </a:r>
          </a:p>
          <a:p>
            <a:pPr lvl="1" eaLnBrk="1" hangingPunct="1"/>
            <a:r>
              <a:rPr lang="en-AU" dirty="0"/>
              <a:t>Disaggregate by </a:t>
            </a:r>
            <a:r>
              <a:rPr lang="en-AU" dirty="0" smtClean="0"/>
              <a:t>important classes of case: family violence/ Interim Protection Orders/ Violence against women and children cases.</a:t>
            </a:r>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41</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2195242178"/>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Line 3"/>
          <p:cNvSpPr>
            <a:spLocks noChangeShapeType="1"/>
          </p:cNvSpPr>
          <p:nvPr/>
        </p:nvSpPr>
        <p:spPr bwMode="auto">
          <a:xfrm>
            <a:off x="539750" y="836613"/>
            <a:ext cx="69834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54" name="Text Box 4"/>
          <p:cNvSpPr txBox="1">
            <a:spLocks noChangeArrowheads="1"/>
          </p:cNvSpPr>
          <p:nvPr/>
        </p:nvSpPr>
        <p:spPr bwMode="auto">
          <a:xfrm>
            <a:off x="8243888" y="6308725"/>
            <a:ext cx="900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AU" sz="1600" b="1">
                <a:latin typeface="Calibri" charset="0"/>
              </a:rPr>
              <a:t> </a:t>
            </a:r>
            <a:endParaRPr lang="en-US" sz="1600" b="1">
              <a:latin typeface="Calibri" charset="0"/>
            </a:endParaRPr>
          </a:p>
        </p:txBody>
      </p:sp>
      <p:sp>
        <p:nvSpPr>
          <p:cNvPr id="23555" name="Rectangle 6"/>
          <p:cNvSpPr>
            <a:spLocks noGrp="1" noChangeArrowheads="1"/>
          </p:cNvSpPr>
          <p:nvPr>
            <p:ph type="title"/>
          </p:nvPr>
        </p:nvSpPr>
        <p:spPr>
          <a:xfrm>
            <a:off x="539750" y="260350"/>
            <a:ext cx="8085138" cy="1081088"/>
          </a:xfrm>
        </p:spPr>
        <p:txBody>
          <a:bodyPr/>
          <a:lstStyle/>
          <a:p>
            <a:pPr algn="l" eaLnBrk="1" hangingPunct="1"/>
            <a:r>
              <a:rPr lang="en-AU" sz="4000" b="1">
                <a:solidFill>
                  <a:srgbClr val="19194B"/>
                </a:solidFill>
                <a:latin typeface="Arial" charset="0"/>
                <a:ea typeface="ＭＳ Ｐゴシック" charset="0"/>
                <a:cs typeface="ＭＳ Ｐゴシック" charset="0"/>
              </a:rPr>
              <a:t/>
            </a:r>
            <a:br>
              <a:rPr lang="en-AU" sz="4000" b="1">
                <a:solidFill>
                  <a:srgbClr val="19194B"/>
                </a:solidFill>
                <a:latin typeface="Arial" charset="0"/>
                <a:ea typeface="ＭＳ Ｐゴシック" charset="0"/>
                <a:cs typeface="ＭＳ Ｐゴシック" charset="0"/>
              </a:rPr>
            </a:br>
            <a:r>
              <a:rPr lang="en-AU" sz="3200">
                <a:latin typeface="Arial" charset="0"/>
                <a:ea typeface="ＭＳ Ｐゴシック" charset="0"/>
                <a:cs typeface="ＭＳ Ｐゴシック" charset="0"/>
              </a:rPr>
              <a:t>Percentage of the 14 PJDP countries that currently report on the indicator </a:t>
            </a:r>
            <a:br>
              <a:rPr lang="en-AU" sz="3200">
                <a:latin typeface="Arial" charset="0"/>
                <a:ea typeface="ＭＳ Ｐゴシック" charset="0"/>
                <a:cs typeface="ＭＳ Ｐゴシック" charset="0"/>
              </a:rPr>
            </a:br>
            <a:endParaRPr lang="en-AU" sz="3100" b="1">
              <a:solidFill>
                <a:srgbClr val="19194B"/>
              </a:solidFill>
              <a:latin typeface="Arial" charset="0"/>
              <a:ea typeface="ＭＳ Ｐゴシック" charset="0"/>
              <a:cs typeface="ＭＳ Ｐゴシック" charset="0"/>
            </a:endParaRPr>
          </a:p>
        </p:txBody>
      </p:sp>
      <p:pic>
        <p:nvPicPr>
          <p:cNvPr id="23556" name="Content Placeholder 1" descr="grab 2.tiff"/>
          <p:cNvPicPr>
            <a:picLocks noGrp="1" noChangeAspect="1"/>
          </p:cNvPicPr>
          <p:nvPr>
            <p:ph idx="1"/>
          </p:nvPr>
        </p:nvPicPr>
        <p:blipFill>
          <a:blip r:embed="rId2" cstate="email">
            <a:extLst>
              <a:ext uri="{28A0092B-C50C-407E-A947-70E740481C1C}">
                <a14:useLocalDpi xmlns:a14="http://schemas.microsoft.com/office/drawing/2010/main"/>
              </a:ext>
            </a:extLst>
          </a:blip>
          <a:srcRect l="-35" r="-35"/>
          <a:stretch>
            <a:fillRect/>
          </a:stretch>
        </p:blipFill>
        <p:spPr>
          <a:xfrm>
            <a:off x="611188" y="1484313"/>
            <a:ext cx="8532812" cy="4525962"/>
          </a:xfrm>
        </p:spPr>
      </p:pic>
      <p:sp>
        <p:nvSpPr>
          <p:cNvPr id="2355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C2C86B-074D-F149-9029-C767374CC4E2}" type="slidenum">
              <a:rPr lang="en-AU" sz="1400"/>
              <a:pPr eaLnBrk="1" hangingPunct="1"/>
              <a:t>42</a:t>
            </a:fld>
            <a:endParaRPr lang="en-AU" sz="1400"/>
          </a:p>
        </p:txBody>
      </p:sp>
      <p:pic>
        <p:nvPicPr>
          <p:cNvPr id="23558"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09094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eaLnBrk="1" hangingPunct="1"/>
            <a:r>
              <a:rPr lang="en-AU" sz="2800" dirty="0" smtClean="0"/>
              <a:t>Palau</a:t>
            </a:r>
          </a:p>
        </p:txBody>
      </p:sp>
      <p:sp>
        <p:nvSpPr>
          <p:cNvPr id="36869" name="Content Placeholder 5"/>
          <p:cNvSpPr>
            <a:spLocks noGrp="1"/>
          </p:cNvSpPr>
          <p:nvPr>
            <p:ph idx="1"/>
          </p:nvPr>
        </p:nvSpPr>
        <p:spPr>
          <a:xfrm>
            <a:off x="611188" y="1676400"/>
            <a:ext cx="8532812" cy="4257675"/>
          </a:xfrm>
        </p:spPr>
        <p:txBody>
          <a:bodyPr/>
          <a:lstStyle/>
          <a:p>
            <a:r>
              <a:rPr lang="en-US" sz="1800" dirty="0" smtClean="0"/>
              <a:t>Court </a:t>
            </a:r>
            <a:r>
              <a:rPr lang="en-US" sz="1800" dirty="0"/>
              <a:t>fee waiver provisions.</a:t>
            </a:r>
            <a:endParaRPr lang="en-GB" sz="1400" dirty="0"/>
          </a:p>
          <a:p>
            <a:endParaRPr lang="en-GB" sz="1400" dirty="0"/>
          </a:p>
          <a:p>
            <a:r>
              <a:rPr lang="en-US" sz="1800" dirty="0">
                <a:hlinkClick r:id="rId2"/>
              </a:rPr>
              <a:t>http://www.palausupremecourt.net</a:t>
            </a:r>
            <a:endParaRPr lang="en-GB" sz="1400" dirty="0"/>
          </a:p>
          <a:p>
            <a:endParaRPr lang="en-GB" sz="1400" dirty="0"/>
          </a:p>
          <a:p>
            <a:r>
              <a:rPr lang="en-US" sz="1800" dirty="0"/>
              <a:t>Click Fees Tab</a:t>
            </a:r>
            <a:endParaRPr lang="en-GB" sz="1400" dirty="0"/>
          </a:p>
          <a:p>
            <a:endParaRPr lang="en-GB" sz="1400" dirty="0"/>
          </a:p>
          <a:p>
            <a:r>
              <a:rPr lang="en-US" sz="1800" dirty="0"/>
              <a:t>Scroll to base of document where you see:</a:t>
            </a:r>
            <a:endParaRPr lang="en-GB" sz="1400" dirty="0"/>
          </a:p>
          <a:p>
            <a:endParaRPr lang="en-GB" sz="1400" dirty="0"/>
          </a:p>
          <a:p>
            <a:r>
              <a:rPr lang="en-US" sz="1800" dirty="0"/>
              <a:t>Note that fees may be waived by the court of proper jurisdiction if the Plaintiff or Petitioner files a request form. The form is available </a:t>
            </a:r>
            <a:r>
              <a:rPr lang="en-US" sz="1800" dirty="0">
                <a:hlinkClick r:id="rId3"/>
              </a:rPr>
              <a:t>online or at the Clerk of Courts</a:t>
            </a:r>
            <a:r>
              <a:rPr lang="en-US" sz="1800" dirty="0"/>
              <a:t> .(Form in materials for participants).</a:t>
            </a:r>
            <a:endParaRPr lang="en-GB" sz="1400" dirty="0"/>
          </a:p>
          <a:p>
            <a:endParaRPr lang="en-GB" sz="1400" dirty="0"/>
          </a:p>
          <a:p>
            <a:r>
              <a:rPr lang="en-US" sz="1800" dirty="0"/>
              <a:t>A Supreme Court Order was signed in December 2011 amending the Civil Procedure Rules to include a fee waiver.</a:t>
            </a:r>
            <a:endParaRPr lang="en-GB" sz="1400" dirty="0"/>
          </a:p>
          <a:p>
            <a:endParaRPr lang="en-GB" sz="1100" dirty="0"/>
          </a:p>
          <a:p>
            <a:pPr marL="971550" lvl="1" indent="-514350" eaLnBrk="1" hangingPunct="1">
              <a:buFontTx/>
              <a:buNone/>
            </a:pPr>
            <a:endParaRPr lang="en-AU" sz="1200"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43</a:t>
            </a:fld>
            <a:endParaRPr lang="en-AU" dirty="0"/>
          </a:p>
        </p:txBody>
      </p:sp>
      <p:pic>
        <p:nvPicPr>
          <p:cNvPr id="36871" name="Picture 8" descr="FCA Colour Bar (Vertic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3033289966"/>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eaLnBrk="1" hangingPunct="1"/>
            <a:r>
              <a:rPr lang="en-US" sz="2800" dirty="0"/>
              <a:t>Vanuatu</a:t>
            </a:r>
            <a:r>
              <a:rPr lang="en-GB" sz="2000" dirty="0"/>
              <a:t/>
            </a:r>
            <a:br>
              <a:rPr lang="en-GB" sz="2000" dirty="0"/>
            </a:br>
            <a:endParaRPr lang="en-AU" sz="2800" dirty="0" smtClean="0"/>
          </a:p>
        </p:txBody>
      </p:sp>
      <p:sp>
        <p:nvSpPr>
          <p:cNvPr id="36869" name="Content Placeholder 5"/>
          <p:cNvSpPr>
            <a:spLocks noGrp="1"/>
          </p:cNvSpPr>
          <p:nvPr>
            <p:ph idx="1"/>
          </p:nvPr>
        </p:nvSpPr>
        <p:spPr>
          <a:xfrm>
            <a:off x="611188" y="1676400"/>
            <a:ext cx="8532812" cy="4257675"/>
          </a:xfrm>
        </p:spPr>
        <p:txBody>
          <a:bodyPr/>
          <a:lstStyle/>
          <a:p>
            <a:r>
              <a:rPr lang="en-US" sz="2400" dirty="0" smtClean="0"/>
              <a:t>Family </a:t>
            </a:r>
            <a:r>
              <a:rPr lang="en-US" sz="2400" dirty="0"/>
              <a:t>Protection Act No 28 of 2008</a:t>
            </a:r>
            <a:endParaRPr lang="en-GB" sz="1800" dirty="0"/>
          </a:p>
          <a:p>
            <a:endParaRPr lang="en-GB" sz="1800" dirty="0"/>
          </a:p>
          <a:p>
            <a:r>
              <a:rPr lang="en-US" sz="2400" dirty="0"/>
              <a:t>Section 41: No Application Fees</a:t>
            </a:r>
            <a:endParaRPr lang="en-GB" sz="1800" dirty="0"/>
          </a:p>
          <a:p>
            <a:endParaRPr lang="en-GB" sz="1800" dirty="0"/>
          </a:p>
          <a:p>
            <a:r>
              <a:rPr lang="en-US" sz="2400" dirty="0"/>
              <a:t>Despite the provisions of any other Act or law, no fees or charges are payable to a court or an </a:t>
            </a:r>
            <a:r>
              <a:rPr lang="en-US" sz="2400" dirty="0" err="1"/>
              <a:t>authorised</a:t>
            </a:r>
            <a:r>
              <a:rPr lang="en-US" sz="2400" dirty="0"/>
              <a:t> person in relation to the making of an application for a family protection order (for example, there can not be any court filing fees for the application).</a:t>
            </a:r>
            <a:endParaRPr lang="en-GB" sz="1800" dirty="0"/>
          </a:p>
          <a:p>
            <a:endParaRPr lang="en-GB" sz="1800" dirty="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44</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3033289966"/>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eaLnBrk="1" hangingPunct="1"/>
            <a:r>
              <a:rPr lang="en-AU" sz="2800" dirty="0" smtClean="0"/>
              <a:t>RMI</a:t>
            </a:r>
          </a:p>
        </p:txBody>
      </p:sp>
      <p:sp>
        <p:nvSpPr>
          <p:cNvPr id="36869" name="Content Placeholder 5"/>
          <p:cNvSpPr>
            <a:spLocks noGrp="1"/>
          </p:cNvSpPr>
          <p:nvPr>
            <p:ph idx="1"/>
          </p:nvPr>
        </p:nvSpPr>
        <p:spPr>
          <a:xfrm>
            <a:off x="611188" y="1676400"/>
            <a:ext cx="8532812" cy="4257675"/>
          </a:xfrm>
        </p:spPr>
        <p:txBody>
          <a:bodyPr/>
          <a:lstStyle/>
          <a:p>
            <a:r>
              <a:rPr lang="en-US" sz="2400" u="sng" dirty="0">
                <a:hlinkClick r:id="rId2"/>
              </a:rPr>
              <a:t>http://www.rmicourts.org</a:t>
            </a:r>
            <a:endParaRPr lang="en-GB" sz="1800" dirty="0"/>
          </a:p>
          <a:p>
            <a:r>
              <a:rPr lang="en-US" sz="2400" dirty="0"/>
              <a:t> </a:t>
            </a:r>
            <a:endParaRPr lang="en-GB" sz="1800" dirty="0"/>
          </a:p>
          <a:p>
            <a:r>
              <a:rPr lang="en-US" sz="2400" dirty="0"/>
              <a:t>Click on Court Rules</a:t>
            </a:r>
            <a:endParaRPr lang="en-GB" sz="1800" dirty="0"/>
          </a:p>
          <a:p>
            <a:r>
              <a:rPr lang="en-US" sz="2400" dirty="0"/>
              <a:t> </a:t>
            </a:r>
            <a:endParaRPr lang="en-GB" sz="1800" dirty="0"/>
          </a:p>
          <a:p>
            <a:r>
              <a:rPr lang="en-US" sz="2400" dirty="0"/>
              <a:t>Click on Schedule of Court Costs and Fees November 2011</a:t>
            </a:r>
            <a:endParaRPr lang="en-GB" sz="1800" dirty="0"/>
          </a:p>
          <a:p>
            <a:r>
              <a:rPr lang="en-US" sz="2400" dirty="0"/>
              <a:t> </a:t>
            </a:r>
            <a:endParaRPr lang="en-GB" sz="1800" dirty="0"/>
          </a:p>
          <a:p>
            <a:r>
              <a:rPr lang="en-US" sz="2400" dirty="0"/>
              <a:t>VIII In Forma </a:t>
            </a:r>
            <a:r>
              <a:rPr lang="en-US" sz="2400" dirty="0" err="1"/>
              <a:t>Pauperis</a:t>
            </a:r>
            <a:r>
              <a:rPr lang="en-US" sz="2400" dirty="0"/>
              <a:t> Anyone who is unable to pay the fees set forth in this rule may petition the court to proceed in forma </a:t>
            </a:r>
            <a:r>
              <a:rPr lang="en-US" sz="2400" dirty="0" err="1"/>
              <a:t>pauperis</a:t>
            </a:r>
            <a:r>
              <a:rPr lang="en-US" sz="2400" dirty="0"/>
              <a:t> pursuant 29 MIRC 136</a:t>
            </a:r>
            <a:r>
              <a:rPr lang="en-GB" sz="2400" dirty="0"/>
              <a:t> </a:t>
            </a:r>
            <a:endParaRPr lang="en-AU" sz="2400"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45</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355293173"/>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a:t>
            </a:r>
            <a:r>
              <a:rPr lang="en-AU" sz="3600" dirty="0">
                <a:solidFill>
                  <a:srgbClr val="19194B"/>
                </a:solidFill>
              </a:rPr>
              <a:t>8</a:t>
            </a:r>
            <a:r>
              <a:rPr lang="en-AU" sz="3600" dirty="0" smtClean="0">
                <a:solidFill>
                  <a:srgbClr val="19194B"/>
                </a:solidFill>
              </a:rPr>
              <a:t> to10 </a:t>
            </a:r>
            <a:r>
              <a:rPr lang="en-AU" sz="3100" dirty="0">
                <a:solidFill>
                  <a:srgbClr val="19194B"/>
                </a:solidFill>
              </a:rPr>
              <a:t/>
            </a:r>
            <a:br>
              <a:rPr lang="en-AU" sz="3100" dirty="0">
                <a:solidFill>
                  <a:srgbClr val="19194B"/>
                </a:solidFill>
              </a:rPr>
            </a:br>
            <a:r>
              <a:rPr lang="en-AU" sz="2400" dirty="0" smtClean="0">
                <a:solidFill>
                  <a:srgbClr val="19194B"/>
                </a:solidFill>
              </a:rPr>
              <a:t>#8. Documented Complaint Handling &amp; Feedback</a:t>
            </a:r>
          </a:p>
        </p:txBody>
      </p:sp>
      <p:sp>
        <p:nvSpPr>
          <p:cNvPr id="27653" name="Content Placeholder 5"/>
          <p:cNvSpPr>
            <a:spLocks noGrp="1"/>
          </p:cNvSpPr>
          <p:nvPr>
            <p:ph idx="1"/>
          </p:nvPr>
        </p:nvSpPr>
        <p:spPr>
          <a:xfrm>
            <a:off x="611188" y="1484313"/>
            <a:ext cx="8532812" cy="4525962"/>
          </a:xfrm>
        </p:spPr>
        <p:txBody>
          <a:bodyPr/>
          <a:lstStyle/>
          <a:p>
            <a:pPr eaLnBrk="1" hangingPunct="1"/>
            <a:r>
              <a:rPr lang="en-AU" sz="2800" dirty="0" smtClean="0"/>
              <a:t>Documented process for receiving &amp; </a:t>
            </a:r>
            <a:r>
              <a:rPr lang="en-AU" sz="2800" dirty="0"/>
              <a:t>processing </a:t>
            </a:r>
            <a:r>
              <a:rPr lang="en-AU" sz="2800" dirty="0" smtClean="0"/>
              <a:t>complaints in the annual report</a:t>
            </a:r>
          </a:p>
          <a:p>
            <a:pPr eaLnBrk="1" hangingPunct="1"/>
            <a:r>
              <a:rPr lang="en-AU" sz="2800" dirty="0"/>
              <a:t>Judicial Code of conduct may form the basis</a:t>
            </a:r>
          </a:p>
          <a:p>
            <a:pPr eaLnBrk="1" hangingPunct="1"/>
            <a:r>
              <a:rPr lang="en-AU" sz="2800" dirty="0"/>
              <a:t>Underpins accountability &amp; </a:t>
            </a:r>
            <a:r>
              <a:rPr lang="en-AU" sz="2800" dirty="0" smtClean="0"/>
              <a:t>transparency</a:t>
            </a:r>
          </a:p>
          <a:p>
            <a:pPr eaLnBrk="1" hangingPunct="1"/>
            <a:r>
              <a:rPr lang="en-AU" sz="2800" dirty="0" smtClean="0"/>
              <a:t>Opportunity to report against a performance standard </a:t>
            </a:r>
            <a:r>
              <a:rPr lang="en-AU" sz="2800" dirty="0" err="1" smtClean="0"/>
              <a:t>i.e</a:t>
            </a:r>
            <a:r>
              <a:rPr lang="en-AU" sz="2800" dirty="0" smtClean="0"/>
              <a:t> standard for responding to complaints</a:t>
            </a:r>
            <a:endParaRPr lang="en-AU" sz="2800" dirty="0"/>
          </a:p>
          <a:p>
            <a:pPr eaLnBrk="1" hangingPunct="1"/>
            <a:r>
              <a:rPr lang="en-AU" sz="2800" dirty="0" smtClean="0"/>
              <a:t>Publically available – internet, brochure, complaint &amp; feedback box</a:t>
            </a:r>
          </a:p>
          <a:p>
            <a:pPr lvl="1" eaLnBrk="1" hangingPunct="1"/>
            <a:r>
              <a:rPr lang="en-AU" sz="2400" dirty="0" smtClean="0"/>
              <a:t>Kiribati</a:t>
            </a:r>
          </a:p>
          <a:p>
            <a:pPr lvl="1" eaLnBrk="1" hangingPunct="1"/>
            <a:r>
              <a:rPr lang="en-AU" sz="2400" dirty="0" smtClean="0"/>
              <a:t>RMI</a:t>
            </a:r>
          </a:p>
          <a:p>
            <a:pPr lvl="1" eaLnBrk="1" hangingPunct="1"/>
            <a:r>
              <a:rPr lang="en-AU" sz="2400" dirty="0" smtClean="0"/>
              <a:t>Palau</a:t>
            </a:r>
          </a:p>
        </p:txBody>
      </p:sp>
      <p:sp>
        <p:nvSpPr>
          <p:cNvPr id="27654" name="Slide Number Placeholder 7"/>
          <p:cNvSpPr>
            <a:spLocks noGrp="1"/>
          </p:cNvSpPr>
          <p:nvPr>
            <p:ph type="sldNum" sz="quarter" idx="12"/>
          </p:nvPr>
        </p:nvSpPr>
        <p:spPr>
          <a:noFill/>
        </p:spPr>
        <p:txBody>
          <a:bodyPr/>
          <a:lstStyle/>
          <a:p>
            <a:fld id="{F932335F-9689-474C-9A61-000B8CFB366A}" type="slidenum">
              <a:rPr lang="en-AU"/>
              <a:pPr/>
              <a:t>46</a:t>
            </a:fld>
            <a:endParaRPr lang="en-AU"/>
          </a:p>
        </p:txBody>
      </p:sp>
      <p:pic>
        <p:nvPicPr>
          <p:cNvPr id="2765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83364824"/>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8 to 10 </a:t>
            </a:r>
            <a:r>
              <a:rPr lang="en-AU" sz="3100" dirty="0">
                <a:solidFill>
                  <a:srgbClr val="19194B"/>
                </a:solidFill>
              </a:rPr>
              <a:t/>
            </a:r>
            <a:br>
              <a:rPr lang="en-AU" sz="3100" dirty="0">
                <a:solidFill>
                  <a:srgbClr val="19194B"/>
                </a:solidFill>
              </a:rPr>
            </a:br>
            <a:r>
              <a:rPr lang="en-AU" sz="2800" dirty="0" smtClean="0">
                <a:solidFill>
                  <a:srgbClr val="19194B"/>
                </a:solidFill>
              </a:rPr>
              <a:t>#8. </a:t>
            </a:r>
            <a:r>
              <a:rPr lang="en-AU" sz="2400" dirty="0" smtClean="0">
                <a:solidFill>
                  <a:srgbClr val="19194B"/>
                </a:solidFill>
              </a:rPr>
              <a:t>Example: RMI Annual Report</a:t>
            </a:r>
            <a:endParaRPr lang="en-AU" sz="2800" dirty="0" smtClean="0">
              <a:solidFill>
                <a:srgbClr val="19194B"/>
              </a:solidFill>
            </a:endParaRPr>
          </a:p>
        </p:txBody>
      </p:sp>
      <p:sp>
        <p:nvSpPr>
          <p:cNvPr id="27654" name="Slide Number Placeholder 7"/>
          <p:cNvSpPr>
            <a:spLocks noGrp="1"/>
          </p:cNvSpPr>
          <p:nvPr>
            <p:ph type="sldNum" sz="quarter" idx="12"/>
          </p:nvPr>
        </p:nvSpPr>
        <p:spPr>
          <a:noFill/>
        </p:spPr>
        <p:txBody>
          <a:bodyPr/>
          <a:lstStyle/>
          <a:p>
            <a:fld id="{F932335F-9689-474C-9A61-000B8CFB366A}" type="slidenum">
              <a:rPr lang="en-AU"/>
              <a:pPr/>
              <a:t>47</a:t>
            </a:fld>
            <a:endParaRPr lang="en-AU"/>
          </a:p>
        </p:txBody>
      </p:sp>
      <p:pic>
        <p:nvPicPr>
          <p:cNvPr id="2765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pic>
        <p:nvPicPr>
          <p:cNvPr id="4"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t="10437" b="10437"/>
          <a:stretch>
            <a:fillRect/>
          </a:stretch>
        </p:blipFill>
        <p:spPr/>
      </p:pic>
    </p:spTree>
    <p:extLst>
      <p:ext uri="{BB962C8B-B14F-4D97-AF65-F5344CB8AC3E}">
        <p14:creationId xmlns:p14="http://schemas.microsoft.com/office/powerpoint/2010/main" val="3154079486"/>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8 to 10 </a:t>
            </a:r>
            <a:r>
              <a:rPr lang="en-AU" sz="3100" dirty="0">
                <a:solidFill>
                  <a:srgbClr val="19194B"/>
                </a:solidFill>
              </a:rPr>
              <a:t/>
            </a:r>
            <a:br>
              <a:rPr lang="en-AU" sz="3100" dirty="0">
                <a:solidFill>
                  <a:srgbClr val="19194B"/>
                </a:solidFill>
              </a:rPr>
            </a:br>
            <a:r>
              <a:rPr lang="en-AU" sz="2000" dirty="0" smtClean="0">
                <a:solidFill>
                  <a:srgbClr val="19194B"/>
                </a:solidFill>
              </a:rPr>
              <a:t>#8. Example: </a:t>
            </a:r>
            <a:r>
              <a:rPr lang="en-AU" sz="2000" dirty="0" err="1" smtClean="0">
                <a:solidFill>
                  <a:srgbClr val="19194B"/>
                </a:solidFill>
              </a:rPr>
              <a:t>FCoA</a:t>
            </a:r>
            <a:r>
              <a:rPr lang="en-AU" sz="2000" dirty="0" smtClean="0">
                <a:solidFill>
                  <a:srgbClr val="19194B"/>
                </a:solidFill>
              </a:rPr>
              <a:t> Complaint Handling Performance Standards</a:t>
            </a:r>
            <a:endParaRPr lang="en-AU" sz="2400" dirty="0" smtClean="0">
              <a:solidFill>
                <a:srgbClr val="19194B"/>
              </a:solidFill>
            </a:endParaRP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rcRect l="-30138" r="-30138"/>
          <a:stretch>
            <a:fillRect/>
          </a:stretch>
        </p:blipFill>
        <p:spPr>
          <a:xfrm>
            <a:off x="631635" y="1556792"/>
            <a:ext cx="8532812" cy="4525962"/>
          </a:xfrm>
        </p:spPr>
      </p:pic>
      <p:sp>
        <p:nvSpPr>
          <p:cNvPr id="27654" name="Slide Number Placeholder 7"/>
          <p:cNvSpPr>
            <a:spLocks noGrp="1"/>
          </p:cNvSpPr>
          <p:nvPr>
            <p:ph type="sldNum" sz="quarter" idx="12"/>
          </p:nvPr>
        </p:nvSpPr>
        <p:spPr>
          <a:noFill/>
        </p:spPr>
        <p:txBody>
          <a:bodyPr/>
          <a:lstStyle/>
          <a:p>
            <a:fld id="{F932335F-9689-474C-9A61-000B8CFB366A}" type="slidenum">
              <a:rPr lang="en-AU"/>
              <a:pPr/>
              <a:t>48</a:t>
            </a:fld>
            <a:endParaRPr lang="en-AU"/>
          </a:p>
        </p:txBody>
      </p:sp>
      <p:pic>
        <p:nvPicPr>
          <p:cNvPr id="27655"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13230" y="188640"/>
            <a:ext cx="1223963" cy="1212850"/>
          </a:xfrm>
          <a:prstGeom prst="rect">
            <a:avLst/>
          </a:prstGeom>
          <a:noFill/>
          <a:ln w="9525">
            <a:noFill/>
            <a:miter lim="800000"/>
            <a:headEnd/>
            <a:tailEnd/>
          </a:ln>
        </p:spPr>
      </p:pic>
    </p:spTree>
    <p:extLst>
      <p:ext uri="{BB962C8B-B14F-4D97-AF65-F5344CB8AC3E}">
        <p14:creationId xmlns:p14="http://schemas.microsoft.com/office/powerpoint/2010/main" val="1144148930"/>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8 to 10</a:t>
            </a:r>
            <a:br>
              <a:rPr lang="en-AU" sz="3600" dirty="0" smtClean="0">
                <a:solidFill>
                  <a:srgbClr val="19194B"/>
                </a:solidFill>
              </a:rPr>
            </a:br>
            <a:r>
              <a:rPr lang="en-AU" sz="2400" dirty="0" smtClean="0">
                <a:solidFill>
                  <a:srgbClr val="19194B"/>
                </a:solidFill>
              </a:rPr>
              <a:t># 9. Percentage of Judicial complaints per total cases</a:t>
            </a:r>
            <a:endParaRPr lang="en-AU" sz="3100" dirty="0" smtClean="0">
              <a:solidFill>
                <a:srgbClr val="19194B"/>
              </a:solidFill>
            </a:endParaRPr>
          </a:p>
        </p:txBody>
      </p:sp>
      <p:sp>
        <p:nvSpPr>
          <p:cNvPr id="27653" name="Content Placeholder 5"/>
          <p:cNvSpPr>
            <a:spLocks noGrp="1"/>
          </p:cNvSpPr>
          <p:nvPr>
            <p:ph idx="1"/>
          </p:nvPr>
        </p:nvSpPr>
        <p:spPr>
          <a:xfrm>
            <a:off x="611188" y="1484313"/>
            <a:ext cx="8532812" cy="4525962"/>
          </a:xfrm>
        </p:spPr>
        <p:txBody>
          <a:bodyPr/>
          <a:lstStyle/>
          <a:p>
            <a:pPr eaLnBrk="1" hangingPunct="1"/>
            <a:r>
              <a:rPr lang="en-AU" sz="2400" dirty="0" smtClean="0"/>
              <a:t>Most often relate to:</a:t>
            </a:r>
          </a:p>
          <a:p>
            <a:pPr lvl="1" eaLnBrk="1" hangingPunct="1"/>
            <a:r>
              <a:rPr lang="en-AU" sz="2000" dirty="0" smtClean="0"/>
              <a:t>Delay in the delivery of a judgment</a:t>
            </a:r>
          </a:p>
          <a:p>
            <a:pPr lvl="1" eaLnBrk="1" hangingPunct="1"/>
            <a:r>
              <a:rPr lang="en-AU" sz="2000" dirty="0" smtClean="0"/>
              <a:t>Judicial conduct </a:t>
            </a:r>
          </a:p>
          <a:p>
            <a:pPr eaLnBrk="1" hangingPunct="1"/>
            <a:r>
              <a:rPr lang="en-AU" sz="2400" dirty="0" smtClean="0"/>
              <a:t>NOT about dissatisfaction of the outcome in a case</a:t>
            </a:r>
          </a:p>
          <a:p>
            <a:pPr eaLnBrk="1" hangingPunct="1"/>
            <a:r>
              <a:rPr lang="en-AU" sz="2400" dirty="0" smtClean="0"/>
              <a:t>Important to report as it shows that the Court:</a:t>
            </a:r>
          </a:p>
          <a:p>
            <a:pPr lvl="1" eaLnBrk="1" hangingPunct="1"/>
            <a:r>
              <a:rPr lang="en-AU" sz="2400" dirty="0"/>
              <a:t>t</a:t>
            </a:r>
            <a:r>
              <a:rPr lang="en-AU" sz="2400" dirty="0" smtClean="0"/>
              <a:t>ake complaints seriously</a:t>
            </a:r>
          </a:p>
          <a:p>
            <a:pPr lvl="1" eaLnBrk="1" hangingPunct="1"/>
            <a:r>
              <a:rPr lang="en-AU" sz="2400" dirty="0" smtClean="0"/>
              <a:t>are accountable &amp; transparent </a:t>
            </a:r>
          </a:p>
          <a:p>
            <a:pPr eaLnBrk="1" hangingPunct="1"/>
            <a:r>
              <a:rPr lang="en-AU" sz="2400" dirty="0" smtClean="0"/>
              <a:t>Provides an opportunity for the Court to detail complaint handling process.</a:t>
            </a:r>
          </a:p>
          <a:p>
            <a:pPr eaLnBrk="1" hangingPunct="1"/>
            <a:r>
              <a:rPr lang="en-AU" sz="2400" dirty="0" smtClean="0">
                <a:solidFill>
                  <a:schemeClr val="accent2"/>
                </a:solidFill>
              </a:rPr>
              <a:t>Calculate: number of complaints received about a judicial officer divided by the total number of cases filed multiplied by 100 which will provide the percentage</a:t>
            </a:r>
          </a:p>
          <a:p>
            <a:pPr eaLnBrk="1" hangingPunct="1"/>
            <a:endParaRPr lang="en-AU" dirty="0" smtClean="0"/>
          </a:p>
        </p:txBody>
      </p:sp>
      <p:sp>
        <p:nvSpPr>
          <p:cNvPr id="27654" name="Slide Number Placeholder 7"/>
          <p:cNvSpPr>
            <a:spLocks noGrp="1"/>
          </p:cNvSpPr>
          <p:nvPr>
            <p:ph type="sldNum" sz="quarter" idx="12"/>
          </p:nvPr>
        </p:nvSpPr>
        <p:spPr>
          <a:noFill/>
        </p:spPr>
        <p:txBody>
          <a:bodyPr/>
          <a:lstStyle/>
          <a:p>
            <a:fld id="{F932335F-9689-474C-9A61-000B8CFB366A}" type="slidenum">
              <a:rPr lang="en-AU"/>
              <a:pPr/>
              <a:t>49</a:t>
            </a:fld>
            <a:endParaRPr lang="en-AU"/>
          </a:p>
        </p:txBody>
      </p:sp>
      <p:pic>
        <p:nvPicPr>
          <p:cNvPr id="2765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360" y="188640"/>
            <a:ext cx="1223963" cy="1212850"/>
          </a:xfrm>
          <a:prstGeom prst="rect">
            <a:avLst/>
          </a:prstGeom>
          <a:noFill/>
          <a:ln w="9525">
            <a:noFill/>
            <a:miter lim="800000"/>
            <a:headEnd/>
            <a:tailEnd/>
          </a:ln>
        </p:spPr>
      </p:pic>
    </p:spTree>
    <p:extLst>
      <p:ext uri="{BB962C8B-B14F-4D97-AF65-F5344CB8AC3E}">
        <p14:creationId xmlns:p14="http://schemas.microsoft.com/office/powerpoint/2010/main" val="234678292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1843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18436" name="Rectangle 6"/>
          <p:cNvSpPr>
            <a:spLocks noGrp="1" noChangeArrowheads="1"/>
          </p:cNvSpPr>
          <p:nvPr>
            <p:ph type="title"/>
          </p:nvPr>
        </p:nvSpPr>
        <p:spPr>
          <a:xfrm>
            <a:off x="539750" y="260350"/>
            <a:ext cx="8085138" cy="1111250"/>
          </a:xfrm>
        </p:spPr>
        <p:txBody>
          <a:bodyPr/>
          <a:lstStyle/>
          <a:p>
            <a:pPr algn="l" eaLnBrk="1" hangingPunct="1"/>
            <a:r>
              <a:rPr lang="en-US" sz="3100" b="1" i="1" smtClean="0">
                <a:solidFill>
                  <a:schemeClr val="tx1"/>
                </a:solidFill>
              </a:rPr>
              <a:t>18 Month Target set by PJDP: </a:t>
            </a:r>
            <a:r>
              <a:rPr lang="en-AU" sz="4000" b="1" smtClean="0">
                <a:solidFill>
                  <a:srgbClr val="19194B"/>
                </a:solidFill>
              </a:rPr>
              <a:t/>
            </a:r>
            <a:br>
              <a:rPr lang="en-AU" sz="4000" b="1" smtClean="0">
                <a:solidFill>
                  <a:srgbClr val="19194B"/>
                </a:solidFill>
              </a:rPr>
            </a:br>
            <a:endParaRPr lang="en-AU" sz="3100" b="1" smtClean="0">
              <a:solidFill>
                <a:srgbClr val="19194B"/>
              </a:solidFill>
            </a:endParaRPr>
          </a:p>
        </p:txBody>
      </p:sp>
      <p:sp>
        <p:nvSpPr>
          <p:cNvPr id="18437" name="Content Placeholder 5"/>
          <p:cNvSpPr>
            <a:spLocks noGrp="1"/>
          </p:cNvSpPr>
          <p:nvPr>
            <p:ph idx="1"/>
          </p:nvPr>
        </p:nvSpPr>
        <p:spPr>
          <a:xfrm>
            <a:off x="611188" y="1484313"/>
            <a:ext cx="8532812" cy="4525962"/>
          </a:xfrm>
        </p:spPr>
        <p:txBody>
          <a:bodyPr/>
          <a:lstStyle/>
          <a:p>
            <a:pPr eaLnBrk="1" hangingPunct="1"/>
            <a:r>
              <a:rPr lang="en-US" smtClean="0"/>
              <a:t>The majority of PJDP courts have baseline data against which changes can be measured, and</a:t>
            </a:r>
          </a:p>
          <a:p>
            <a:pPr eaLnBrk="1" hangingPunct="1"/>
            <a:r>
              <a:rPr lang="en-US" smtClean="0"/>
              <a:t>a Regional Justice Performance Framework endorsed by Chief Justices that courts will work to achieve with capacity building support from PJDP. </a:t>
            </a:r>
            <a:endParaRPr lang="en-AU" smtClean="0"/>
          </a:p>
        </p:txBody>
      </p:sp>
      <p:sp>
        <p:nvSpPr>
          <p:cNvPr id="18438" name="Slide Number Placeholder 7"/>
          <p:cNvSpPr>
            <a:spLocks noGrp="1"/>
          </p:cNvSpPr>
          <p:nvPr>
            <p:ph type="sldNum" sz="quarter" idx="12"/>
          </p:nvPr>
        </p:nvSpPr>
        <p:spPr>
          <a:noFill/>
        </p:spPr>
        <p:txBody>
          <a:bodyPr/>
          <a:lstStyle/>
          <a:p>
            <a:fld id="{CA725C54-B54B-ED4F-9BEC-02C74FCB3606}" type="slidenum">
              <a:rPr lang="en-AU"/>
              <a:pPr/>
              <a:t>5</a:t>
            </a:fld>
            <a:endParaRPr lang="en-AU"/>
          </a:p>
        </p:txBody>
      </p:sp>
      <p:pic>
        <p:nvPicPr>
          <p:cNvPr id="1843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1844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2845857839"/>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8 to 10</a:t>
            </a:r>
            <a:br>
              <a:rPr lang="en-AU" sz="3600" dirty="0" smtClean="0">
                <a:solidFill>
                  <a:srgbClr val="19194B"/>
                </a:solidFill>
              </a:rPr>
            </a:br>
            <a:r>
              <a:rPr lang="en-AU" sz="2400" dirty="0" smtClean="0">
                <a:solidFill>
                  <a:srgbClr val="19194B"/>
                </a:solidFill>
              </a:rPr>
              <a:t># 9. Example: Complaint Handling – Judicial Officers</a:t>
            </a:r>
            <a:endParaRPr lang="en-AU" sz="3100" dirty="0" smtClean="0">
              <a:solidFill>
                <a:srgbClr val="19194B"/>
              </a:solidFill>
            </a:endParaRP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rcRect t="-29258" b="-29258"/>
          <a:stretch>
            <a:fillRect/>
          </a:stretch>
        </p:blipFill>
        <p:spPr>
          <a:xfrm>
            <a:off x="611188" y="1484313"/>
            <a:ext cx="8532812" cy="4248943"/>
          </a:xfrm>
        </p:spPr>
      </p:pic>
      <p:sp>
        <p:nvSpPr>
          <p:cNvPr id="27654" name="Slide Number Placeholder 7"/>
          <p:cNvSpPr>
            <a:spLocks noGrp="1"/>
          </p:cNvSpPr>
          <p:nvPr>
            <p:ph type="sldNum" sz="quarter" idx="12"/>
          </p:nvPr>
        </p:nvSpPr>
        <p:spPr>
          <a:noFill/>
        </p:spPr>
        <p:txBody>
          <a:bodyPr/>
          <a:lstStyle/>
          <a:p>
            <a:fld id="{F932335F-9689-474C-9A61-000B8CFB366A}" type="slidenum">
              <a:rPr lang="en-AU"/>
              <a:pPr/>
              <a:t>50</a:t>
            </a:fld>
            <a:endParaRPr lang="en-AU"/>
          </a:p>
        </p:txBody>
      </p:sp>
      <p:pic>
        <p:nvPicPr>
          <p:cNvPr id="27655"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12360" y="188640"/>
            <a:ext cx="1223963" cy="1212850"/>
          </a:xfrm>
          <a:prstGeom prst="rect">
            <a:avLst/>
          </a:prstGeom>
          <a:noFill/>
          <a:ln w="9525">
            <a:noFill/>
            <a:miter lim="800000"/>
            <a:headEnd/>
            <a:tailEnd/>
          </a:ln>
        </p:spPr>
      </p:pic>
    </p:spTree>
    <p:extLst>
      <p:ext uri="{BB962C8B-B14F-4D97-AF65-F5344CB8AC3E}">
        <p14:creationId xmlns:p14="http://schemas.microsoft.com/office/powerpoint/2010/main" val="3271275076"/>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8 to 10 </a:t>
            </a:r>
            <a:r>
              <a:rPr lang="en-AU" sz="3100" dirty="0">
                <a:solidFill>
                  <a:srgbClr val="19194B"/>
                </a:solidFill>
              </a:rPr>
              <a:t/>
            </a:r>
            <a:br>
              <a:rPr lang="en-AU" sz="3100" dirty="0">
                <a:solidFill>
                  <a:srgbClr val="19194B"/>
                </a:solidFill>
              </a:rPr>
            </a:br>
            <a:r>
              <a:rPr lang="en-AU" sz="2800" dirty="0" smtClean="0">
                <a:solidFill>
                  <a:srgbClr val="19194B"/>
                </a:solidFill>
              </a:rPr>
              <a:t>#9. EXAMPLE: Complaint Handling Judicial</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rcRect t="-17439" b="-17439"/>
          <a:stretch>
            <a:fillRect/>
          </a:stretch>
        </p:blipFill>
        <p:spPr>
          <a:xfrm>
            <a:off x="611188" y="1484313"/>
            <a:ext cx="8532812" cy="4525962"/>
          </a:xfrm>
        </p:spPr>
      </p:pic>
      <p:sp>
        <p:nvSpPr>
          <p:cNvPr id="27654" name="Slide Number Placeholder 7"/>
          <p:cNvSpPr>
            <a:spLocks noGrp="1"/>
          </p:cNvSpPr>
          <p:nvPr>
            <p:ph type="sldNum" sz="quarter" idx="12"/>
          </p:nvPr>
        </p:nvSpPr>
        <p:spPr>
          <a:noFill/>
        </p:spPr>
        <p:txBody>
          <a:bodyPr/>
          <a:lstStyle/>
          <a:p>
            <a:fld id="{F932335F-9689-474C-9A61-000B8CFB366A}" type="slidenum">
              <a:rPr lang="en-AU"/>
              <a:pPr/>
              <a:t>51</a:t>
            </a:fld>
            <a:endParaRPr lang="en-AU"/>
          </a:p>
        </p:txBody>
      </p:sp>
      <p:pic>
        <p:nvPicPr>
          <p:cNvPr id="27655"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30707468"/>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8 to 10 </a:t>
            </a:r>
            <a:r>
              <a:rPr lang="en-AU" sz="3100" dirty="0">
                <a:solidFill>
                  <a:srgbClr val="19194B"/>
                </a:solidFill>
              </a:rPr>
              <a:t/>
            </a:r>
            <a:br>
              <a:rPr lang="en-AU" sz="3100" dirty="0">
                <a:solidFill>
                  <a:srgbClr val="19194B"/>
                </a:solidFill>
              </a:rPr>
            </a:br>
            <a:r>
              <a:rPr lang="en-AU" sz="2000" dirty="0" smtClean="0">
                <a:solidFill>
                  <a:srgbClr val="19194B"/>
                </a:solidFill>
              </a:rPr>
              <a:t>#10. Percentage of complaints about Court Staff per cases filed</a:t>
            </a:r>
          </a:p>
        </p:txBody>
      </p:sp>
      <p:sp>
        <p:nvSpPr>
          <p:cNvPr id="27653" name="Content Placeholder 5"/>
          <p:cNvSpPr>
            <a:spLocks noGrp="1"/>
          </p:cNvSpPr>
          <p:nvPr>
            <p:ph idx="1"/>
          </p:nvPr>
        </p:nvSpPr>
        <p:spPr>
          <a:xfrm>
            <a:off x="611188" y="1484313"/>
            <a:ext cx="8532812" cy="4525962"/>
          </a:xfrm>
        </p:spPr>
        <p:txBody>
          <a:bodyPr/>
          <a:lstStyle/>
          <a:p>
            <a:pPr eaLnBrk="1" hangingPunct="1"/>
            <a:r>
              <a:rPr lang="en-AU" dirty="0" smtClean="0"/>
              <a:t>Provides an opportunity for the court to:</a:t>
            </a:r>
          </a:p>
          <a:p>
            <a:pPr lvl="1" eaLnBrk="1" hangingPunct="1"/>
            <a:r>
              <a:rPr lang="en-AU" dirty="0" smtClean="0"/>
              <a:t>Show that it takes the complaint seriously</a:t>
            </a:r>
          </a:p>
          <a:p>
            <a:pPr lvl="1" eaLnBrk="1" hangingPunct="1"/>
            <a:r>
              <a:rPr lang="en-AU" dirty="0" smtClean="0"/>
              <a:t>Is responsive to concerns from the public</a:t>
            </a:r>
          </a:p>
          <a:p>
            <a:pPr lvl="1" eaLnBrk="1" hangingPunct="1"/>
            <a:r>
              <a:rPr lang="en-AU" dirty="0" smtClean="0"/>
              <a:t>Detail the types of complaints received and the internal changes that may occur as a result </a:t>
            </a:r>
            <a:r>
              <a:rPr lang="en-AU" dirty="0" err="1" smtClean="0"/>
              <a:t>i.e</a:t>
            </a:r>
            <a:r>
              <a:rPr lang="en-AU" dirty="0" smtClean="0"/>
              <a:t> changes to forms in the </a:t>
            </a:r>
            <a:r>
              <a:rPr lang="en-AU" dirty="0" err="1" smtClean="0"/>
              <a:t>FCoA</a:t>
            </a:r>
            <a:endParaRPr lang="en-AU" dirty="0" smtClean="0"/>
          </a:p>
          <a:p>
            <a:pPr lvl="1" eaLnBrk="1" hangingPunct="1"/>
            <a:r>
              <a:rPr lang="en-AU" dirty="0" smtClean="0"/>
              <a:t>Explain what the court can &amp; can not do – i.e. </a:t>
            </a:r>
            <a:r>
              <a:rPr lang="en-AU" dirty="0" err="1" smtClean="0"/>
              <a:t>FCoA</a:t>
            </a:r>
            <a:r>
              <a:rPr lang="en-AU" dirty="0" smtClean="0"/>
              <a:t> complaints about legal </a:t>
            </a:r>
            <a:r>
              <a:rPr lang="en-AU" dirty="0" err="1" smtClean="0"/>
              <a:t>vs</a:t>
            </a:r>
            <a:r>
              <a:rPr lang="en-AU" dirty="0" smtClean="0"/>
              <a:t> procedural advice</a:t>
            </a:r>
          </a:p>
          <a:p>
            <a:pPr lvl="1" eaLnBrk="1" hangingPunct="1"/>
            <a:endParaRPr lang="en-AU" dirty="0" smtClean="0"/>
          </a:p>
        </p:txBody>
      </p:sp>
      <p:sp>
        <p:nvSpPr>
          <p:cNvPr id="27654" name="Slide Number Placeholder 7"/>
          <p:cNvSpPr>
            <a:spLocks noGrp="1"/>
          </p:cNvSpPr>
          <p:nvPr>
            <p:ph type="sldNum" sz="quarter" idx="12"/>
          </p:nvPr>
        </p:nvSpPr>
        <p:spPr>
          <a:noFill/>
        </p:spPr>
        <p:txBody>
          <a:bodyPr/>
          <a:lstStyle/>
          <a:p>
            <a:fld id="{F932335F-9689-474C-9A61-000B8CFB366A}" type="slidenum">
              <a:rPr lang="en-AU"/>
              <a:pPr/>
              <a:t>52</a:t>
            </a:fld>
            <a:endParaRPr lang="en-AU"/>
          </a:p>
        </p:txBody>
      </p:sp>
      <p:pic>
        <p:nvPicPr>
          <p:cNvPr id="2765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16632"/>
            <a:ext cx="1223963" cy="1212850"/>
          </a:xfrm>
          <a:prstGeom prst="rect">
            <a:avLst/>
          </a:prstGeom>
          <a:noFill/>
          <a:ln w="9525">
            <a:noFill/>
            <a:miter lim="800000"/>
            <a:headEnd/>
            <a:tailEnd/>
          </a:ln>
        </p:spPr>
      </p:pic>
    </p:spTree>
    <p:extLst>
      <p:ext uri="{BB962C8B-B14F-4D97-AF65-F5344CB8AC3E}">
        <p14:creationId xmlns:p14="http://schemas.microsoft.com/office/powerpoint/2010/main" val="313415358"/>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11 to 12 </a:t>
            </a:r>
            <a:br>
              <a:rPr lang="en-AU" sz="3600" dirty="0" smtClean="0">
                <a:solidFill>
                  <a:srgbClr val="19194B"/>
                </a:solidFill>
              </a:rPr>
            </a:br>
            <a:r>
              <a:rPr lang="en-AU" sz="2400" dirty="0" smtClean="0">
                <a:solidFill>
                  <a:srgbClr val="19194B"/>
                </a:solidFill>
              </a:rPr>
              <a:t>#11. Average number of cases per judicial officer</a:t>
            </a:r>
          </a:p>
        </p:txBody>
      </p:sp>
      <p:sp>
        <p:nvSpPr>
          <p:cNvPr id="27653" name="Content Placeholder 5"/>
          <p:cNvSpPr>
            <a:spLocks noGrp="1"/>
          </p:cNvSpPr>
          <p:nvPr>
            <p:ph idx="1"/>
          </p:nvPr>
        </p:nvSpPr>
        <p:spPr>
          <a:xfrm>
            <a:off x="611188" y="1484313"/>
            <a:ext cx="8532812" cy="4525962"/>
          </a:xfrm>
        </p:spPr>
        <p:txBody>
          <a:bodyPr/>
          <a:lstStyle/>
          <a:p>
            <a:pPr eaLnBrk="1" hangingPunct="1"/>
            <a:r>
              <a:rPr lang="en-AU" sz="2800" dirty="0" smtClean="0"/>
              <a:t>Indicator details the average number of cases per judicial officer</a:t>
            </a:r>
          </a:p>
          <a:p>
            <a:pPr eaLnBrk="1" hangingPunct="1"/>
            <a:r>
              <a:rPr lang="en-AU" sz="2800" dirty="0" smtClean="0"/>
              <a:t>Important because it details ratio of cases per judge/per region </a:t>
            </a:r>
            <a:r>
              <a:rPr lang="en-AU" sz="2800" dirty="0" err="1" smtClean="0"/>
              <a:t>i.e</a:t>
            </a:r>
            <a:r>
              <a:rPr lang="en-AU" sz="2800" dirty="0" smtClean="0"/>
              <a:t> is there adequate judicial officers/equity/performance</a:t>
            </a:r>
          </a:p>
          <a:p>
            <a:pPr eaLnBrk="1" hangingPunct="1"/>
            <a:r>
              <a:rPr lang="en-AU" sz="2800" dirty="0" smtClean="0"/>
              <a:t>Need to consider how data is collected and reported when there is more than 1 judicial officer presiding in a case (e.g. panel of 3 judges)</a:t>
            </a:r>
          </a:p>
          <a:p>
            <a:pPr eaLnBrk="1" hangingPunct="1"/>
            <a:r>
              <a:rPr lang="en-AU" sz="2800" dirty="0" smtClean="0">
                <a:solidFill>
                  <a:srgbClr val="333399"/>
                </a:solidFill>
              </a:rPr>
              <a:t>Calculate: divide the total number of cases filed by the number of judicial officers</a:t>
            </a:r>
          </a:p>
        </p:txBody>
      </p:sp>
      <p:sp>
        <p:nvSpPr>
          <p:cNvPr id="27654" name="Slide Number Placeholder 7"/>
          <p:cNvSpPr>
            <a:spLocks noGrp="1"/>
          </p:cNvSpPr>
          <p:nvPr>
            <p:ph type="sldNum" sz="quarter" idx="12"/>
          </p:nvPr>
        </p:nvSpPr>
        <p:spPr>
          <a:noFill/>
        </p:spPr>
        <p:txBody>
          <a:bodyPr/>
          <a:lstStyle/>
          <a:p>
            <a:fld id="{F932335F-9689-474C-9A61-000B8CFB366A}" type="slidenum">
              <a:rPr lang="en-AU"/>
              <a:pPr/>
              <a:t>53</a:t>
            </a:fld>
            <a:endParaRPr lang="en-AU" dirty="0"/>
          </a:p>
        </p:txBody>
      </p:sp>
      <p:pic>
        <p:nvPicPr>
          <p:cNvPr id="2765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217430974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11 to 12 </a:t>
            </a:r>
            <a:br>
              <a:rPr lang="en-AU" sz="3600" dirty="0" smtClean="0">
                <a:solidFill>
                  <a:srgbClr val="19194B"/>
                </a:solidFill>
              </a:rPr>
            </a:br>
            <a:r>
              <a:rPr lang="en-AU" sz="2800" dirty="0" smtClean="0">
                <a:solidFill>
                  <a:srgbClr val="19194B"/>
                </a:solidFill>
              </a:rPr>
              <a:t>#12. </a:t>
            </a:r>
            <a:r>
              <a:rPr lang="en-AU" sz="2400" dirty="0" smtClean="0">
                <a:solidFill>
                  <a:srgbClr val="19194B"/>
                </a:solidFill>
              </a:rPr>
              <a:t>Average number of cases per court staff</a:t>
            </a:r>
          </a:p>
        </p:txBody>
      </p:sp>
      <p:sp>
        <p:nvSpPr>
          <p:cNvPr id="27653" name="Content Placeholder 5"/>
          <p:cNvSpPr>
            <a:spLocks noGrp="1"/>
          </p:cNvSpPr>
          <p:nvPr>
            <p:ph idx="1"/>
          </p:nvPr>
        </p:nvSpPr>
        <p:spPr>
          <a:xfrm>
            <a:off x="611188" y="1484313"/>
            <a:ext cx="8532812" cy="4525962"/>
          </a:xfrm>
        </p:spPr>
        <p:txBody>
          <a:bodyPr/>
          <a:lstStyle/>
          <a:p>
            <a:pPr eaLnBrk="1" hangingPunct="1"/>
            <a:r>
              <a:rPr lang="en-AU" sz="2800" dirty="0" smtClean="0">
                <a:solidFill>
                  <a:srgbClr val="000000"/>
                </a:solidFill>
              </a:rPr>
              <a:t>Indicator looks at the average number of cases per court staff member</a:t>
            </a:r>
          </a:p>
          <a:p>
            <a:pPr eaLnBrk="1" hangingPunct="1"/>
            <a:r>
              <a:rPr lang="en-AU" sz="2800" dirty="0" smtClean="0">
                <a:solidFill>
                  <a:srgbClr val="000000"/>
                </a:solidFill>
              </a:rPr>
              <a:t>Important because it:</a:t>
            </a:r>
          </a:p>
          <a:p>
            <a:pPr lvl="1" eaLnBrk="1" hangingPunct="1"/>
            <a:r>
              <a:rPr lang="en-AU" sz="2400" dirty="0" smtClean="0">
                <a:solidFill>
                  <a:srgbClr val="000000"/>
                </a:solidFill>
              </a:rPr>
              <a:t>Shows ratio (too small in some regional areas/courts – redirect resources)</a:t>
            </a:r>
          </a:p>
          <a:p>
            <a:pPr lvl="1" eaLnBrk="1" hangingPunct="1"/>
            <a:r>
              <a:rPr lang="en-AU" sz="2400" dirty="0" smtClean="0">
                <a:solidFill>
                  <a:srgbClr val="000000"/>
                </a:solidFill>
              </a:rPr>
              <a:t>High ratio may impact on efficiency and performance – affect timelines &amp; result in complaints</a:t>
            </a:r>
          </a:p>
          <a:p>
            <a:pPr eaLnBrk="1" hangingPunct="1"/>
            <a:r>
              <a:rPr lang="en-AU" sz="2800" dirty="0" smtClean="0">
                <a:solidFill>
                  <a:srgbClr val="000000"/>
                </a:solidFill>
              </a:rPr>
              <a:t>Allows the court to develop performance standards</a:t>
            </a:r>
          </a:p>
          <a:p>
            <a:pPr eaLnBrk="1" hangingPunct="1"/>
            <a:r>
              <a:rPr lang="en-AU" sz="2800" dirty="0" smtClean="0">
                <a:solidFill>
                  <a:srgbClr val="333399"/>
                </a:solidFill>
              </a:rPr>
              <a:t>Calculate</a:t>
            </a:r>
            <a:r>
              <a:rPr lang="en-AU" sz="2800" dirty="0">
                <a:solidFill>
                  <a:srgbClr val="333399"/>
                </a:solidFill>
              </a:rPr>
              <a:t>: divide the total number of cases received by the number of </a:t>
            </a:r>
            <a:r>
              <a:rPr lang="en-AU" sz="2800" dirty="0" smtClean="0">
                <a:solidFill>
                  <a:srgbClr val="333399"/>
                </a:solidFill>
              </a:rPr>
              <a:t>court staff (non-judicial)</a:t>
            </a:r>
            <a:endParaRPr lang="en-AU" sz="2800" dirty="0">
              <a:solidFill>
                <a:srgbClr val="333399"/>
              </a:solidFill>
            </a:endParaRPr>
          </a:p>
          <a:p>
            <a:pPr eaLnBrk="1" hangingPunct="1"/>
            <a:endParaRPr lang="en-AU" dirty="0" smtClean="0"/>
          </a:p>
        </p:txBody>
      </p:sp>
      <p:sp>
        <p:nvSpPr>
          <p:cNvPr id="27654" name="Slide Number Placeholder 7"/>
          <p:cNvSpPr>
            <a:spLocks noGrp="1"/>
          </p:cNvSpPr>
          <p:nvPr>
            <p:ph type="sldNum" sz="quarter" idx="12"/>
          </p:nvPr>
        </p:nvSpPr>
        <p:spPr>
          <a:noFill/>
        </p:spPr>
        <p:txBody>
          <a:bodyPr/>
          <a:lstStyle/>
          <a:p>
            <a:fld id="{F932335F-9689-474C-9A61-000B8CFB366A}" type="slidenum">
              <a:rPr lang="en-AU"/>
              <a:pPr/>
              <a:t>54</a:t>
            </a:fld>
            <a:endParaRPr lang="en-AU" dirty="0"/>
          </a:p>
        </p:txBody>
      </p:sp>
      <p:pic>
        <p:nvPicPr>
          <p:cNvPr id="2765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2244782108"/>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3600" dirty="0" smtClean="0">
                <a:solidFill>
                  <a:srgbClr val="19194B"/>
                </a:solidFill>
              </a:rPr>
              <a:t>Cook Island Indicators 13 to15 </a:t>
            </a:r>
            <a:r>
              <a:rPr lang="en-AU" sz="3100" dirty="0" smtClean="0">
                <a:solidFill>
                  <a:srgbClr val="19194B"/>
                </a:solidFill>
              </a:rPr>
              <a:t>Transparency</a:t>
            </a:r>
          </a:p>
        </p:txBody>
      </p:sp>
      <p:sp>
        <p:nvSpPr>
          <p:cNvPr id="27653" name="Content Placeholder 5"/>
          <p:cNvSpPr>
            <a:spLocks noGrp="1"/>
          </p:cNvSpPr>
          <p:nvPr>
            <p:ph idx="1"/>
          </p:nvPr>
        </p:nvSpPr>
        <p:spPr>
          <a:xfrm>
            <a:off x="611188" y="1484313"/>
            <a:ext cx="8532812" cy="4525962"/>
          </a:xfrm>
        </p:spPr>
        <p:txBody>
          <a:bodyPr/>
          <a:lstStyle/>
          <a:p>
            <a:pPr eaLnBrk="1" hangingPunct="1"/>
            <a:r>
              <a:rPr lang="en-US" dirty="0" smtClean="0"/>
              <a:t>Court produces or contributes to an Annual Report that is publicly available.</a:t>
            </a:r>
          </a:p>
          <a:p>
            <a:pPr eaLnBrk="1" hangingPunct="1"/>
            <a:r>
              <a:rPr lang="en-US" dirty="0" smtClean="0"/>
              <a:t>Information on court services is publicly available. </a:t>
            </a:r>
          </a:p>
          <a:p>
            <a:pPr eaLnBrk="1" hangingPunct="1"/>
            <a:r>
              <a:rPr lang="en-US" dirty="0" smtClean="0"/>
              <a:t>Court publishes judgments on the Internet (own website or on </a:t>
            </a:r>
            <a:r>
              <a:rPr lang="en-US" dirty="0" err="1" smtClean="0"/>
              <a:t>PacLII</a:t>
            </a:r>
            <a:r>
              <a:rPr lang="en-US" dirty="0" smtClean="0"/>
              <a:t>)</a:t>
            </a:r>
            <a:endParaRPr lang="en-AU" dirty="0" smtClean="0"/>
          </a:p>
        </p:txBody>
      </p:sp>
      <p:sp>
        <p:nvSpPr>
          <p:cNvPr id="27654" name="Slide Number Placeholder 7"/>
          <p:cNvSpPr>
            <a:spLocks noGrp="1"/>
          </p:cNvSpPr>
          <p:nvPr>
            <p:ph type="sldNum" sz="quarter" idx="12"/>
          </p:nvPr>
        </p:nvSpPr>
        <p:spPr>
          <a:noFill/>
        </p:spPr>
        <p:txBody>
          <a:bodyPr/>
          <a:lstStyle/>
          <a:p>
            <a:fld id="{F932335F-9689-474C-9A61-000B8CFB366A}" type="slidenum">
              <a:rPr lang="en-AU"/>
              <a:pPr/>
              <a:t>55</a:t>
            </a:fld>
            <a:endParaRPr lang="en-AU"/>
          </a:p>
        </p:txBody>
      </p:sp>
      <p:pic>
        <p:nvPicPr>
          <p:cNvPr id="2765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3953609161"/>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800" b="1" dirty="0" smtClean="0">
                <a:solidFill>
                  <a:srgbClr val="19194B"/>
                </a:solidFill>
              </a:rPr>
              <a:t>Transparency Cont</a:t>
            </a:r>
            <a:r>
              <a:rPr lang="en-AU" sz="2800" b="1" dirty="0">
                <a:solidFill>
                  <a:srgbClr val="19194B"/>
                </a:solidFill>
              </a:rPr>
              <a:t>.</a:t>
            </a:r>
            <a:endParaRPr lang="en-AU" sz="2800" dirty="0" smtClean="0"/>
          </a:p>
        </p:txBody>
      </p:sp>
      <p:sp>
        <p:nvSpPr>
          <p:cNvPr id="36869" name="Content Placeholder 5"/>
          <p:cNvSpPr>
            <a:spLocks noGrp="1"/>
          </p:cNvSpPr>
          <p:nvPr>
            <p:ph idx="1"/>
          </p:nvPr>
        </p:nvSpPr>
        <p:spPr>
          <a:xfrm>
            <a:off x="611188" y="1268760"/>
            <a:ext cx="8532812" cy="4665315"/>
          </a:xfrm>
        </p:spPr>
        <p:txBody>
          <a:bodyPr/>
          <a:lstStyle/>
          <a:p>
            <a:pPr marL="571500" indent="-514350" eaLnBrk="1" hangingPunct="1">
              <a:buNone/>
            </a:pPr>
            <a:r>
              <a:rPr lang="en-US" dirty="0" smtClean="0"/>
              <a:t>Group discussion in country groups: </a:t>
            </a:r>
          </a:p>
          <a:p>
            <a:pPr lvl="1" eaLnBrk="1" hangingPunct="1"/>
            <a:r>
              <a:rPr lang="en-US" sz="2600" dirty="0" smtClean="0"/>
              <a:t>Does your Court produce </a:t>
            </a:r>
            <a:r>
              <a:rPr lang="en-US" sz="2600" dirty="0"/>
              <a:t>or </a:t>
            </a:r>
            <a:r>
              <a:rPr lang="en-US" sz="2600" dirty="0" smtClean="0"/>
              <a:t>contribute </a:t>
            </a:r>
            <a:r>
              <a:rPr lang="en-US" sz="2600" dirty="0"/>
              <a:t>to an Annual Report that is publicly </a:t>
            </a:r>
            <a:r>
              <a:rPr lang="en-US" sz="2600" dirty="0" smtClean="0"/>
              <a:t>available</a:t>
            </a:r>
            <a:r>
              <a:rPr lang="en-US" sz="2600" dirty="0"/>
              <a:t>?</a:t>
            </a:r>
          </a:p>
          <a:p>
            <a:pPr lvl="1" eaLnBrk="1" hangingPunct="1"/>
            <a:r>
              <a:rPr lang="en-US" sz="2600" dirty="0"/>
              <a:t>I</a:t>
            </a:r>
            <a:r>
              <a:rPr lang="en-US" sz="2600" dirty="0" smtClean="0"/>
              <a:t>s the publication of your Court </a:t>
            </a:r>
            <a:r>
              <a:rPr lang="en-US" sz="2600" dirty="0"/>
              <a:t>Annual Report </a:t>
            </a:r>
            <a:r>
              <a:rPr lang="en-US" sz="2600" dirty="0" smtClean="0"/>
              <a:t>coordinated with other agencies such as the </a:t>
            </a:r>
            <a:r>
              <a:rPr lang="en-US" sz="2600" dirty="0" err="1" smtClean="0"/>
              <a:t>MoJ</a:t>
            </a:r>
            <a:r>
              <a:rPr lang="en-US" sz="2600" dirty="0" smtClean="0"/>
              <a:t>? Does this have an impact?</a:t>
            </a:r>
          </a:p>
          <a:p>
            <a:pPr lvl="1" eaLnBrk="1" hangingPunct="1"/>
            <a:r>
              <a:rPr lang="en-US" sz="2600" dirty="0" smtClean="0"/>
              <a:t>Is your </a:t>
            </a:r>
            <a:r>
              <a:rPr lang="en-US" sz="2600" dirty="0"/>
              <a:t>Annual Report </a:t>
            </a:r>
            <a:r>
              <a:rPr lang="en-US" sz="2600" dirty="0" smtClean="0"/>
              <a:t>published in the year following the reporting period?</a:t>
            </a:r>
          </a:p>
          <a:p>
            <a:pPr lvl="1" eaLnBrk="1" hangingPunct="1"/>
            <a:r>
              <a:rPr lang="en-US" sz="2600" dirty="0" smtClean="0"/>
              <a:t>Is the Report Publicly available? On </a:t>
            </a:r>
            <a:r>
              <a:rPr lang="en-US" sz="2600" dirty="0" err="1" smtClean="0"/>
              <a:t>PacLII</a:t>
            </a:r>
            <a:r>
              <a:rPr lang="en-US" sz="2600" dirty="0" smtClean="0"/>
              <a:t>? On National court or </a:t>
            </a:r>
            <a:r>
              <a:rPr lang="en-US" sz="2600" dirty="0" err="1" smtClean="0"/>
              <a:t>MoJ</a:t>
            </a:r>
            <a:r>
              <a:rPr lang="en-US" sz="2600" dirty="0" smtClean="0"/>
              <a:t> website?</a:t>
            </a:r>
          </a:p>
          <a:p>
            <a:pPr lvl="1" eaLnBrk="1" hangingPunct="1"/>
            <a:r>
              <a:rPr lang="en-US" sz="2600" dirty="0" smtClean="0"/>
              <a:t>Other issues affecting publication of an Annual report?</a:t>
            </a:r>
          </a:p>
          <a:p>
            <a:pPr lvl="1" eaLnBrk="1" hangingPunct="1"/>
            <a:endParaRPr lang="en-US" dirty="0" smtClean="0"/>
          </a:p>
          <a:p>
            <a:pPr lvl="1" eaLnBrk="1" hangingPunct="1"/>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56</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332656"/>
            <a:ext cx="1223962" cy="1212850"/>
          </a:xfrm>
          <a:prstGeom prst="rect">
            <a:avLst/>
          </a:prstGeom>
          <a:noFill/>
          <a:ln w="9525">
            <a:noFill/>
            <a:miter lim="800000"/>
            <a:headEnd/>
            <a:tailEnd/>
          </a:ln>
        </p:spPr>
      </p:pic>
    </p:spTree>
    <p:extLst>
      <p:ext uri="{BB962C8B-B14F-4D97-AF65-F5344CB8AC3E}">
        <p14:creationId xmlns:p14="http://schemas.microsoft.com/office/powerpoint/2010/main" val="1759594870"/>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eaLnBrk="1" hangingPunct="1"/>
            <a:r>
              <a:rPr lang="en-AU" sz="2800" b="1" dirty="0">
                <a:solidFill>
                  <a:srgbClr val="19194B"/>
                </a:solidFill>
              </a:rPr>
              <a:t>Cook Island Indicators 13-15: Transparency</a:t>
            </a:r>
            <a:endParaRPr lang="en-AU" sz="2800" dirty="0" smtClean="0"/>
          </a:p>
        </p:txBody>
      </p:sp>
      <p:sp>
        <p:nvSpPr>
          <p:cNvPr id="36869" name="Content Placeholder 5"/>
          <p:cNvSpPr>
            <a:spLocks noGrp="1"/>
          </p:cNvSpPr>
          <p:nvPr>
            <p:ph idx="1"/>
          </p:nvPr>
        </p:nvSpPr>
        <p:spPr>
          <a:xfrm>
            <a:off x="611188" y="1268760"/>
            <a:ext cx="8532812" cy="4665315"/>
          </a:xfrm>
        </p:spPr>
        <p:txBody>
          <a:bodyPr/>
          <a:lstStyle/>
          <a:p>
            <a:pPr lvl="1" eaLnBrk="1" hangingPunct="1"/>
            <a:endParaRPr lang="en-US" dirty="0" smtClean="0"/>
          </a:p>
          <a:p>
            <a:pPr marL="457200" lvl="1" indent="0" eaLnBrk="1" hangingPunct="1">
              <a:buNone/>
            </a:pPr>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57</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0476" y="116632"/>
            <a:ext cx="1223962" cy="1212850"/>
          </a:xfrm>
          <a:prstGeom prst="rect">
            <a:avLst/>
          </a:prstGeom>
          <a:noFill/>
          <a:ln w="9525">
            <a:noFill/>
            <a:miter lim="800000"/>
            <a:headEnd/>
            <a:tailEnd/>
          </a:ln>
        </p:spPr>
      </p:pic>
      <p:pic>
        <p:nvPicPr>
          <p:cNvPr id="2" name="Picture 1" descr="4.13.1.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568" y="931399"/>
            <a:ext cx="7416824" cy="5929596"/>
          </a:xfrm>
          <a:prstGeom prst="rect">
            <a:avLst/>
          </a:prstGeom>
        </p:spPr>
      </p:pic>
    </p:spTree>
    <p:extLst>
      <p:ext uri="{BB962C8B-B14F-4D97-AF65-F5344CB8AC3E}">
        <p14:creationId xmlns:p14="http://schemas.microsoft.com/office/powerpoint/2010/main" val="1144265239"/>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lvl="1" eaLnBrk="1" hangingPunct="1"/>
            <a:r>
              <a:rPr lang="en-US" sz="2800" dirty="0"/>
              <a:t>Information on court services is publicly available. </a:t>
            </a:r>
            <a:r>
              <a:rPr lang="en-US" dirty="0"/>
              <a:t/>
            </a:r>
            <a:br>
              <a:rPr lang="en-US" dirty="0"/>
            </a:br>
            <a:endParaRPr lang="en-AU" sz="2800"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58</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pic>
        <p:nvPicPr>
          <p:cNvPr id="4" name="Content Placeholder 3" descr="4.14.1.tiff"/>
          <p:cNvPicPr>
            <a:picLocks noGrp="1" noChangeAspect="1"/>
          </p:cNvPicPr>
          <p:nvPr>
            <p:ph idx="1"/>
          </p:nvPr>
        </p:nvPicPr>
        <p:blipFill>
          <a:blip r:embed="rId4" cstate="email">
            <a:extLst>
              <a:ext uri="{28A0092B-C50C-407E-A947-70E740481C1C}">
                <a14:useLocalDpi xmlns:a14="http://schemas.microsoft.com/office/drawing/2010/main"/>
              </a:ext>
            </a:extLst>
          </a:blip>
          <a:srcRect l="-35993" r="-35993"/>
          <a:stretch>
            <a:fillRect/>
          </a:stretch>
        </p:blipFill>
        <p:spPr>
          <a:xfrm>
            <a:off x="-264101" y="980728"/>
            <a:ext cx="10189629" cy="5877272"/>
          </a:xfrm>
        </p:spPr>
      </p:pic>
    </p:spTree>
    <p:extLst>
      <p:ext uri="{BB962C8B-B14F-4D97-AF65-F5344CB8AC3E}">
        <p14:creationId xmlns:p14="http://schemas.microsoft.com/office/powerpoint/2010/main" val="1759594870"/>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lvl="1" eaLnBrk="1" hangingPunct="1"/>
            <a:r>
              <a:rPr lang="en-US" sz="2800" dirty="0"/>
              <a:t>Court publishes judgments on the </a:t>
            </a:r>
            <a:r>
              <a:rPr lang="en-US" sz="2800" dirty="0" smtClean="0"/>
              <a:t>Internet </a:t>
            </a:r>
            <a:r>
              <a:rPr lang="en-US" sz="2800" dirty="0"/>
              <a:t>(own website or on </a:t>
            </a:r>
            <a:r>
              <a:rPr lang="en-US" sz="2800" dirty="0" err="1"/>
              <a:t>PacLII</a:t>
            </a:r>
            <a:r>
              <a:rPr lang="en-US" sz="2800" dirty="0"/>
              <a:t>)</a:t>
            </a:r>
            <a:r>
              <a:rPr lang="en-AU" sz="2800" dirty="0"/>
              <a:t/>
            </a:r>
            <a:br>
              <a:rPr lang="en-AU" sz="2800" dirty="0"/>
            </a:br>
            <a:r>
              <a:rPr lang="en-US" sz="2800" dirty="0" smtClean="0"/>
              <a:t> </a:t>
            </a:r>
            <a:endParaRPr lang="en-AU" sz="2800" dirty="0" smtClean="0"/>
          </a:p>
        </p:txBody>
      </p:sp>
      <p:pic>
        <p:nvPicPr>
          <p:cNvPr id="3" name="Content Placeholder 2" descr="4.15.1.tiff"/>
          <p:cNvPicPr>
            <a:picLocks noGrp="1" noChangeAspect="1"/>
          </p:cNvPicPr>
          <p:nvPr>
            <p:ph idx="1"/>
          </p:nvPr>
        </p:nvPicPr>
        <p:blipFill>
          <a:blip r:embed="rId2" cstate="email">
            <a:extLst>
              <a:ext uri="{28A0092B-C50C-407E-A947-70E740481C1C}">
                <a14:useLocalDpi xmlns:a14="http://schemas.microsoft.com/office/drawing/2010/main"/>
              </a:ext>
            </a:extLst>
          </a:blip>
          <a:srcRect l="-33960" r="-33960"/>
          <a:stretch>
            <a:fillRect/>
          </a:stretch>
        </p:blipFill>
        <p:spPr>
          <a:xfrm>
            <a:off x="-901789" y="1124744"/>
            <a:ext cx="10823349" cy="5400600"/>
          </a:xfrm>
        </p:spPr>
      </p:pic>
      <p:sp>
        <p:nvSpPr>
          <p:cNvPr id="36870" name="Slide Number Placeholder 7"/>
          <p:cNvSpPr>
            <a:spLocks noGrp="1"/>
          </p:cNvSpPr>
          <p:nvPr>
            <p:ph type="sldNum" sz="quarter" idx="12"/>
          </p:nvPr>
        </p:nvSpPr>
        <p:spPr>
          <a:noFill/>
        </p:spPr>
        <p:txBody>
          <a:bodyPr/>
          <a:lstStyle/>
          <a:p>
            <a:fld id="{460D1812-5986-914A-8FE4-490A1E6D086E}" type="slidenum">
              <a:rPr lang="en-AU"/>
              <a:pPr/>
              <a:t>59</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26723270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4579"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4580" name="Rectangle 6"/>
          <p:cNvSpPr>
            <a:spLocks noGrp="1" noChangeArrowheads="1"/>
          </p:cNvSpPr>
          <p:nvPr>
            <p:ph type="title"/>
          </p:nvPr>
        </p:nvSpPr>
        <p:spPr>
          <a:xfrm>
            <a:off x="539750" y="260350"/>
            <a:ext cx="8085138" cy="1081088"/>
          </a:xfrm>
        </p:spPr>
        <p:txBody>
          <a:bodyPr/>
          <a:lstStyle/>
          <a:p>
            <a:pPr algn="l" eaLnBrk="1" hangingPunct="1"/>
            <a:r>
              <a:rPr lang="en-AU" sz="4000" b="1" dirty="0" smtClean="0">
                <a:solidFill>
                  <a:srgbClr val="19194B"/>
                </a:solidFill>
              </a:rPr>
              <a:t>15 Cook Island Indicators</a:t>
            </a:r>
            <a:br>
              <a:rPr lang="en-AU" sz="4000" b="1" dirty="0" smtClean="0">
                <a:solidFill>
                  <a:srgbClr val="19194B"/>
                </a:solidFill>
              </a:rPr>
            </a:br>
            <a:r>
              <a:rPr lang="en-US" sz="3200" b="1" dirty="0" smtClean="0"/>
              <a:t>Case management issues.</a:t>
            </a:r>
            <a:endParaRPr lang="en-AU" sz="3100" b="1" dirty="0" smtClean="0">
              <a:solidFill>
                <a:srgbClr val="19194B"/>
              </a:solidFill>
            </a:endParaRPr>
          </a:p>
        </p:txBody>
      </p:sp>
      <p:sp>
        <p:nvSpPr>
          <p:cNvPr id="24581" name="Content Placeholder 5"/>
          <p:cNvSpPr>
            <a:spLocks noGrp="1"/>
          </p:cNvSpPr>
          <p:nvPr>
            <p:ph idx="1"/>
          </p:nvPr>
        </p:nvSpPr>
        <p:spPr>
          <a:xfrm>
            <a:off x="611188" y="1484313"/>
            <a:ext cx="8532812" cy="4525962"/>
          </a:xfrm>
        </p:spPr>
        <p:txBody>
          <a:bodyPr/>
          <a:lstStyle/>
          <a:p>
            <a:pPr marL="0" indent="0" eaLnBrk="1" hangingPunct="1">
              <a:buNone/>
            </a:pPr>
            <a:r>
              <a:rPr lang="en-US" dirty="0" smtClean="0"/>
              <a:t>Indicators developed in the Cook Islands in 2011 by PJDP Chief Justices and National Coordinators: </a:t>
            </a:r>
          </a:p>
          <a:p>
            <a:pPr eaLnBrk="1" hangingPunct="1"/>
            <a:r>
              <a:rPr lang="en-US" dirty="0" smtClean="0"/>
              <a:t>Case </a:t>
            </a:r>
            <a:r>
              <a:rPr lang="en-US" dirty="0" err="1" smtClean="0"/>
              <a:t>finalisation</a:t>
            </a:r>
            <a:r>
              <a:rPr lang="en-US" dirty="0" smtClean="0"/>
              <a:t> or clearance rate. </a:t>
            </a:r>
          </a:p>
          <a:p>
            <a:pPr eaLnBrk="1" hangingPunct="1"/>
            <a:r>
              <a:rPr lang="en-US" dirty="0" smtClean="0"/>
              <a:t>Average duration of a case from filing to </a:t>
            </a:r>
            <a:r>
              <a:rPr lang="en-US" dirty="0" err="1" smtClean="0"/>
              <a:t>finalisation</a:t>
            </a:r>
            <a:r>
              <a:rPr lang="en-US" dirty="0" smtClean="0"/>
              <a:t>.</a:t>
            </a:r>
          </a:p>
          <a:p>
            <a:pPr eaLnBrk="1" hangingPunct="1"/>
            <a:r>
              <a:rPr lang="en-US" dirty="0" smtClean="0"/>
              <a:t>The percentage of appeals.</a:t>
            </a:r>
          </a:p>
          <a:p>
            <a:pPr eaLnBrk="1" hangingPunct="1"/>
            <a:r>
              <a:rPr lang="en-US" dirty="0" smtClean="0"/>
              <a:t>Overturn rate on appeal.</a:t>
            </a:r>
            <a:endParaRPr lang="en-AU" dirty="0" smtClean="0"/>
          </a:p>
          <a:p>
            <a:pPr eaLnBrk="1" hangingPunct="1">
              <a:buFontTx/>
              <a:buNone/>
            </a:pPr>
            <a:endParaRPr lang="en-AU" dirty="0" smtClean="0"/>
          </a:p>
        </p:txBody>
      </p:sp>
      <p:sp>
        <p:nvSpPr>
          <p:cNvPr id="24582" name="Slide Number Placeholder 7"/>
          <p:cNvSpPr>
            <a:spLocks noGrp="1"/>
          </p:cNvSpPr>
          <p:nvPr>
            <p:ph type="sldNum" sz="quarter" idx="12"/>
          </p:nvPr>
        </p:nvSpPr>
        <p:spPr>
          <a:noFill/>
        </p:spPr>
        <p:txBody>
          <a:bodyPr/>
          <a:lstStyle/>
          <a:p>
            <a:fld id="{64B9D7D8-8C80-E147-8E68-2F6EBF6F5147}" type="slidenum">
              <a:rPr lang="en-AU"/>
              <a:pPr/>
              <a:t>6</a:t>
            </a:fld>
            <a:endParaRPr lang="en-AU"/>
          </a:p>
        </p:txBody>
      </p:sp>
      <p:pic>
        <p:nvPicPr>
          <p:cNvPr id="24583"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4584"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1175074512"/>
      </p:ext>
    </p:extLst>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3"/>
          <p:cNvSpPr>
            <a:spLocks noChangeShapeType="1"/>
          </p:cNvSpPr>
          <p:nvPr/>
        </p:nvSpPr>
        <p:spPr bwMode="auto">
          <a:xfrm>
            <a:off x="539750" y="836613"/>
            <a:ext cx="69834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78" name="Text Box 4"/>
          <p:cNvSpPr txBox="1">
            <a:spLocks noChangeArrowheads="1"/>
          </p:cNvSpPr>
          <p:nvPr/>
        </p:nvSpPr>
        <p:spPr bwMode="auto">
          <a:xfrm>
            <a:off x="8243888" y="6308725"/>
            <a:ext cx="900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AU" sz="1600" b="1">
                <a:latin typeface="Calibri" charset="0"/>
              </a:rPr>
              <a:t> </a:t>
            </a:r>
            <a:endParaRPr lang="en-US" sz="1600" b="1">
              <a:latin typeface="Calibri" charset="0"/>
            </a:endParaRPr>
          </a:p>
        </p:txBody>
      </p:sp>
      <p:sp>
        <p:nvSpPr>
          <p:cNvPr id="24579" name="Rectangle 6"/>
          <p:cNvSpPr>
            <a:spLocks noGrp="1" noChangeArrowheads="1"/>
          </p:cNvSpPr>
          <p:nvPr>
            <p:ph type="title"/>
          </p:nvPr>
        </p:nvSpPr>
        <p:spPr>
          <a:xfrm>
            <a:off x="539750" y="260350"/>
            <a:ext cx="8085138" cy="1081088"/>
          </a:xfrm>
        </p:spPr>
        <p:txBody>
          <a:bodyPr/>
          <a:lstStyle/>
          <a:p>
            <a:pPr algn="l" eaLnBrk="1" hangingPunct="1"/>
            <a:r>
              <a:rPr lang="en-AU" sz="3200" dirty="0">
                <a:latin typeface="Arial" charset="0"/>
                <a:ea typeface="ＭＳ Ｐゴシック" charset="0"/>
                <a:cs typeface="ＭＳ Ｐゴシック" charset="0"/>
              </a:rPr>
              <a:t>Percentage of the 14 PJDP countries that currently report on the indicator </a:t>
            </a:r>
            <a:endParaRPr lang="en-AU" sz="3200" b="1" dirty="0">
              <a:solidFill>
                <a:srgbClr val="19194B"/>
              </a:solidFill>
              <a:latin typeface="Arial" charset="0"/>
              <a:ea typeface="ＭＳ Ｐゴシック" charset="0"/>
              <a:cs typeface="ＭＳ Ｐゴシック" charset="0"/>
            </a:endParaRPr>
          </a:p>
        </p:txBody>
      </p:sp>
      <p:sp>
        <p:nvSpPr>
          <p:cNvPr id="2458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337B69-6810-034A-9BEA-95B82E3DAE7C}" type="slidenum">
              <a:rPr lang="en-AU" sz="1400"/>
              <a:pPr eaLnBrk="1" hangingPunct="1"/>
              <a:t>60</a:t>
            </a:fld>
            <a:endParaRPr lang="en-AU" sz="1400"/>
          </a:p>
        </p:txBody>
      </p:sp>
      <p:pic>
        <p:nvPicPr>
          <p:cNvPr id="2458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Content Placeholder 3" descr="grab 4.tiff"/>
          <p:cNvPicPr>
            <a:picLocks noGrp="1" noChangeAspect="1"/>
          </p:cNvPicPr>
          <p:nvPr>
            <p:ph idx="1"/>
          </p:nvPr>
        </p:nvPicPr>
        <p:blipFill>
          <a:blip r:embed="rId4" cstate="email">
            <a:extLst>
              <a:ext uri="{28A0092B-C50C-407E-A947-70E740481C1C}">
                <a14:useLocalDpi xmlns:a14="http://schemas.microsoft.com/office/drawing/2010/main"/>
              </a:ext>
            </a:extLst>
          </a:blip>
          <a:srcRect t="-6059" b="-6059"/>
          <a:stretch>
            <a:fillRect/>
          </a:stretch>
        </p:blipFill>
        <p:spPr>
          <a:xfrm>
            <a:off x="399173" y="1556792"/>
            <a:ext cx="8720919" cy="5112568"/>
          </a:xfrm>
        </p:spPr>
      </p:pic>
    </p:spTree>
    <p:extLst>
      <p:ext uri="{BB962C8B-B14F-4D97-AF65-F5344CB8AC3E}">
        <p14:creationId xmlns:p14="http://schemas.microsoft.com/office/powerpoint/2010/main" val="3216444221"/>
      </p:ext>
    </p:extLst>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800" dirty="0">
                <a:solidFill>
                  <a:srgbClr val="19194B"/>
                </a:solidFill>
              </a:rPr>
              <a:t>Cook Island Indicators 13-15: Transparency</a:t>
            </a:r>
            <a:endParaRPr lang="en-AU" sz="2800" dirty="0" smtClean="0"/>
          </a:p>
        </p:txBody>
      </p:sp>
      <p:sp>
        <p:nvSpPr>
          <p:cNvPr id="36869" name="Content Placeholder 5"/>
          <p:cNvSpPr>
            <a:spLocks noGrp="1"/>
          </p:cNvSpPr>
          <p:nvPr>
            <p:ph idx="1"/>
          </p:nvPr>
        </p:nvSpPr>
        <p:spPr>
          <a:xfrm>
            <a:off x="611188" y="1268760"/>
            <a:ext cx="8532812" cy="4665315"/>
          </a:xfrm>
        </p:spPr>
        <p:txBody>
          <a:bodyPr/>
          <a:lstStyle/>
          <a:p>
            <a:pPr marL="571500" indent="-514350" eaLnBrk="1" hangingPunct="1">
              <a:buNone/>
            </a:pPr>
            <a:r>
              <a:rPr lang="en-US" dirty="0" smtClean="0"/>
              <a:t>Discuss in country groups:</a:t>
            </a:r>
          </a:p>
          <a:p>
            <a:pPr lvl="1" eaLnBrk="1" hangingPunct="1"/>
            <a:r>
              <a:rPr lang="en-US" dirty="0" smtClean="0"/>
              <a:t>What prevents case judgments being uploaded quickly to </a:t>
            </a:r>
            <a:r>
              <a:rPr lang="en-US" dirty="0" err="1" smtClean="0"/>
              <a:t>PacLII</a:t>
            </a:r>
            <a:r>
              <a:rPr lang="en-US" dirty="0" smtClean="0"/>
              <a:t>?</a:t>
            </a:r>
          </a:p>
          <a:p>
            <a:pPr lvl="1" eaLnBrk="1" hangingPunct="1"/>
            <a:r>
              <a:rPr lang="en-US" dirty="0" smtClean="0"/>
              <a:t>What court information do court stakeholders need access to:</a:t>
            </a:r>
          </a:p>
          <a:p>
            <a:pPr lvl="2" eaLnBrk="1" hangingPunct="1"/>
            <a:r>
              <a:rPr lang="en-US" dirty="0" smtClean="0"/>
              <a:t>Lawyers</a:t>
            </a:r>
          </a:p>
          <a:p>
            <a:pPr lvl="2" eaLnBrk="1" hangingPunct="1"/>
            <a:r>
              <a:rPr lang="en-US" dirty="0" smtClean="0"/>
              <a:t>Clients</a:t>
            </a:r>
          </a:p>
          <a:p>
            <a:pPr lvl="2" eaLnBrk="1" hangingPunct="1"/>
            <a:r>
              <a:rPr lang="en-US" dirty="0" smtClean="0"/>
              <a:t>Witnesses</a:t>
            </a:r>
          </a:p>
          <a:p>
            <a:pPr lvl="2" eaLnBrk="1" hangingPunct="1"/>
            <a:r>
              <a:rPr lang="en-US" dirty="0" smtClean="0"/>
              <a:t>Victims of Crime</a:t>
            </a:r>
          </a:p>
          <a:p>
            <a:pPr lvl="2" eaLnBrk="1" hangingPunct="1"/>
            <a:r>
              <a:rPr lang="en-US" dirty="0" smtClean="0"/>
              <a:t>How can this be presented to them? </a:t>
            </a:r>
          </a:p>
          <a:p>
            <a:pPr lvl="2" eaLnBrk="1" hangingPunct="1"/>
            <a:r>
              <a:rPr lang="en-US" dirty="0" smtClean="0"/>
              <a:t>Examples: PNG? Family Court of Australia?</a:t>
            </a:r>
            <a:endParaRPr lang="en-US" dirty="0"/>
          </a:p>
          <a:p>
            <a:pPr marL="971550" lvl="1" indent="-514350" eaLnBrk="1" hangingPunct="1">
              <a:buNone/>
            </a:pPr>
            <a:endParaRPr lang="en-US" dirty="0" smtClean="0"/>
          </a:p>
          <a:p>
            <a:pPr lvl="1" eaLnBrk="1" hangingPunct="1"/>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61</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332656"/>
            <a:ext cx="1223962" cy="1212850"/>
          </a:xfrm>
          <a:prstGeom prst="rect">
            <a:avLst/>
          </a:prstGeom>
          <a:noFill/>
          <a:ln w="9525">
            <a:noFill/>
            <a:miter lim="800000"/>
            <a:headEnd/>
            <a:tailEnd/>
          </a:ln>
        </p:spPr>
      </p:pic>
    </p:spTree>
    <p:extLst>
      <p:ext uri="{BB962C8B-B14F-4D97-AF65-F5344CB8AC3E}">
        <p14:creationId xmlns:p14="http://schemas.microsoft.com/office/powerpoint/2010/main" val="1643045083"/>
      </p:ext>
    </p:extLst>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algn="l" eaLnBrk="1" hangingPunct="1"/>
            <a:r>
              <a:rPr lang="en-AU" sz="2800" dirty="0" smtClean="0"/>
              <a:t>Reporting </a:t>
            </a:r>
            <a:r>
              <a:rPr lang="en-AU" sz="2800" dirty="0"/>
              <a:t>on </a:t>
            </a:r>
            <a:r>
              <a:rPr lang="en-AU" sz="2800" dirty="0" smtClean="0"/>
              <a:t>family </a:t>
            </a:r>
            <a:r>
              <a:rPr lang="en-AU" sz="2800" dirty="0"/>
              <a:t>violence and children’s cases. </a:t>
            </a:r>
            <a:endParaRPr lang="en-AU" sz="2800" dirty="0" smtClean="0"/>
          </a:p>
        </p:txBody>
      </p:sp>
      <p:sp>
        <p:nvSpPr>
          <p:cNvPr id="36869" name="Content Placeholder 5"/>
          <p:cNvSpPr>
            <a:spLocks noGrp="1"/>
          </p:cNvSpPr>
          <p:nvPr>
            <p:ph idx="1"/>
          </p:nvPr>
        </p:nvSpPr>
        <p:spPr>
          <a:xfrm>
            <a:off x="611188" y="1340768"/>
            <a:ext cx="7705228" cy="5112568"/>
          </a:xfrm>
        </p:spPr>
        <p:txBody>
          <a:bodyPr/>
          <a:lstStyle/>
          <a:p>
            <a:pPr marL="0" indent="0">
              <a:buNone/>
            </a:pPr>
            <a:r>
              <a:rPr lang="en-AU" sz="2800" dirty="0" smtClean="0"/>
              <a:t>Discuss in Country Groups:</a:t>
            </a:r>
          </a:p>
          <a:p>
            <a:r>
              <a:rPr lang="en-AU" sz="2800" dirty="0" smtClean="0"/>
              <a:t>Why should Annual Reports include </a:t>
            </a:r>
            <a:r>
              <a:rPr lang="en-AU" sz="2800" dirty="0"/>
              <a:t>data on:</a:t>
            </a:r>
          </a:p>
          <a:p>
            <a:pPr lvl="1"/>
            <a:r>
              <a:rPr lang="en-AU" sz="2400" dirty="0"/>
              <a:t>the number of </a:t>
            </a:r>
            <a:r>
              <a:rPr lang="en-AU" sz="2400" dirty="0" smtClean="0"/>
              <a:t>family </a:t>
            </a:r>
            <a:r>
              <a:rPr lang="en-AU" sz="2400" dirty="0"/>
              <a:t>violence </a:t>
            </a:r>
            <a:r>
              <a:rPr lang="en-AU" sz="2400" dirty="0" smtClean="0"/>
              <a:t>cases/ protection </a:t>
            </a:r>
            <a:r>
              <a:rPr lang="en-AU" sz="2400" dirty="0"/>
              <a:t>order applications commenced by women </a:t>
            </a:r>
            <a:r>
              <a:rPr lang="en-AU" sz="2400" dirty="0" smtClean="0"/>
              <a:t>/ other VAW cases?</a:t>
            </a:r>
            <a:endParaRPr lang="en-AU" sz="2400" dirty="0"/>
          </a:p>
          <a:p>
            <a:pPr lvl="1"/>
            <a:r>
              <a:rPr lang="en-AU" sz="2400" dirty="0"/>
              <a:t>The number of children’s cases including the outcome of the case and the type of sentence that may be imposed. </a:t>
            </a:r>
          </a:p>
          <a:p>
            <a:pPr marL="971550" lvl="1" indent="-514350" eaLnBrk="1" hangingPunct="1">
              <a:buFontTx/>
              <a:buNone/>
            </a:pPr>
            <a:endParaRPr lang="en-AU" dirty="0" smtClean="0"/>
          </a:p>
        </p:txBody>
      </p:sp>
      <p:sp>
        <p:nvSpPr>
          <p:cNvPr id="36870" name="Slide Number Placeholder 7"/>
          <p:cNvSpPr>
            <a:spLocks noGrp="1"/>
          </p:cNvSpPr>
          <p:nvPr>
            <p:ph type="sldNum" sz="quarter" idx="12"/>
          </p:nvPr>
        </p:nvSpPr>
        <p:spPr>
          <a:noFill/>
        </p:spPr>
        <p:txBody>
          <a:bodyPr/>
          <a:lstStyle/>
          <a:p>
            <a:fld id="{460D1812-5986-914A-8FE4-490A1E6D086E}" type="slidenum">
              <a:rPr lang="en-AU"/>
              <a:pPr/>
              <a:t>62</a:t>
            </a:fld>
            <a:endParaRPr lang="en-AU" dirty="0"/>
          </a:p>
        </p:txBody>
      </p:sp>
      <p:pic>
        <p:nvPicPr>
          <p:cNvPr id="3687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extLst>
      <p:ext uri="{BB962C8B-B14F-4D97-AF65-F5344CB8AC3E}">
        <p14:creationId xmlns:p14="http://schemas.microsoft.com/office/powerpoint/2010/main" val="267232703"/>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Juvenile Cases</a:t>
            </a:r>
          </a:p>
        </p:txBody>
      </p:sp>
      <p:sp>
        <p:nvSpPr>
          <p:cNvPr id="33797" name="Content Placeholder 5"/>
          <p:cNvSpPr>
            <a:spLocks noGrp="1"/>
          </p:cNvSpPr>
          <p:nvPr>
            <p:ph idx="1"/>
          </p:nvPr>
        </p:nvSpPr>
        <p:spPr>
          <a:xfrm>
            <a:off x="611188" y="1676400"/>
            <a:ext cx="7921252" cy="4257675"/>
          </a:xfrm>
        </p:spPr>
        <p:txBody>
          <a:bodyPr/>
          <a:lstStyle/>
          <a:p>
            <a:r>
              <a:rPr lang="en-US" dirty="0" smtClean="0"/>
              <a:t>Data on cases disaggregated to indicate whether the case involves children as perpetrators or victims of crimes are important in order to deliver better justice services to children. In the 2011 PJDP Baseline Report, the Republic of the Marshall Islands was the only PJDP country to include juvenile justice data in its Annual Report.</a:t>
            </a:r>
            <a:endParaRPr lang="en-AU" dirty="0" smtClean="0"/>
          </a:p>
          <a:p>
            <a:pPr>
              <a:buNone/>
            </a:pPr>
            <a:endParaRPr lang="en-AU" dirty="0" smtClean="0"/>
          </a:p>
          <a:p>
            <a:pPr marL="971550" lvl="1" indent="-514350" eaLnBrk="1" hangingPunct="1">
              <a:buFontTx/>
              <a:buNone/>
            </a:pPr>
            <a:endParaRPr lang="en-AU" dirty="0" smtClean="0"/>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63</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0352" y="18864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Juvenile Cases Cont.</a:t>
            </a:r>
          </a:p>
        </p:txBody>
      </p:sp>
      <p:sp>
        <p:nvSpPr>
          <p:cNvPr id="33797" name="Content Placeholder 5"/>
          <p:cNvSpPr>
            <a:spLocks noGrp="1"/>
          </p:cNvSpPr>
          <p:nvPr>
            <p:ph idx="1"/>
          </p:nvPr>
        </p:nvSpPr>
        <p:spPr>
          <a:xfrm>
            <a:off x="611188" y="1676400"/>
            <a:ext cx="7921252" cy="4257675"/>
          </a:xfrm>
        </p:spPr>
        <p:txBody>
          <a:bodyPr/>
          <a:lstStyle/>
          <a:p>
            <a:pPr marL="571500" indent="-514350" eaLnBrk="1" hangingPunct="1">
              <a:buNone/>
            </a:pPr>
            <a:r>
              <a:rPr lang="en-AU" dirty="0"/>
              <a:t>	</a:t>
            </a:r>
            <a:r>
              <a:rPr lang="en-AU" dirty="0" smtClean="0"/>
              <a:t>The </a:t>
            </a:r>
            <a:r>
              <a:rPr lang="en-AU" dirty="0"/>
              <a:t>United Nations Children’s Fund (UNICEF) has published baseline reports for Kiribati, Solomon Islands and Vanuatu in 2009 and the Republic of Palau and the Republic of the Marshall Islands in 2013. Baseline reports for Samoa and the Federated States of Micronesia are currently being prepared. </a:t>
            </a:r>
          </a:p>
          <a:p>
            <a:pPr marL="971550" lvl="1" indent="-514350" eaLnBrk="1" hangingPunct="1">
              <a:buFontTx/>
              <a:buNone/>
            </a:pPr>
            <a:endParaRPr lang="en-AU" dirty="0" smtClean="0"/>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64</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360" y="260648"/>
            <a:ext cx="1223962" cy="1212850"/>
          </a:xfrm>
          <a:prstGeom prst="rect">
            <a:avLst/>
          </a:prstGeom>
          <a:noFill/>
          <a:ln w="9525">
            <a:noFill/>
            <a:miter lim="800000"/>
            <a:headEnd/>
            <a:tailEnd/>
          </a:ln>
        </p:spPr>
      </p:pic>
    </p:spTree>
    <p:extLst>
      <p:ext uri="{BB962C8B-B14F-4D97-AF65-F5344CB8AC3E}">
        <p14:creationId xmlns:p14="http://schemas.microsoft.com/office/powerpoint/2010/main" val="780469669"/>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Juvenile Cases: 2012 Trend report</a:t>
            </a:r>
          </a:p>
        </p:txBody>
      </p:sp>
      <p:sp>
        <p:nvSpPr>
          <p:cNvPr id="33797" name="Content Placeholder 5"/>
          <p:cNvSpPr>
            <a:spLocks noGrp="1"/>
          </p:cNvSpPr>
          <p:nvPr>
            <p:ph idx="1"/>
          </p:nvPr>
        </p:nvSpPr>
        <p:spPr>
          <a:xfrm>
            <a:off x="611188" y="1676400"/>
            <a:ext cx="8532812" cy="4257675"/>
          </a:xfrm>
        </p:spPr>
        <p:txBody>
          <a:bodyPr/>
          <a:lstStyle/>
          <a:p>
            <a:pPr marL="971550" lvl="1" indent="-514350" eaLnBrk="1" hangingPunct="1">
              <a:buNone/>
            </a:pPr>
            <a:r>
              <a:rPr lang="en-AU" dirty="0"/>
              <a:t>	</a:t>
            </a:r>
          </a:p>
          <a:p>
            <a:pPr marL="971550" lvl="1" indent="-514350" eaLnBrk="1" hangingPunct="1">
              <a:buFontTx/>
              <a:buNone/>
            </a:pPr>
            <a:endParaRPr lang="en-AU" dirty="0" smtClean="0"/>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65</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93826" y="116632"/>
            <a:ext cx="1223962" cy="1212850"/>
          </a:xfrm>
          <a:prstGeom prst="rect">
            <a:avLst/>
          </a:prstGeom>
          <a:noFill/>
          <a:ln w="9525">
            <a:noFill/>
            <a:miter lim="800000"/>
            <a:headEnd/>
            <a:tailEnd/>
          </a:ln>
        </p:spPr>
      </p:pic>
      <p:pic>
        <p:nvPicPr>
          <p:cNvPr id="2" name="Picture 1" descr="UNICEF baseline table.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9552" y="1484784"/>
            <a:ext cx="8167022" cy="5089748"/>
          </a:xfrm>
          <a:prstGeom prst="rect">
            <a:avLst/>
          </a:prstGeom>
        </p:spPr>
      </p:pic>
    </p:spTree>
    <p:extLst>
      <p:ext uri="{BB962C8B-B14F-4D97-AF65-F5344CB8AC3E}">
        <p14:creationId xmlns:p14="http://schemas.microsoft.com/office/powerpoint/2010/main" val="1670067584"/>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Juvenile Cases: 2012 Trend Report</a:t>
            </a:r>
          </a:p>
        </p:txBody>
      </p:sp>
      <p:sp>
        <p:nvSpPr>
          <p:cNvPr id="33797" name="Content Placeholder 5"/>
          <p:cNvSpPr>
            <a:spLocks noGrp="1"/>
          </p:cNvSpPr>
          <p:nvPr>
            <p:ph idx="1"/>
          </p:nvPr>
        </p:nvSpPr>
        <p:spPr>
          <a:xfrm>
            <a:off x="611188" y="1676400"/>
            <a:ext cx="8209284" cy="4257675"/>
          </a:xfrm>
        </p:spPr>
        <p:txBody>
          <a:bodyPr/>
          <a:lstStyle/>
          <a:p>
            <a:pPr marL="971550" lvl="1" indent="-514350" eaLnBrk="1" hangingPunct="1">
              <a:buNone/>
            </a:pPr>
            <a:r>
              <a:rPr lang="en-AU" dirty="0"/>
              <a:t>	</a:t>
            </a:r>
            <a:endParaRPr lang="en-AU" dirty="0" smtClean="0"/>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66</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pic>
        <p:nvPicPr>
          <p:cNvPr id="2" name="Picture 1" descr="Juvenile key finding.tif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95536" y="2204864"/>
            <a:ext cx="8653013" cy="2602738"/>
          </a:xfrm>
          <a:prstGeom prst="rect">
            <a:avLst/>
          </a:prstGeom>
        </p:spPr>
      </p:pic>
    </p:spTree>
    <p:extLst>
      <p:ext uri="{BB962C8B-B14F-4D97-AF65-F5344CB8AC3E}">
        <p14:creationId xmlns:p14="http://schemas.microsoft.com/office/powerpoint/2010/main" val="622207803"/>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Annual Report: Marshall Island </a:t>
            </a:r>
          </a:p>
        </p:txBody>
      </p:sp>
      <p:pic>
        <p:nvPicPr>
          <p:cNvPr id="2" name="Content Placeholder 1" descr="RMI juvenile.tiff"/>
          <p:cNvPicPr>
            <a:picLocks noGrp="1" noChangeAspect="1"/>
          </p:cNvPicPr>
          <p:nvPr>
            <p:ph idx="1"/>
          </p:nvPr>
        </p:nvPicPr>
        <p:blipFill>
          <a:blip r:embed="rId2" cstate="email">
            <a:extLst>
              <a:ext uri="{28A0092B-C50C-407E-A947-70E740481C1C}">
                <a14:useLocalDpi xmlns:a14="http://schemas.microsoft.com/office/drawing/2010/main"/>
              </a:ext>
            </a:extLst>
          </a:blip>
          <a:srcRect l="-33370" r="-33370"/>
          <a:stretch>
            <a:fillRect/>
          </a:stretch>
        </p:blipFill>
        <p:spPr>
          <a:xfrm>
            <a:off x="611188" y="1124744"/>
            <a:ext cx="8532812" cy="5184576"/>
          </a:xfrm>
        </p:spPr>
      </p:pic>
      <p:sp>
        <p:nvSpPr>
          <p:cNvPr id="33798" name="Slide Number Placeholder 7"/>
          <p:cNvSpPr>
            <a:spLocks noGrp="1"/>
          </p:cNvSpPr>
          <p:nvPr>
            <p:ph type="sldNum" sz="quarter" idx="12"/>
          </p:nvPr>
        </p:nvSpPr>
        <p:spPr>
          <a:noFill/>
        </p:spPr>
        <p:txBody>
          <a:bodyPr/>
          <a:lstStyle/>
          <a:p>
            <a:fld id="{12FFE808-77FA-5A4D-8C73-9B3C22F88141}" type="slidenum">
              <a:rPr lang="en-AU"/>
              <a:pPr/>
              <a:t>67</a:t>
            </a:fld>
            <a:endParaRPr lang="en-AU"/>
          </a:p>
        </p:txBody>
      </p:sp>
      <p:pic>
        <p:nvPicPr>
          <p:cNvPr id="33799"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eaLnBrk="1" hangingPunct="1"/>
            <a:r>
              <a:rPr lang="en-AU" sz="3200" dirty="0" smtClean="0"/>
              <a:t>Vanuatu Annual Report </a:t>
            </a:r>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68</a:t>
            </a:fld>
            <a:endParaRPr lang="en-AU"/>
          </a:p>
        </p:txBody>
      </p:sp>
      <p:pic>
        <p:nvPicPr>
          <p:cNvPr id="33799"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116632"/>
            <a:ext cx="1223962" cy="1212850"/>
          </a:xfrm>
          <a:prstGeom prst="rect">
            <a:avLst/>
          </a:prstGeom>
          <a:noFill/>
          <a:ln w="9525">
            <a:noFill/>
            <a:miter lim="800000"/>
            <a:headEnd/>
            <a:tailEnd/>
          </a:ln>
        </p:spPr>
      </p:pic>
      <p:graphicFrame>
        <p:nvGraphicFramePr>
          <p:cNvPr id="86018" name="Object 2"/>
          <p:cNvGraphicFramePr>
            <a:graphicFrameLocks noChangeAspect="1"/>
          </p:cNvGraphicFramePr>
          <p:nvPr>
            <p:extLst>
              <p:ext uri="{D42A27DB-BD31-4B8C-83A1-F6EECF244321}">
                <p14:modId xmlns:p14="http://schemas.microsoft.com/office/powerpoint/2010/main" val="3541209357"/>
              </p:ext>
            </p:extLst>
          </p:nvPr>
        </p:nvGraphicFramePr>
        <p:xfrm>
          <a:off x="683568" y="1484784"/>
          <a:ext cx="8062435" cy="4946104"/>
        </p:xfrm>
        <a:graphic>
          <a:graphicData uri="http://schemas.openxmlformats.org/presentationml/2006/ole">
            <mc:AlternateContent xmlns:mc="http://schemas.openxmlformats.org/markup-compatibility/2006">
              <mc:Choice xmlns:v="urn:schemas-microsoft-com:vml" Requires="v">
                <p:oleObj spid="_x0000_s185404" name="Document" r:id="rId5" imgW="5486400" imgH="3149600" progId="Word.Document.12">
                  <p:link updateAutomatic="1"/>
                </p:oleObj>
              </mc:Choice>
              <mc:Fallback>
                <p:oleObj name="Document" r:id="rId5" imgW="5486400" imgH="3149600" progId="Word.Document.12">
                  <p:link updateAutomatic="1"/>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1484784"/>
                        <a:ext cx="8062435" cy="4946104"/>
                      </a:xfrm>
                      <a:prstGeom prst="rect">
                        <a:avLst/>
                      </a:prstGeom>
                      <a:noFill/>
                      <a:ln>
                        <a:noFill/>
                      </a:ln>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Annual Report: Juvenile Data </a:t>
            </a:r>
          </a:p>
        </p:txBody>
      </p:sp>
      <p:sp>
        <p:nvSpPr>
          <p:cNvPr id="33797" name="Content Placeholder 5"/>
          <p:cNvSpPr>
            <a:spLocks noGrp="1"/>
          </p:cNvSpPr>
          <p:nvPr>
            <p:ph idx="1"/>
          </p:nvPr>
        </p:nvSpPr>
        <p:spPr>
          <a:xfrm>
            <a:off x="611188" y="1676400"/>
            <a:ext cx="8532812" cy="4257675"/>
          </a:xfrm>
        </p:spPr>
        <p:txBody>
          <a:bodyPr/>
          <a:lstStyle/>
          <a:p>
            <a:pPr eaLnBrk="1" hangingPunct="1"/>
            <a:r>
              <a:rPr lang="en-AU" dirty="0" smtClean="0"/>
              <a:t>Review Data for the last annual reporting period and:</a:t>
            </a:r>
          </a:p>
          <a:p>
            <a:pPr marL="971550" lvl="1" indent="-514350" eaLnBrk="1" hangingPunct="1"/>
            <a:r>
              <a:rPr lang="en-AU" dirty="0" smtClean="0"/>
              <a:t>List the number of children’s cases (children as a victim of a crime or as an accused)</a:t>
            </a:r>
          </a:p>
          <a:p>
            <a:pPr marL="971550" lvl="1" indent="-514350" eaLnBrk="1" hangingPunct="1"/>
            <a:r>
              <a:rPr lang="en-AU" dirty="0" smtClean="0"/>
              <a:t>The finding in the case (guilty/ not guilty)</a:t>
            </a:r>
          </a:p>
          <a:p>
            <a:pPr marL="971550" lvl="1" indent="-514350" eaLnBrk="1" hangingPunct="1"/>
            <a:r>
              <a:rPr lang="en-AU" dirty="0" smtClean="0"/>
              <a:t>The sentence in the case</a:t>
            </a:r>
          </a:p>
          <a:p>
            <a:pPr marL="971550" lvl="1" indent="-514350" eaLnBrk="1" hangingPunct="1"/>
            <a:r>
              <a:rPr lang="en-AU" dirty="0" smtClean="0"/>
              <a:t>The duration of the case</a:t>
            </a:r>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69</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360" y="18864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5603"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5604" name="Rectangle 6"/>
          <p:cNvSpPr>
            <a:spLocks noGrp="1" noChangeArrowheads="1"/>
          </p:cNvSpPr>
          <p:nvPr>
            <p:ph type="title"/>
          </p:nvPr>
        </p:nvSpPr>
        <p:spPr>
          <a:xfrm>
            <a:off x="539750" y="260350"/>
            <a:ext cx="8085138" cy="1081088"/>
          </a:xfrm>
        </p:spPr>
        <p:txBody>
          <a:bodyPr/>
          <a:lstStyle/>
          <a:p>
            <a:pPr algn="l" eaLnBrk="1" hangingPunct="1"/>
            <a:r>
              <a:rPr lang="en-AU" sz="4000" b="1" smtClean="0">
                <a:solidFill>
                  <a:srgbClr val="19194B"/>
                </a:solidFill>
              </a:rPr>
              <a:t/>
            </a:r>
            <a:br>
              <a:rPr lang="en-AU" sz="4000" b="1" smtClean="0">
                <a:solidFill>
                  <a:srgbClr val="19194B"/>
                </a:solidFill>
              </a:rPr>
            </a:br>
            <a:r>
              <a:rPr lang="en-AU" sz="4000" b="1" smtClean="0">
                <a:solidFill>
                  <a:srgbClr val="19194B"/>
                </a:solidFill>
              </a:rPr>
              <a:t>15 Cook Island Indicators</a:t>
            </a:r>
            <a:br>
              <a:rPr lang="en-AU" sz="4000" b="1" smtClean="0">
                <a:solidFill>
                  <a:srgbClr val="19194B"/>
                </a:solidFill>
              </a:rPr>
            </a:br>
            <a:r>
              <a:rPr lang="en-US" sz="3100" smtClean="0"/>
              <a:t>Affordability and Accessibility for court clients. </a:t>
            </a:r>
            <a:endParaRPr lang="en-AU" sz="3100" b="1" smtClean="0">
              <a:solidFill>
                <a:srgbClr val="19194B"/>
              </a:solidFill>
            </a:endParaRPr>
          </a:p>
        </p:txBody>
      </p:sp>
      <p:sp>
        <p:nvSpPr>
          <p:cNvPr id="25605" name="Content Placeholder 5"/>
          <p:cNvSpPr>
            <a:spLocks noGrp="1"/>
          </p:cNvSpPr>
          <p:nvPr>
            <p:ph idx="1"/>
          </p:nvPr>
        </p:nvSpPr>
        <p:spPr>
          <a:xfrm>
            <a:off x="611188" y="1981200"/>
            <a:ext cx="8532812" cy="4029075"/>
          </a:xfrm>
        </p:spPr>
        <p:txBody>
          <a:bodyPr/>
          <a:lstStyle/>
          <a:p>
            <a:pPr eaLnBrk="1" hangingPunct="1"/>
            <a:r>
              <a:rPr lang="en-US" smtClean="0"/>
              <a:t>Percentage of cases that are granted a court fee waiver. </a:t>
            </a:r>
          </a:p>
          <a:p>
            <a:pPr eaLnBrk="1" hangingPunct="1"/>
            <a:r>
              <a:rPr lang="en-US" smtClean="0"/>
              <a:t>Percentage of cases disposed through a circuit court. </a:t>
            </a:r>
          </a:p>
          <a:p>
            <a:pPr eaLnBrk="1" hangingPunct="1"/>
            <a:r>
              <a:rPr lang="en-US" smtClean="0"/>
              <a:t>Percentage of cases where a party receives legal aid.</a:t>
            </a:r>
            <a:endParaRPr lang="en-AU" smtClean="0"/>
          </a:p>
        </p:txBody>
      </p:sp>
      <p:sp>
        <p:nvSpPr>
          <p:cNvPr id="25606" name="Slide Number Placeholder 7"/>
          <p:cNvSpPr>
            <a:spLocks noGrp="1"/>
          </p:cNvSpPr>
          <p:nvPr>
            <p:ph type="sldNum" sz="quarter" idx="12"/>
          </p:nvPr>
        </p:nvSpPr>
        <p:spPr>
          <a:noFill/>
        </p:spPr>
        <p:txBody>
          <a:bodyPr/>
          <a:lstStyle/>
          <a:p>
            <a:fld id="{B0001B3F-5918-8743-9DAF-57FC4D41A87B}" type="slidenum">
              <a:rPr lang="en-AU"/>
              <a:pPr/>
              <a:t>7</a:t>
            </a:fld>
            <a:endParaRPr lang="en-AU"/>
          </a:p>
        </p:txBody>
      </p:sp>
      <p:pic>
        <p:nvPicPr>
          <p:cNvPr id="25607"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5608"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1521261534"/>
      </p:ext>
    </p:extLst>
  </p:cSld>
  <p:clrMapOvr>
    <a:masterClrMapping/>
  </p:clrMapOvr>
  <p:transition spd="med"/>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686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6868" name="Rectangle 6"/>
          <p:cNvSpPr>
            <a:spLocks noGrp="1" noChangeArrowheads="1"/>
          </p:cNvSpPr>
          <p:nvPr>
            <p:ph type="title"/>
          </p:nvPr>
        </p:nvSpPr>
        <p:spPr>
          <a:xfrm>
            <a:off x="533400" y="152400"/>
            <a:ext cx="8085138" cy="838200"/>
          </a:xfrm>
        </p:spPr>
        <p:txBody>
          <a:bodyPr/>
          <a:lstStyle/>
          <a:p>
            <a:pPr eaLnBrk="1" hangingPunct="1"/>
            <a:r>
              <a:rPr lang="en-AU" sz="2800" dirty="0"/>
              <a:t>Gender Disaggregated Data: 2012 Trend </a:t>
            </a:r>
            <a:r>
              <a:rPr lang="en-AU" sz="2800" dirty="0" smtClean="0"/>
              <a:t>Report</a:t>
            </a:r>
          </a:p>
        </p:txBody>
      </p:sp>
      <p:pic>
        <p:nvPicPr>
          <p:cNvPr id="2" name="Content Placeholder 1" descr="Gender key finding.tiff"/>
          <p:cNvPicPr>
            <a:picLocks noGrp="1" noChangeAspect="1"/>
          </p:cNvPicPr>
          <p:nvPr>
            <p:ph idx="1"/>
          </p:nvPr>
        </p:nvPicPr>
        <p:blipFill>
          <a:blip r:embed="rId2" cstate="email">
            <a:extLst>
              <a:ext uri="{28A0092B-C50C-407E-A947-70E740481C1C}">
                <a14:useLocalDpi xmlns:a14="http://schemas.microsoft.com/office/drawing/2010/main"/>
              </a:ext>
            </a:extLst>
          </a:blip>
          <a:srcRect t="-55617" b="-55617"/>
          <a:stretch>
            <a:fillRect/>
          </a:stretch>
        </p:blipFill>
        <p:spPr>
          <a:xfrm>
            <a:off x="611188" y="1676400"/>
            <a:ext cx="8532812" cy="4257675"/>
          </a:xfrm>
        </p:spPr>
      </p:pic>
      <p:sp>
        <p:nvSpPr>
          <p:cNvPr id="36870" name="Slide Number Placeholder 7"/>
          <p:cNvSpPr>
            <a:spLocks noGrp="1"/>
          </p:cNvSpPr>
          <p:nvPr>
            <p:ph type="sldNum" sz="quarter" idx="12"/>
          </p:nvPr>
        </p:nvSpPr>
        <p:spPr>
          <a:noFill/>
        </p:spPr>
        <p:txBody>
          <a:bodyPr/>
          <a:lstStyle/>
          <a:p>
            <a:fld id="{460D1812-5986-914A-8FE4-490A1E6D086E}" type="slidenum">
              <a:rPr lang="en-AU"/>
              <a:pPr/>
              <a:t>70</a:t>
            </a:fld>
            <a:endParaRPr lang="en-AU" dirty="0"/>
          </a:p>
        </p:txBody>
      </p:sp>
      <p:pic>
        <p:nvPicPr>
          <p:cNvPr id="36871"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6872"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908720"/>
            <a:ext cx="1223962" cy="1212850"/>
          </a:xfrm>
          <a:prstGeom prst="rect">
            <a:avLst/>
          </a:prstGeom>
          <a:noFill/>
          <a:ln w="9525">
            <a:noFill/>
            <a:miter lim="800000"/>
            <a:headEnd/>
            <a:tailEnd/>
          </a:ln>
        </p:spPr>
      </p:pic>
    </p:spTree>
    <p:extLst>
      <p:ext uri="{BB962C8B-B14F-4D97-AF65-F5344CB8AC3E}">
        <p14:creationId xmlns:p14="http://schemas.microsoft.com/office/powerpoint/2010/main" val="267232703"/>
      </p:ext>
    </p:extLst>
  </p:cSld>
  <p:clrMapOvr>
    <a:masterClrMapping/>
  </p:clrMapOvr>
  <p:transition spd="med"/>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eaLnBrk="1" hangingPunct="1"/>
            <a:r>
              <a:rPr lang="en-AU" sz="3200" dirty="0" smtClean="0"/>
              <a:t>Gender Disaggregated Data: 2012 Trend</a:t>
            </a:r>
          </a:p>
        </p:txBody>
      </p:sp>
      <p:pic>
        <p:nvPicPr>
          <p:cNvPr id="2" name="Content Placeholder 1" descr="gender rec.tiff"/>
          <p:cNvPicPr>
            <a:picLocks noGrp="1" noChangeAspect="1"/>
          </p:cNvPicPr>
          <p:nvPr>
            <p:ph idx="1"/>
          </p:nvPr>
        </p:nvPicPr>
        <p:blipFill>
          <a:blip r:embed="rId2" cstate="email">
            <a:extLst>
              <a:ext uri="{28A0092B-C50C-407E-A947-70E740481C1C}">
                <a14:useLocalDpi xmlns:a14="http://schemas.microsoft.com/office/drawing/2010/main"/>
              </a:ext>
            </a:extLst>
          </a:blip>
          <a:srcRect t="-43024" b="-43024"/>
          <a:stretch>
            <a:fillRect/>
          </a:stretch>
        </p:blipFill>
        <p:spPr>
          <a:xfrm>
            <a:off x="611188" y="1676400"/>
            <a:ext cx="8532812" cy="4257675"/>
          </a:xfrm>
        </p:spPr>
      </p:pic>
      <p:sp>
        <p:nvSpPr>
          <p:cNvPr id="33798" name="Slide Number Placeholder 7"/>
          <p:cNvSpPr>
            <a:spLocks noGrp="1"/>
          </p:cNvSpPr>
          <p:nvPr>
            <p:ph type="sldNum" sz="quarter" idx="12"/>
          </p:nvPr>
        </p:nvSpPr>
        <p:spPr>
          <a:noFill/>
        </p:spPr>
        <p:txBody>
          <a:bodyPr/>
          <a:lstStyle/>
          <a:p>
            <a:fld id="{12FFE808-77FA-5A4D-8C73-9B3C22F88141}" type="slidenum">
              <a:rPr lang="en-AU"/>
              <a:pPr/>
              <a:t>71</a:t>
            </a:fld>
            <a:endParaRPr lang="en-AU"/>
          </a:p>
        </p:txBody>
      </p:sp>
      <p:pic>
        <p:nvPicPr>
          <p:cNvPr id="33799" name="Picture 8" descr="FCA Colour Bar (Vertic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20038" y="836712"/>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eaLnBrk="1" hangingPunct="1"/>
            <a:r>
              <a:rPr lang="en-AU" sz="3200" dirty="0" smtClean="0"/>
              <a:t>Annual Reporting: Gender Considerations </a:t>
            </a:r>
          </a:p>
        </p:txBody>
      </p:sp>
      <p:sp>
        <p:nvSpPr>
          <p:cNvPr id="33797" name="Content Placeholder 5"/>
          <p:cNvSpPr>
            <a:spLocks noGrp="1"/>
          </p:cNvSpPr>
          <p:nvPr>
            <p:ph idx="1"/>
          </p:nvPr>
        </p:nvSpPr>
        <p:spPr>
          <a:xfrm>
            <a:off x="611188" y="1676400"/>
            <a:ext cx="7777236" cy="4257675"/>
          </a:xfrm>
        </p:spPr>
        <p:txBody>
          <a:bodyPr/>
          <a:lstStyle/>
          <a:p>
            <a:pPr eaLnBrk="1" hangingPunct="1"/>
            <a:r>
              <a:rPr lang="en-AU" dirty="0" smtClean="0"/>
              <a:t>Review Data for the last annual reporting period and:</a:t>
            </a:r>
          </a:p>
          <a:p>
            <a:pPr marL="971550" lvl="1" indent="-514350" eaLnBrk="1" hangingPunct="1"/>
            <a:r>
              <a:rPr lang="en-AU" sz="2400" dirty="0" smtClean="0"/>
              <a:t>List the number of (</a:t>
            </a:r>
            <a:r>
              <a:rPr lang="en-AU" sz="2400" dirty="0" err="1" smtClean="0"/>
              <a:t>i</a:t>
            </a:r>
            <a:r>
              <a:rPr lang="en-AU" sz="2400" dirty="0" smtClean="0"/>
              <a:t>) domestic/ family violence cases and (ii) </a:t>
            </a:r>
            <a:r>
              <a:rPr lang="en-US" sz="2400" dirty="0" smtClean="0"/>
              <a:t>protection order applications commenced by women each year, </a:t>
            </a:r>
          </a:p>
          <a:p>
            <a:pPr marL="971550" lvl="1" indent="-514350" eaLnBrk="1" hangingPunct="1"/>
            <a:r>
              <a:rPr lang="en-US" sz="2400" dirty="0" smtClean="0"/>
              <a:t>an average duration from filing to </a:t>
            </a:r>
            <a:r>
              <a:rPr lang="en-US" sz="2400" dirty="0" err="1" smtClean="0"/>
              <a:t>finalisation</a:t>
            </a:r>
            <a:r>
              <a:rPr lang="en-US" sz="2400" dirty="0" smtClean="0"/>
              <a:t> for these cases, and </a:t>
            </a:r>
          </a:p>
          <a:p>
            <a:pPr marL="971550" lvl="1" indent="-514350" eaLnBrk="1" hangingPunct="1"/>
            <a:r>
              <a:rPr lang="en-US" sz="2400" dirty="0" smtClean="0"/>
              <a:t>an indication of whether the case is resolved in </a:t>
            </a:r>
            <a:r>
              <a:rPr lang="en-US" sz="2400" dirty="0" err="1" smtClean="0"/>
              <a:t>favour</a:t>
            </a:r>
            <a:r>
              <a:rPr lang="en-US" sz="2400" dirty="0" smtClean="0"/>
              <a:t> of the applicant party for the protection order.</a:t>
            </a:r>
            <a:endParaRPr lang="en-AU" sz="2400" dirty="0" smtClean="0"/>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72</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7264" y="764704"/>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Objective: Session 4</a:t>
            </a:r>
          </a:p>
        </p:txBody>
      </p:sp>
      <p:sp>
        <p:nvSpPr>
          <p:cNvPr id="33797" name="Content Placeholder 5"/>
          <p:cNvSpPr>
            <a:spLocks noGrp="1"/>
          </p:cNvSpPr>
          <p:nvPr>
            <p:ph idx="1"/>
          </p:nvPr>
        </p:nvSpPr>
        <p:spPr>
          <a:xfrm>
            <a:off x="611188" y="1676400"/>
            <a:ext cx="8532812" cy="4257675"/>
          </a:xfrm>
        </p:spPr>
        <p:txBody>
          <a:bodyPr/>
          <a:lstStyle/>
          <a:p>
            <a:pPr marL="571500" indent="-514350" eaLnBrk="1" hangingPunct="1">
              <a:buNone/>
            </a:pPr>
            <a:r>
              <a:rPr lang="en-AU" sz="2800" b="1" dirty="0" smtClean="0"/>
              <a:t>How to make an Annual Report Better?</a:t>
            </a:r>
            <a:endParaRPr lang="en-AU" sz="2800" dirty="0" smtClean="0"/>
          </a:p>
          <a:p>
            <a:pPr marL="571500" indent="-514350" eaLnBrk="1" hangingPunct="1">
              <a:buNone/>
            </a:pPr>
            <a:r>
              <a:rPr lang="en-AU" sz="2800" dirty="0" smtClean="0"/>
              <a:t> By the end of the session participants will be able to:</a:t>
            </a:r>
          </a:p>
          <a:p>
            <a:pPr marL="571500" indent="-514350" eaLnBrk="1" hangingPunct="1"/>
            <a:r>
              <a:rPr lang="en-US" sz="2800" dirty="0" smtClean="0"/>
              <a:t>Identify areas where the Annual Report can be improved. </a:t>
            </a:r>
          </a:p>
          <a:p>
            <a:pPr marL="1028700" lvl="1" indent="-571500" eaLnBrk="1" hangingPunct="1">
              <a:buFont typeface="+mj-lt"/>
              <a:buAutoNum type="romanUcPeriod"/>
            </a:pPr>
            <a:r>
              <a:rPr lang="en-AU" sz="2400" dirty="0"/>
              <a:t>Present a timeline of steps to be taken to publish the Annual Report in the following year, including who is responsible for what and by when.</a:t>
            </a:r>
          </a:p>
          <a:p>
            <a:pPr marL="1028700" lvl="1" indent="-571500" eaLnBrk="1" hangingPunct="1">
              <a:buFont typeface="+mj-lt"/>
              <a:buAutoNum type="romanUcPeriod"/>
            </a:pPr>
            <a:r>
              <a:rPr lang="en-AU" sz="2400" dirty="0"/>
              <a:t>Present a draft Table of Contents of the Annual Report (including examples of tables).</a:t>
            </a:r>
          </a:p>
          <a:p>
            <a:pPr marL="571500" indent="-514350" eaLnBrk="1" hangingPunct="1"/>
            <a:endParaRPr lang="en-AU" dirty="0" smtClean="0"/>
          </a:p>
          <a:p>
            <a:pPr marL="971550" lvl="1" indent="-514350" eaLnBrk="1" hangingPunct="1">
              <a:buFontTx/>
              <a:buNone/>
            </a:pPr>
            <a:endParaRPr lang="en-AU" dirty="0" smtClean="0"/>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73</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How does your Annual Report measure up?</a:t>
            </a:r>
          </a:p>
        </p:txBody>
      </p:sp>
      <p:sp>
        <p:nvSpPr>
          <p:cNvPr id="33797" name="Content Placeholder 5"/>
          <p:cNvSpPr>
            <a:spLocks noGrp="1"/>
          </p:cNvSpPr>
          <p:nvPr>
            <p:ph idx="1"/>
          </p:nvPr>
        </p:nvSpPr>
        <p:spPr>
          <a:xfrm>
            <a:off x="611188" y="1676400"/>
            <a:ext cx="8532812" cy="4257675"/>
          </a:xfrm>
        </p:spPr>
        <p:txBody>
          <a:bodyPr/>
          <a:lstStyle/>
          <a:p>
            <a:pPr eaLnBrk="1" hangingPunct="1"/>
            <a:r>
              <a:rPr lang="en-US" dirty="0" smtClean="0"/>
              <a:t>Critically assess your current Court Annual Report against the following criteria rating it from 1 (poor) to 5 (excellent). Does the Annual Report :</a:t>
            </a:r>
          </a:p>
          <a:p>
            <a:pPr lvl="1"/>
            <a:r>
              <a:rPr lang="en-US" sz="2400" dirty="0" smtClean="0"/>
              <a:t>assess performance against standards that have been set by your Court, and, if the court has not achieved the performance standards, explain why and what steps the court is taking  to remedy this?</a:t>
            </a:r>
            <a:endParaRPr lang="en-AU" sz="2400" dirty="0" smtClean="0"/>
          </a:p>
          <a:p>
            <a:pPr lvl="1"/>
            <a:r>
              <a:rPr lang="en-US" sz="2400" dirty="0" smtClean="0"/>
              <a:t>presents trends in performance over a 3-5 year period?</a:t>
            </a:r>
            <a:endParaRPr lang="en-AU" sz="2400" dirty="0" smtClean="0"/>
          </a:p>
          <a:p>
            <a:pPr marL="971550" lvl="1" indent="-514350" eaLnBrk="1" hangingPunct="1">
              <a:buFontTx/>
              <a:buNone/>
            </a:pPr>
            <a:endParaRPr lang="en-AU" dirty="0" smtClean="0"/>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74</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68580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2800" dirty="0" smtClean="0"/>
              <a:t>How does your Annual Report measure up?</a:t>
            </a:r>
          </a:p>
        </p:txBody>
      </p:sp>
      <p:sp>
        <p:nvSpPr>
          <p:cNvPr id="33797" name="Content Placeholder 5"/>
          <p:cNvSpPr>
            <a:spLocks noGrp="1"/>
          </p:cNvSpPr>
          <p:nvPr>
            <p:ph idx="1"/>
          </p:nvPr>
        </p:nvSpPr>
        <p:spPr>
          <a:xfrm>
            <a:off x="611560" y="1412776"/>
            <a:ext cx="7849244" cy="4257675"/>
          </a:xfrm>
        </p:spPr>
        <p:txBody>
          <a:bodyPr/>
          <a:lstStyle/>
          <a:p>
            <a:pPr lvl="0"/>
            <a:r>
              <a:rPr lang="en-US" dirty="0" smtClean="0"/>
              <a:t>present the Court’s performance against a range of quantitative performance indicators?</a:t>
            </a:r>
            <a:endParaRPr lang="en-AU" dirty="0" smtClean="0"/>
          </a:p>
          <a:p>
            <a:r>
              <a:rPr lang="en-US" dirty="0" smtClean="0"/>
              <a:t>present the Court’s performance against a range of quantitative performance indicators from surveys, other evaluations ?</a:t>
            </a:r>
          </a:p>
          <a:p>
            <a:r>
              <a:rPr lang="en-US" dirty="0" smtClean="0"/>
              <a:t>use plain language, relevant diagrams and a clear format to illustrate and add emphasis?</a:t>
            </a:r>
            <a:r>
              <a:rPr lang="en-AU" dirty="0" smtClean="0"/>
              <a:t> </a:t>
            </a:r>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75</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12360" y="18864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33796" name="Rectangle 6"/>
          <p:cNvSpPr>
            <a:spLocks noGrp="1" noChangeArrowheads="1"/>
          </p:cNvSpPr>
          <p:nvPr>
            <p:ph type="title"/>
          </p:nvPr>
        </p:nvSpPr>
        <p:spPr>
          <a:xfrm>
            <a:off x="533400" y="152400"/>
            <a:ext cx="8085138" cy="838200"/>
          </a:xfrm>
        </p:spPr>
        <p:txBody>
          <a:bodyPr/>
          <a:lstStyle/>
          <a:p>
            <a:pPr algn="l" eaLnBrk="1" hangingPunct="1"/>
            <a:r>
              <a:rPr lang="en-AU" sz="3200" dirty="0" smtClean="0"/>
              <a:t>Approach</a:t>
            </a:r>
          </a:p>
        </p:txBody>
      </p:sp>
      <p:sp>
        <p:nvSpPr>
          <p:cNvPr id="33797" name="Content Placeholder 5"/>
          <p:cNvSpPr>
            <a:spLocks noGrp="1"/>
          </p:cNvSpPr>
          <p:nvPr>
            <p:ph idx="1"/>
          </p:nvPr>
        </p:nvSpPr>
        <p:spPr>
          <a:xfrm>
            <a:off x="611188" y="1196752"/>
            <a:ext cx="8137276" cy="4737323"/>
          </a:xfrm>
        </p:spPr>
        <p:txBody>
          <a:bodyPr/>
          <a:lstStyle/>
          <a:p>
            <a:pPr marL="571500" indent="-514350" eaLnBrk="1" hangingPunct="1">
              <a:buFontTx/>
              <a:buNone/>
            </a:pPr>
            <a:r>
              <a:rPr lang="en-AU" dirty="0" smtClean="0"/>
              <a:t>Take the Table of Contents developed for the Annual Report in Session 2 and show:</a:t>
            </a:r>
          </a:p>
          <a:p>
            <a:pPr marL="971550" lvl="1" indent="-514350" eaLnBrk="1" hangingPunct="1"/>
            <a:r>
              <a:rPr lang="en-AU" sz="2400" dirty="0" smtClean="0"/>
              <a:t>A date for when each section should be completed</a:t>
            </a:r>
          </a:p>
          <a:p>
            <a:pPr marL="971550" lvl="1" indent="-514350" eaLnBrk="1" hangingPunct="1"/>
            <a:r>
              <a:rPr lang="en-AU" sz="2400" dirty="0" smtClean="0"/>
              <a:t>Who will be responsible for drafting it.</a:t>
            </a:r>
          </a:p>
          <a:p>
            <a:pPr marL="971550" lvl="1" indent="-514350" eaLnBrk="1" hangingPunct="1"/>
            <a:r>
              <a:rPr lang="en-AU" sz="2400" dirty="0" smtClean="0"/>
              <a:t>When a consolidated draft Annual Report will be sent to stakeholders for their input.</a:t>
            </a:r>
          </a:p>
          <a:p>
            <a:pPr marL="971550" lvl="1" indent="-514350" eaLnBrk="1" hangingPunct="1"/>
            <a:r>
              <a:rPr lang="en-AU" sz="2400" dirty="0" smtClean="0"/>
              <a:t>When a draft final Annual Report will be sent to the Chief Justice/ Chief Magistrate/ Minister.</a:t>
            </a:r>
          </a:p>
          <a:p>
            <a:pPr marL="971550" lvl="1" indent="-514350" eaLnBrk="1" hangingPunct="1"/>
            <a:r>
              <a:rPr lang="en-AU" sz="2400" dirty="0" smtClean="0"/>
              <a:t>Estimated date for tabling the Annual Report in Parliament.</a:t>
            </a:r>
          </a:p>
          <a:p>
            <a:pPr marL="971550" lvl="1" indent="-514350" eaLnBrk="1" hangingPunct="1"/>
            <a:r>
              <a:rPr lang="en-AU" sz="2400" dirty="0" smtClean="0"/>
              <a:t>How the Annual Report will be published: on-line/ print </a:t>
            </a:r>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76</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188640"/>
            <a:ext cx="1223962" cy="12128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33795"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 name="Title 1"/>
          <p:cNvSpPr>
            <a:spLocks noGrp="1"/>
          </p:cNvSpPr>
          <p:nvPr>
            <p:ph type="ctrTitle"/>
          </p:nvPr>
        </p:nvSpPr>
        <p:spPr/>
        <p:txBody>
          <a:bodyPr/>
          <a:lstStyle/>
          <a:p>
            <a:r>
              <a:rPr lang="en-AU" dirty="0"/>
              <a:t>Thank you</a:t>
            </a:r>
            <a:r>
              <a:rPr lang="en-AU" sz="3600" dirty="0"/>
              <a:t/>
            </a:r>
            <a:br>
              <a:rPr lang="en-AU" sz="3600" dirty="0"/>
            </a:br>
            <a:endParaRPr lang="en-US" dirty="0"/>
          </a:p>
        </p:txBody>
      </p:sp>
      <p:sp>
        <p:nvSpPr>
          <p:cNvPr id="33798" name="Slide Number Placeholder 7"/>
          <p:cNvSpPr>
            <a:spLocks noGrp="1"/>
          </p:cNvSpPr>
          <p:nvPr>
            <p:ph type="sldNum" sz="quarter" idx="12"/>
          </p:nvPr>
        </p:nvSpPr>
        <p:spPr>
          <a:noFill/>
        </p:spPr>
        <p:txBody>
          <a:bodyPr/>
          <a:lstStyle/>
          <a:p>
            <a:fld id="{12FFE808-77FA-5A4D-8C73-9B3C22F88141}" type="slidenum">
              <a:rPr lang="en-AU"/>
              <a:pPr/>
              <a:t>77</a:t>
            </a:fld>
            <a:endParaRPr lang="en-AU"/>
          </a:p>
        </p:txBody>
      </p:sp>
      <p:pic>
        <p:nvPicPr>
          <p:cNvPr id="33799"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33800"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0038" y="188640"/>
            <a:ext cx="1223962" cy="1212850"/>
          </a:xfrm>
          <a:prstGeom prst="rect">
            <a:avLst/>
          </a:prstGeom>
          <a:noFill/>
          <a:ln w="9525">
            <a:noFill/>
            <a:miter lim="800000"/>
            <a:headEnd/>
            <a:tailEnd/>
          </a:ln>
        </p:spPr>
      </p:pic>
    </p:spTree>
    <p:extLst>
      <p:ext uri="{BB962C8B-B14F-4D97-AF65-F5344CB8AC3E}">
        <p14:creationId xmlns:p14="http://schemas.microsoft.com/office/powerpoint/2010/main" val="259190589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6627"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6628" name="Rectangle 6"/>
          <p:cNvSpPr>
            <a:spLocks noGrp="1" noChangeArrowheads="1"/>
          </p:cNvSpPr>
          <p:nvPr>
            <p:ph type="title"/>
          </p:nvPr>
        </p:nvSpPr>
        <p:spPr>
          <a:xfrm>
            <a:off x="539750" y="260350"/>
            <a:ext cx="8085138" cy="1081088"/>
          </a:xfrm>
        </p:spPr>
        <p:txBody>
          <a:bodyPr/>
          <a:lstStyle/>
          <a:p>
            <a:pPr algn="l" eaLnBrk="1" hangingPunct="1"/>
            <a:r>
              <a:rPr lang="en-AU" sz="4000" b="1" smtClean="0">
                <a:solidFill>
                  <a:srgbClr val="19194B"/>
                </a:solidFill>
              </a:rPr>
              <a:t/>
            </a:r>
            <a:br>
              <a:rPr lang="en-AU" sz="4000" b="1" smtClean="0">
                <a:solidFill>
                  <a:srgbClr val="19194B"/>
                </a:solidFill>
              </a:rPr>
            </a:br>
            <a:r>
              <a:rPr lang="en-AU" sz="4000" b="1" smtClean="0">
                <a:solidFill>
                  <a:srgbClr val="19194B"/>
                </a:solidFill>
              </a:rPr>
              <a:t>15 Cook Island Indicators</a:t>
            </a:r>
            <a:br>
              <a:rPr lang="en-AU" sz="4000" b="1" smtClean="0">
                <a:solidFill>
                  <a:srgbClr val="19194B"/>
                </a:solidFill>
              </a:rPr>
            </a:br>
            <a:r>
              <a:rPr lang="en-US" sz="3200" smtClean="0"/>
              <a:t>Published procedures for the handling of feedback and complaints. </a:t>
            </a:r>
            <a:endParaRPr lang="en-AU" sz="3100" b="1" smtClean="0">
              <a:solidFill>
                <a:srgbClr val="19194B"/>
              </a:solidFill>
            </a:endParaRPr>
          </a:p>
        </p:txBody>
      </p:sp>
      <p:sp>
        <p:nvSpPr>
          <p:cNvPr id="26629" name="Content Placeholder 5"/>
          <p:cNvSpPr>
            <a:spLocks noGrp="1"/>
          </p:cNvSpPr>
          <p:nvPr>
            <p:ph idx="1"/>
          </p:nvPr>
        </p:nvSpPr>
        <p:spPr>
          <a:xfrm>
            <a:off x="611188" y="1905000"/>
            <a:ext cx="8532812" cy="4105275"/>
          </a:xfrm>
        </p:spPr>
        <p:txBody>
          <a:bodyPr/>
          <a:lstStyle/>
          <a:p>
            <a:pPr eaLnBrk="1" hangingPunct="1"/>
            <a:r>
              <a:rPr lang="en-US" dirty="0" smtClean="0"/>
              <a:t>Documented process for receiving and processing a complaint that is publicly available.</a:t>
            </a:r>
          </a:p>
          <a:p>
            <a:pPr eaLnBrk="1" hangingPunct="1"/>
            <a:r>
              <a:rPr lang="en-US" dirty="0" smtClean="0"/>
              <a:t>Percentage of complaints received concerning judicial officers.</a:t>
            </a:r>
          </a:p>
          <a:p>
            <a:pPr eaLnBrk="1" hangingPunct="1"/>
            <a:r>
              <a:rPr lang="en-US" dirty="0" smtClean="0"/>
              <a:t>Percentage of complaints received concerning court staff members.</a:t>
            </a:r>
            <a:endParaRPr lang="en-AU" dirty="0" smtClean="0"/>
          </a:p>
        </p:txBody>
      </p:sp>
      <p:sp>
        <p:nvSpPr>
          <p:cNvPr id="26630" name="Slide Number Placeholder 7"/>
          <p:cNvSpPr>
            <a:spLocks noGrp="1"/>
          </p:cNvSpPr>
          <p:nvPr>
            <p:ph type="sldNum" sz="quarter" idx="12"/>
          </p:nvPr>
        </p:nvSpPr>
        <p:spPr>
          <a:noFill/>
        </p:spPr>
        <p:txBody>
          <a:bodyPr/>
          <a:lstStyle/>
          <a:p>
            <a:fld id="{7C622A24-8C89-324B-8291-879055CECD94}" type="slidenum">
              <a:rPr lang="en-AU"/>
              <a:pPr/>
              <a:t>8</a:t>
            </a:fld>
            <a:endParaRPr lang="en-AU"/>
          </a:p>
        </p:txBody>
      </p:sp>
      <p:pic>
        <p:nvPicPr>
          <p:cNvPr id="26631"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6632"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243621012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Line 3"/>
          <p:cNvSpPr>
            <a:spLocks noChangeShapeType="1"/>
          </p:cNvSpPr>
          <p:nvPr/>
        </p:nvSpPr>
        <p:spPr bwMode="auto">
          <a:xfrm>
            <a:off x="539750" y="836613"/>
            <a:ext cx="6983413" cy="0"/>
          </a:xfrm>
          <a:prstGeom prst="line">
            <a:avLst/>
          </a:prstGeom>
          <a:noFill/>
          <a:ln w="19050">
            <a:solidFill>
              <a:schemeClr val="tx1"/>
            </a:solidFill>
            <a:round/>
            <a:headEnd/>
            <a:tailEnd/>
          </a:ln>
        </p:spPr>
        <p:txBody>
          <a:bodyPr>
            <a:prstTxWarp prst="textNoShape">
              <a:avLst/>
            </a:prstTxWarp>
          </a:bodyPr>
          <a:lstStyle/>
          <a:p>
            <a:endParaRPr lang="en-US"/>
          </a:p>
        </p:txBody>
      </p:sp>
      <p:sp>
        <p:nvSpPr>
          <p:cNvPr id="27651" name="Text Box 4"/>
          <p:cNvSpPr txBox="1">
            <a:spLocks noChangeArrowheads="1"/>
          </p:cNvSpPr>
          <p:nvPr/>
        </p:nvSpPr>
        <p:spPr bwMode="auto">
          <a:xfrm>
            <a:off x="8243888" y="6308725"/>
            <a:ext cx="900112" cy="336550"/>
          </a:xfrm>
          <a:prstGeom prst="rect">
            <a:avLst/>
          </a:prstGeom>
          <a:noFill/>
          <a:ln w="9525">
            <a:noFill/>
            <a:miter lim="800000"/>
            <a:headEnd/>
            <a:tailEnd/>
          </a:ln>
        </p:spPr>
        <p:txBody>
          <a:bodyPr>
            <a:prstTxWarp prst="textNoShape">
              <a:avLst/>
            </a:prstTxWarp>
            <a:spAutoFit/>
          </a:bodyPr>
          <a:lstStyle/>
          <a:p>
            <a:pPr>
              <a:spcBef>
                <a:spcPct val="50000"/>
              </a:spcBef>
            </a:pPr>
            <a:r>
              <a:rPr lang="en-AU" sz="1600" b="1">
                <a:latin typeface="Calibri" charset="0"/>
              </a:rPr>
              <a:t> </a:t>
            </a:r>
            <a:endParaRPr lang="en-US" sz="1600" b="1">
              <a:latin typeface="Calibri" charset="0"/>
            </a:endParaRPr>
          </a:p>
        </p:txBody>
      </p:sp>
      <p:sp>
        <p:nvSpPr>
          <p:cNvPr id="27652" name="Rectangle 6"/>
          <p:cNvSpPr>
            <a:spLocks noGrp="1" noChangeArrowheads="1"/>
          </p:cNvSpPr>
          <p:nvPr>
            <p:ph type="title"/>
          </p:nvPr>
        </p:nvSpPr>
        <p:spPr>
          <a:xfrm>
            <a:off x="539750" y="260350"/>
            <a:ext cx="8085138" cy="1081088"/>
          </a:xfrm>
        </p:spPr>
        <p:txBody>
          <a:bodyPr/>
          <a:lstStyle/>
          <a:p>
            <a:pPr algn="l" eaLnBrk="1" hangingPunct="1"/>
            <a:r>
              <a:rPr lang="en-AU" sz="4000" b="1" smtClean="0">
                <a:solidFill>
                  <a:srgbClr val="19194B"/>
                </a:solidFill>
              </a:rPr>
              <a:t>15 Cook Island Indicators</a:t>
            </a:r>
            <a:br>
              <a:rPr lang="en-AU" sz="4000" b="1" smtClean="0">
                <a:solidFill>
                  <a:srgbClr val="19194B"/>
                </a:solidFill>
              </a:rPr>
            </a:br>
            <a:r>
              <a:rPr lang="en-AU" sz="3100" b="1" smtClean="0">
                <a:solidFill>
                  <a:srgbClr val="19194B"/>
                </a:solidFill>
              </a:rPr>
              <a:t>Resources and Transparency</a:t>
            </a:r>
          </a:p>
        </p:txBody>
      </p:sp>
      <p:sp>
        <p:nvSpPr>
          <p:cNvPr id="27653" name="Content Placeholder 5"/>
          <p:cNvSpPr>
            <a:spLocks noGrp="1"/>
          </p:cNvSpPr>
          <p:nvPr>
            <p:ph idx="1"/>
          </p:nvPr>
        </p:nvSpPr>
        <p:spPr>
          <a:xfrm>
            <a:off x="611188" y="1484313"/>
            <a:ext cx="8532812" cy="4525962"/>
          </a:xfrm>
        </p:spPr>
        <p:txBody>
          <a:bodyPr/>
          <a:lstStyle/>
          <a:p>
            <a:pPr eaLnBrk="1" hangingPunct="1"/>
            <a:r>
              <a:rPr lang="en-US" smtClean="0"/>
              <a:t>Average number of cases per judicial officer.</a:t>
            </a:r>
          </a:p>
          <a:p>
            <a:pPr eaLnBrk="1" hangingPunct="1"/>
            <a:r>
              <a:rPr lang="en-US" smtClean="0"/>
              <a:t>Average number of cases per member of court staff.</a:t>
            </a:r>
            <a:endParaRPr lang="en-AU" smtClean="0"/>
          </a:p>
          <a:p>
            <a:pPr eaLnBrk="1" hangingPunct="1"/>
            <a:r>
              <a:rPr lang="en-US" smtClean="0"/>
              <a:t>Court produces or contributes to an Annual Report that is publicly available.</a:t>
            </a:r>
          </a:p>
          <a:p>
            <a:pPr eaLnBrk="1" hangingPunct="1"/>
            <a:r>
              <a:rPr lang="en-US" smtClean="0"/>
              <a:t>Information on court services is publicly available. </a:t>
            </a:r>
          </a:p>
          <a:p>
            <a:pPr eaLnBrk="1" hangingPunct="1"/>
            <a:r>
              <a:rPr lang="en-US" smtClean="0"/>
              <a:t>Court publishes judgments on the Internet (own website or on PacLII)</a:t>
            </a:r>
            <a:endParaRPr lang="en-AU" smtClean="0"/>
          </a:p>
        </p:txBody>
      </p:sp>
      <p:sp>
        <p:nvSpPr>
          <p:cNvPr id="27654" name="Slide Number Placeholder 7"/>
          <p:cNvSpPr>
            <a:spLocks noGrp="1"/>
          </p:cNvSpPr>
          <p:nvPr>
            <p:ph type="sldNum" sz="quarter" idx="12"/>
          </p:nvPr>
        </p:nvSpPr>
        <p:spPr>
          <a:noFill/>
        </p:spPr>
        <p:txBody>
          <a:bodyPr/>
          <a:lstStyle/>
          <a:p>
            <a:fld id="{F932335F-9689-474C-9A61-000B8CFB366A}" type="slidenum">
              <a:rPr lang="en-AU"/>
              <a:pPr/>
              <a:t>9</a:t>
            </a:fld>
            <a:endParaRPr lang="en-AU"/>
          </a:p>
        </p:txBody>
      </p:sp>
      <p:pic>
        <p:nvPicPr>
          <p:cNvPr id="27655" name="Picture 8" descr="FCA Colour Bar (Vertical).bmp"/>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342900" cy="6858000"/>
          </a:xfrm>
          <a:prstGeom prst="rect">
            <a:avLst/>
          </a:prstGeom>
          <a:noFill/>
          <a:ln w="9525">
            <a:noFill/>
            <a:miter lim="800000"/>
            <a:headEnd/>
            <a:tailEnd/>
          </a:ln>
        </p:spPr>
      </p:pic>
      <p:pic>
        <p:nvPicPr>
          <p:cNvPr id="27656" name="Picture 10" descr="Logo - PJDP - FINAL.bmp"/>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7625" y="188913"/>
            <a:ext cx="1223963" cy="1212850"/>
          </a:xfrm>
          <a:prstGeom prst="rect">
            <a:avLst/>
          </a:prstGeom>
          <a:noFill/>
          <a:ln w="9525">
            <a:noFill/>
            <a:miter lim="800000"/>
            <a:headEnd/>
            <a:tailEnd/>
          </a:ln>
        </p:spPr>
      </p:pic>
    </p:spTree>
    <p:extLst>
      <p:ext uri="{BB962C8B-B14F-4D97-AF65-F5344CB8AC3E}">
        <p14:creationId xmlns:p14="http://schemas.microsoft.com/office/powerpoint/2010/main" val="3182235728"/>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30590</TotalTime>
  <Words>3586</Words>
  <Application>Microsoft Office PowerPoint</Application>
  <PresentationFormat>On-screen Show (4:3)</PresentationFormat>
  <Paragraphs>541</Paragraphs>
  <Slides>77</Slides>
  <Notes>1</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77</vt:i4>
      </vt:variant>
    </vt:vector>
  </HeadingPairs>
  <TitlesOfParts>
    <vt:vector size="79" baseType="lpstr">
      <vt:lpstr>Default Design</vt:lpstr>
      <vt:lpstr>???</vt:lpstr>
      <vt:lpstr>PowerPoint Presentation</vt:lpstr>
      <vt:lpstr>PowerPoint Presentation</vt:lpstr>
      <vt:lpstr>PJDP Goal </vt:lpstr>
      <vt:lpstr>Outset of PJDP: Findings: </vt:lpstr>
      <vt:lpstr>18 Month Target set by PJDP:  </vt:lpstr>
      <vt:lpstr>15 Cook Island Indicators Case management issues.</vt:lpstr>
      <vt:lpstr> 15 Cook Island Indicators Affordability and Accessibility for court clients. </vt:lpstr>
      <vt:lpstr> 15 Cook Island Indicators Published procedures for the handling of feedback and complaints. </vt:lpstr>
      <vt:lpstr>15 Cook Island Indicators Resources and Transparency</vt:lpstr>
      <vt:lpstr>Workshop Objectives</vt:lpstr>
      <vt:lpstr>Workshop Objectives cont.</vt:lpstr>
      <vt:lpstr>Objective: Session 1</vt:lpstr>
      <vt:lpstr>Why do we have an Annual Report?</vt:lpstr>
      <vt:lpstr>Annual Report Purpose</vt:lpstr>
      <vt:lpstr>Annual Report Purpose</vt:lpstr>
      <vt:lpstr>Annual Report Purpose</vt:lpstr>
      <vt:lpstr>Annual Report Purpose Cont.</vt:lpstr>
      <vt:lpstr>What is the value of an annual report?</vt:lpstr>
      <vt:lpstr>Who is the audience?</vt:lpstr>
      <vt:lpstr>What do stakeholders want to see?</vt:lpstr>
      <vt:lpstr>What is the purpose of an Annual Report?</vt:lpstr>
      <vt:lpstr>Objective: Session 2</vt:lpstr>
      <vt:lpstr>How to Approach an Annual Report?</vt:lpstr>
      <vt:lpstr>Framework for an Annual Report </vt:lpstr>
      <vt:lpstr>Framework for an Annual Report </vt:lpstr>
      <vt:lpstr>Cook Island Indicators 1 to 4 - Case Management</vt:lpstr>
      <vt:lpstr>1: Case finalisation or clearance rate</vt:lpstr>
      <vt:lpstr>2: Average duration of a case from filing to finalisation</vt:lpstr>
      <vt:lpstr>Trend Data: RMI criminal cases 2011</vt:lpstr>
      <vt:lpstr>Trend and Disaggregated Data</vt:lpstr>
      <vt:lpstr>Trend Data: Vanuatu criminal cases 2011 </vt:lpstr>
      <vt:lpstr>Trend Data: Tokelau criminal cases 2011 gender disaggregated</vt:lpstr>
      <vt:lpstr>Trend Data: Tokelau criminal cases 2011 AR – age disaggregated</vt:lpstr>
      <vt:lpstr>Indicators 3 &amp; 4 - Appeals. </vt:lpstr>
      <vt:lpstr>RMI: Appeals 2011 AR</vt:lpstr>
      <vt:lpstr>Cook Island Indicators 5 to 7 - Affordability and Accessibility</vt:lpstr>
      <vt:lpstr>Slide heading Slide sub-heading (if required)</vt:lpstr>
      <vt:lpstr>Slide heading Slide sub-heading (if required)</vt:lpstr>
      <vt:lpstr>Cook Island Indicators 5-7: Affordability and Accessibility</vt:lpstr>
      <vt:lpstr>RMI 2011 AR: Affordability and Accessibility</vt:lpstr>
      <vt:lpstr>Trend Data</vt:lpstr>
      <vt:lpstr> Percentage of the 14 PJDP countries that currently report on the indicator  </vt:lpstr>
      <vt:lpstr>Palau</vt:lpstr>
      <vt:lpstr>Vanuatu </vt:lpstr>
      <vt:lpstr>RMI</vt:lpstr>
      <vt:lpstr>Cook Island Indicators 8 to10  #8. Documented Complaint Handling &amp; Feedback</vt:lpstr>
      <vt:lpstr>Cook Island Indicators 8 to 10  #8. Example: RMI Annual Report</vt:lpstr>
      <vt:lpstr>Cook Island Indicators 8 to 10  #8. Example: FCoA Complaint Handling Performance Standards</vt:lpstr>
      <vt:lpstr>Cook Island Indicators 8 to 10 # 9. Percentage of Judicial complaints per total cases</vt:lpstr>
      <vt:lpstr>Cook Island Indicators 8 to 10 # 9. Example: Complaint Handling – Judicial Officers</vt:lpstr>
      <vt:lpstr>Cook Island Indicators 8 to 10  #9. EXAMPLE: Complaint Handling Judicial</vt:lpstr>
      <vt:lpstr>Cook Island Indicators 8 to 10  #10. Percentage of complaints about Court Staff per cases filed</vt:lpstr>
      <vt:lpstr>Cook Island Indicators 11 to 12  #11. Average number of cases per judicial officer</vt:lpstr>
      <vt:lpstr>Cook Island Indicators 11 to 12  #12. Average number of cases per court staff</vt:lpstr>
      <vt:lpstr>Cook Island Indicators 13 to15 Transparency</vt:lpstr>
      <vt:lpstr>Transparency Cont.</vt:lpstr>
      <vt:lpstr>Cook Island Indicators 13-15: Transparency</vt:lpstr>
      <vt:lpstr>Information on court services is publicly available.  </vt:lpstr>
      <vt:lpstr>Court publishes judgments on the Internet (own website or on PacLII)  </vt:lpstr>
      <vt:lpstr>Percentage of the 14 PJDP countries that currently report on the indicator </vt:lpstr>
      <vt:lpstr>Cook Island Indicators 13-15: Transparency</vt:lpstr>
      <vt:lpstr>Reporting on family violence and children’s cases. </vt:lpstr>
      <vt:lpstr>Juvenile Cases</vt:lpstr>
      <vt:lpstr>Juvenile Cases Cont.</vt:lpstr>
      <vt:lpstr>Juvenile Cases: 2012 Trend report</vt:lpstr>
      <vt:lpstr>Juvenile Cases: 2012 Trend Report</vt:lpstr>
      <vt:lpstr>Annual Report: Marshall Island </vt:lpstr>
      <vt:lpstr>Vanuatu Annual Report </vt:lpstr>
      <vt:lpstr>Annual Report: Juvenile Data </vt:lpstr>
      <vt:lpstr>Gender Disaggregated Data: 2012 Trend Report</vt:lpstr>
      <vt:lpstr>Gender Disaggregated Data: 2012 Trend</vt:lpstr>
      <vt:lpstr>Annual Reporting: Gender Considerations </vt:lpstr>
      <vt:lpstr>Objective: Session 4</vt:lpstr>
      <vt:lpstr>How does your Annual Report measure up?</vt:lpstr>
      <vt:lpstr>How does your Annual Report measure up?</vt:lpstr>
      <vt:lpstr>Approach</vt:lpstr>
      <vt:lpstr>Thank you </vt:lpstr>
    </vt:vector>
  </TitlesOfParts>
  <Company>Centre for Judicial Studies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Court Reporting Toolkit Annex 2</dc:title>
  <dc:creator>Livingston</dc:creator>
  <cp:lastModifiedBy>Sladjana Rstic</cp:lastModifiedBy>
  <cp:revision>118</cp:revision>
  <dcterms:created xsi:type="dcterms:W3CDTF">2012-06-11T05:54:23Z</dcterms:created>
  <dcterms:modified xsi:type="dcterms:W3CDTF">2015-01-05T23:45:33Z</dcterms:modified>
</cp:coreProperties>
</file>