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33E2DF8-42C4-42EC-9DA7-0AADBDA37A6A}" type="datetimeFigureOut">
              <a:rPr lang="en-AU" smtClean="0"/>
              <a:t>21/04/2015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152617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33E2DF8-42C4-42EC-9DA7-0AADBDA37A6A}" type="datetimeFigureOut">
              <a:rPr lang="en-AU" smtClean="0"/>
              <a:t>21/04/2015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3595703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33E2DF8-42C4-42EC-9DA7-0AADBDA37A6A}" type="datetimeFigureOut">
              <a:rPr lang="en-AU" smtClean="0"/>
              <a:t>21/04/2015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386038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33E2DF8-42C4-42EC-9DA7-0AADBDA37A6A}" type="datetimeFigureOut">
              <a:rPr lang="en-AU" smtClean="0"/>
              <a:t>21/04/2015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2897648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3E2DF8-42C4-42EC-9DA7-0AADBDA37A6A}" type="datetimeFigureOut">
              <a:rPr lang="en-AU" smtClean="0"/>
              <a:t>21/04/2015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242011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33E2DF8-42C4-42EC-9DA7-0AADBDA37A6A}" type="datetimeFigureOut">
              <a:rPr lang="en-AU" smtClean="0"/>
              <a:t>21/04/2015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150616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3E2DF8-42C4-42EC-9DA7-0AADBDA37A6A}" type="datetimeFigureOut">
              <a:rPr lang="en-AU" smtClean="0"/>
              <a:t>21/04/2015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308739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33E2DF8-42C4-42EC-9DA7-0AADBDA37A6A}" type="datetimeFigureOut">
              <a:rPr lang="en-AU" smtClean="0"/>
              <a:t>21/04/2015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275974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E2DF8-42C4-42EC-9DA7-0AADBDA37A6A}" type="datetimeFigureOut">
              <a:rPr lang="en-AU" smtClean="0"/>
              <a:t>21/04/2015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3580097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E2DF8-42C4-42EC-9DA7-0AADBDA37A6A}" type="datetimeFigureOut">
              <a:rPr lang="en-AU" smtClean="0"/>
              <a:t>21/04/2015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231316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E2DF8-42C4-42EC-9DA7-0AADBDA37A6A}" type="datetimeFigureOut">
              <a:rPr lang="en-AU" smtClean="0"/>
              <a:t>21/04/2015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59E5ED-3757-4988-B495-91FC1B24A036}" type="slidenum">
              <a:rPr lang="en-AU" smtClean="0"/>
              <a:t>‹#›</a:t>
            </a:fld>
            <a:endParaRPr lang="en-AU"/>
          </a:p>
        </p:txBody>
      </p:sp>
    </p:spTree>
    <p:extLst>
      <p:ext uri="{BB962C8B-B14F-4D97-AF65-F5344CB8AC3E}">
        <p14:creationId xmlns:p14="http://schemas.microsoft.com/office/powerpoint/2010/main" val="337100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E2DF8-42C4-42EC-9DA7-0AADBDA37A6A}" type="datetimeFigureOut">
              <a:rPr lang="en-AU" smtClean="0"/>
              <a:t>21/04/2015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9E5ED-3757-4988-B495-91FC1B24A036}" type="slidenum">
              <a:rPr lang="en-AU" smtClean="0"/>
              <a:t>‹#›</a:t>
            </a:fld>
            <a:endParaRPr lang="en-AU"/>
          </a:p>
        </p:txBody>
      </p:sp>
    </p:spTree>
    <p:extLst>
      <p:ext uri="{BB962C8B-B14F-4D97-AF65-F5344CB8AC3E}">
        <p14:creationId xmlns:p14="http://schemas.microsoft.com/office/powerpoint/2010/main" val="4263173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“The Untouchables”</a:t>
            </a:r>
            <a:endParaRPr lang="en-AU" dirty="0"/>
          </a:p>
        </p:txBody>
      </p:sp>
      <p:sp>
        <p:nvSpPr>
          <p:cNvPr id="3" name="Subtitle 2"/>
          <p:cNvSpPr>
            <a:spLocks noGrp="1"/>
          </p:cNvSpPr>
          <p:nvPr>
            <p:ph type="subTitle" idx="1"/>
          </p:nvPr>
        </p:nvSpPr>
        <p:spPr/>
        <p:txBody>
          <a:bodyPr/>
          <a:lstStyle/>
          <a:p>
            <a:r>
              <a:rPr lang="en-AU" dirty="0" smtClean="0"/>
              <a:t>Organised Crime in International Waters</a:t>
            </a:r>
          </a:p>
          <a:p>
            <a:r>
              <a:rPr lang="en-AU" dirty="0" smtClean="0"/>
              <a:t>Admiralty and Maritime Law Seminar</a:t>
            </a:r>
          </a:p>
        </p:txBody>
      </p:sp>
    </p:spTree>
    <p:extLst>
      <p:ext uri="{BB962C8B-B14F-4D97-AF65-F5344CB8AC3E}">
        <p14:creationId xmlns:p14="http://schemas.microsoft.com/office/powerpoint/2010/main" val="307250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Special Commonwealth Jurisdictions</a:t>
            </a:r>
            <a:endParaRPr lang="en-AU" dirty="0"/>
          </a:p>
        </p:txBody>
      </p:sp>
      <p:sp>
        <p:nvSpPr>
          <p:cNvPr id="3" name="Content Placeholder 2"/>
          <p:cNvSpPr>
            <a:spLocks noGrp="1"/>
          </p:cNvSpPr>
          <p:nvPr>
            <p:ph idx="1"/>
          </p:nvPr>
        </p:nvSpPr>
        <p:spPr/>
        <p:txBody>
          <a:bodyPr>
            <a:normAutofit lnSpcReduction="10000"/>
          </a:bodyPr>
          <a:lstStyle/>
          <a:p>
            <a:r>
              <a:rPr lang="en-AU" dirty="0" smtClean="0"/>
              <a:t>There are special laws applying in offshore areas by Commonwealth legislation in respect of, inter alia:</a:t>
            </a:r>
          </a:p>
          <a:p>
            <a:r>
              <a:rPr lang="en-AU" dirty="0" smtClean="0"/>
              <a:t>- people smuggling; terrorism; crimes against humanity; war crimes</a:t>
            </a:r>
            <a:r>
              <a:rPr lang="en-AU" dirty="0"/>
              <a:t>;</a:t>
            </a:r>
            <a:r>
              <a:rPr lang="en-AU" dirty="0" smtClean="0"/>
              <a:t> slavery; trafficking in persons.</a:t>
            </a:r>
          </a:p>
          <a:p>
            <a:r>
              <a:rPr lang="en-AU" dirty="0" smtClean="0"/>
              <a:t>These are subject to the four categories of “extended geographical jurisdiction” under the Criminal Code Act, 1995.</a:t>
            </a:r>
            <a:endParaRPr lang="en-AU" dirty="0"/>
          </a:p>
        </p:txBody>
      </p:sp>
    </p:spTree>
    <p:extLst>
      <p:ext uri="{BB962C8B-B14F-4D97-AF65-F5344CB8AC3E}">
        <p14:creationId xmlns:p14="http://schemas.microsoft.com/office/powerpoint/2010/main" val="2495294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Powers of Arrest at Sea</a:t>
            </a:r>
            <a:endParaRPr lang="en-AU" dirty="0"/>
          </a:p>
        </p:txBody>
      </p:sp>
      <p:sp>
        <p:nvSpPr>
          <p:cNvPr id="3" name="Content Placeholder 2"/>
          <p:cNvSpPr>
            <a:spLocks noGrp="1"/>
          </p:cNvSpPr>
          <p:nvPr>
            <p:ph idx="1"/>
          </p:nvPr>
        </p:nvSpPr>
        <p:spPr/>
        <p:txBody>
          <a:bodyPr>
            <a:normAutofit lnSpcReduction="10000"/>
          </a:bodyPr>
          <a:lstStyle/>
          <a:p>
            <a:r>
              <a:rPr lang="en-AU" dirty="0" smtClean="0"/>
              <a:t>* Generally governed by article 110 UNCLOS (above) except against Australian vessels.</a:t>
            </a:r>
          </a:p>
          <a:p>
            <a:r>
              <a:rPr lang="en-AU" dirty="0" smtClean="0"/>
              <a:t>* Where justified by special conventions on high seas against foreign vessels Attorney-General’s consent must be obtained so as to ensure that international law is not breached.</a:t>
            </a:r>
          </a:p>
          <a:p>
            <a:r>
              <a:rPr lang="en-AU" dirty="0" smtClean="0"/>
              <a:t>* Often, consent of foreign State must first be obtained, e.g. Crimes (Traffic in Narcotic Drugs) Act, 1990.</a:t>
            </a:r>
            <a:endParaRPr lang="en-AU" dirty="0"/>
          </a:p>
        </p:txBody>
      </p:sp>
    </p:spTree>
    <p:extLst>
      <p:ext uri="{BB962C8B-B14F-4D97-AF65-F5344CB8AC3E}">
        <p14:creationId xmlns:p14="http://schemas.microsoft.com/office/powerpoint/2010/main" val="26986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“Untouchables”?</a:t>
            </a:r>
            <a:endParaRPr lang="en-AU" dirty="0"/>
          </a:p>
        </p:txBody>
      </p:sp>
      <p:sp>
        <p:nvSpPr>
          <p:cNvPr id="3" name="Content Placeholder 2"/>
          <p:cNvSpPr>
            <a:spLocks noGrp="1"/>
          </p:cNvSpPr>
          <p:nvPr>
            <p:ph idx="1"/>
          </p:nvPr>
        </p:nvSpPr>
        <p:spPr/>
        <p:txBody>
          <a:bodyPr/>
          <a:lstStyle/>
          <a:p>
            <a:r>
              <a:rPr lang="en-AU" dirty="0" smtClean="0"/>
              <a:t>Where a foreign vessel is present on the high seas (including in the Australian EEZ) and is not engaged in any activity related to resources prohibited within the EEZ, boarding, searching, and arrest are not possible except with the permission of the flag State (UNCLOS article 110 above). Australian legislation respects this limitation.</a:t>
            </a:r>
            <a:endParaRPr lang="en-AU" dirty="0"/>
          </a:p>
        </p:txBody>
      </p:sp>
    </p:spTree>
    <p:extLst>
      <p:ext uri="{BB962C8B-B14F-4D97-AF65-F5344CB8AC3E}">
        <p14:creationId xmlns:p14="http://schemas.microsoft.com/office/powerpoint/2010/main" val="24768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Untouchables (cont’d)</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Article 110 contains an important qualification: “except where acts of interference derive from powers conferred by treaty”.</a:t>
            </a:r>
          </a:p>
          <a:p>
            <a:r>
              <a:rPr lang="en-AU" dirty="0" smtClean="0"/>
              <a:t>A “treaty” may be UNCLOS itself, a formal treaty such a regional fisheries cooperation agreement, or an ad hoc arrangement, </a:t>
            </a:r>
            <a:r>
              <a:rPr lang="en-AU" dirty="0" err="1" smtClean="0"/>
              <a:t>eg</a:t>
            </a:r>
            <a:r>
              <a:rPr lang="en-AU" dirty="0" smtClean="0"/>
              <a:t> in relation to immigration.</a:t>
            </a:r>
          </a:p>
          <a:p>
            <a:r>
              <a:rPr lang="en-AU" dirty="0" smtClean="0"/>
              <a:t>Hence it is possible to conclude agreements </a:t>
            </a:r>
            <a:r>
              <a:rPr lang="en-AU" smtClean="0"/>
              <a:t>for the waiver </a:t>
            </a:r>
            <a:r>
              <a:rPr lang="en-AU" dirty="0" smtClean="0"/>
              <a:t>of immunity </a:t>
            </a:r>
            <a:r>
              <a:rPr lang="en-AU" smtClean="0"/>
              <a:t>with a flag </a:t>
            </a:r>
            <a:r>
              <a:rPr lang="en-AU" dirty="0" smtClean="0"/>
              <a:t>State of suspicious vessels.  </a:t>
            </a:r>
            <a:endParaRPr lang="en-AU" dirty="0"/>
          </a:p>
        </p:txBody>
      </p:sp>
    </p:spTree>
    <p:extLst>
      <p:ext uri="{BB962C8B-B14F-4D97-AF65-F5344CB8AC3E}">
        <p14:creationId xmlns:p14="http://schemas.microsoft.com/office/powerpoint/2010/main" val="218697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Admiralty Criminal Jurisdiction</a:t>
            </a:r>
            <a:endParaRPr lang="en-AU" dirty="0"/>
          </a:p>
        </p:txBody>
      </p:sp>
      <p:sp>
        <p:nvSpPr>
          <p:cNvPr id="3" name="Content Placeholder 2"/>
          <p:cNvSpPr>
            <a:spLocks noGrp="1"/>
          </p:cNvSpPr>
          <p:nvPr>
            <p:ph idx="1"/>
          </p:nvPr>
        </p:nvSpPr>
        <p:spPr/>
        <p:txBody>
          <a:bodyPr/>
          <a:lstStyle/>
          <a:p>
            <a:r>
              <a:rPr lang="en-AU" dirty="0" smtClean="0"/>
              <a:t>1. Historically applied only to British ships and British subjects aboard foreign ships.</a:t>
            </a:r>
          </a:p>
          <a:p>
            <a:r>
              <a:rPr lang="en-AU" dirty="0" smtClean="0"/>
              <a:t>2. </a:t>
            </a:r>
            <a:r>
              <a:rPr lang="en-AU" dirty="0" err="1" smtClean="0"/>
              <a:t>Oteri</a:t>
            </a:r>
            <a:r>
              <a:rPr lang="en-AU" dirty="0" smtClean="0"/>
              <a:t> v. </a:t>
            </a:r>
            <a:r>
              <a:rPr lang="en-AU" dirty="0" err="1" smtClean="0"/>
              <a:t>Reg</a:t>
            </a:r>
            <a:r>
              <a:rPr lang="en-AU" dirty="0" smtClean="0"/>
              <a:t> (WA, 1976). Larceny of lobster pots 22 miles off the coast held chargeable under the Theft Act (UK) since only English law applied under admiralty jurisdiction.</a:t>
            </a:r>
          </a:p>
          <a:p>
            <a:r>
              <a:rPr lang="en-AU" dirty="0" smtClean="0"/>
              <a:t>3. Admiralty criminal jurisdiction replaced in Australia by Crimes at Sea Act, 1979 (</a:t>
            </a:r>
            <a:r>
              <a:rPr lang="en-AU" dirty="0" err="1" smtClean="0"/>
              <a:t>Cth</a:t>
            </a:r>
            <a:r>
              <a:rPr lang="en-AU" dirty="0" smtClean="0"/>
              <a:t>). </a:t>
            </a:r>
            <a:endParaRPr lang="en-AU" dirty="0"/>
          </a:p>
        </p:txBody>
      </p:sp>
    </p:spTree>
    <p:extLst>
      <p:ext uri="{BB962C8B-B14F-4D97-AF65-F5344CB8AC3E}">
        <p14:creationId xmlns:p14="http://schemas.microsoft.com/office/powerpoint/2010/main" val="281442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Crimes at Sea Act (now 2000)</a:t>
            </a:r>
            <a:endParaRPr lang="en-AU" dirty="0"/>
          </a:p>
        </p:txBody>
      </p:sp>
      <p:sp>
        <p:nvSpPr>
          <p:cNvPr id="3" name="Content Placeholder 2"/>
          <p:cNvSpPr>
            <a:spLocks noGrp="1"/>
          </p:cNvSpPr>
          <p:nvPr>
            <p:ph idx="1"/>
          </p:nvPr>
        </p:nvSpPr>
        <p:spPr/>
        <p:txBody>
          <a:bodyPr/>
          <a:lstStyle/>
          <a:p>
            <a:r>
              <a:rPr lang="en-AU" dirty="0" smtClean="0"/>
              <a:t>1. Extends State and Northern Territory criminal law to offshore areas out to 200 miles.</a:t>
            </a:r>
          </a:p>
          <a:p>
            <a:r>
              <a:rPr lang="en-AU" dirty="0" smtClean="0"/>
              <a:t>2. Beyond 200 miles the criminal law of the Jervis Bay Territory applies to:</a:t>
            </a:r>
          </a:p>
          <a:p>
            <a:r>
              <a:rPr lang="en-AU" dirty="0" smtClean="0"/>
              <a:t>*Australian citizens and Australian ships;</a:t>
            </a:r>
          </a:p>
          <a:p>
            <a:r>
              <a:rPr lang="en-AU" dirty="0" smtClean="0"/>
              <a:t>*Foreign ships if their first port of call after the offence is </a:t>
            </a:r>
            <a:r>
              <a:rPr lang="en-AU" smtClean="0"/>
              <a:t>in Australia</a:t>
            </a:r>
            <a:r>
              <a:rPr lang="en-AU" dirty="0" smtClean="0"/>
              <a:t>.</a:t>
            </a:r>
            <a:endParaRPr lang="en-AU" dirty="0"/>
          </a:p>
        </p:txBody>
      </p:sp>
    </p:spTree>
    <p:extLst>
      <p:ext uri="{BB962C8B-B14F-4D97-AF65-F5344CB8AC3E}">
        <p14:creationId xmlns:p14="http://schemas.microsoft.com/office/powerpoint/2010/main" val="120312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Relevance of International Law</a:t>
            </a:r>
            <a:endParaRPr lang="en-AU" dirty="0"/>
          </a:p>
        </p:txBody>
      </p:sp>
      <p:sp>
        <p:nvSpPr>
          <p:cNvPr id="3" name="Content Placeholder 2"/>
          <p:cNvSpPr>
            <a:spLocks noGrp="1"/>
          </p:cNvSpPr>
          <p:nvPr>
            <p:ph idx="1"/>
          </p:nvPr>
        </p:nvSpPr>
        <p:spPr/>
        <p:txBody>
          <a:bodyPr>
            <a:normAutofit fontScale="92500"/>
          </a:bodyPr>
          <a:lstStyle/>
          <a:p>
            <a:r>
              <a:rPr lang="en-AU" dirty="0" smtClean="0"/>
              <a:t>1. International law affords rights of coastal states in offshore areas and imposes certain restraints.</a:t>
            </a:r>
          </a:p>
          <a:p>
            <a:r>
              <a:rPr lang="en-AU" dirty="0" smtClean="0"/>
              <a:t>2. In particular, international law regulates the exercise of powers of arrest of foreign vessels and persons at sea.</a:t>
            </a:r>
          </a:p>
          <a:p>
            <a:r>
              <a:rPr lang="en-AU" dirty="0" smtClean="0"/>
              <a:t>3. International law of the sea codified in the UN Convention on the Law of the Sea, 1982 (UNCLOS) to which Australia and 166 other states are parties.</a:t>
            </a:r>
            <a:endParaRPr lang="en-AU" dirty="0"/>
          </a:p>
        </p:txBody>
      </p:sp>
    </p:spTree>
    <p:extLst>
      <p:ext uri="{BB962C8B-B14F-4D97-AF65-F5344CB8AC3E}">
        <p14:creationId xmlns:p14="http://schemas.microsoft.com/office/powerpoint/2010/main" val="316620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Maritime Zones</a:t>
            </a:r>
            <a:endParaRPr lang="en-AU" dirty="0"/>
          </a:p>
        </p:txBody>
      </p:sp>
      <p:sp>
        <p:nvSpPr>
          <p:cNvPr id="3" name="Content Placeholder 2"/>
          <p:cNvSpPr>
            <a:spLocks noGrp="1"/>
          </p:cNvSpPr>
          <p:nvPr>
            <p:ph idx="1"/>
          </p:nvPr>
        </p:nvSpPr>
        <p:spPr/>
        <p:txBody>
          <a:bodyPr>
            <a:normAutofit lnSpcReduction="10000"/>
          </a:bodyPr>
          <a:lstStyle/>
          <a:p>
            <a:r>
              <a:rPr lang="en-AU" dirty="0" smtClean="0"/>
              <a:t>* Territorial Sea (extends to 12 nm from coast)</a:t>
            </a:r>
          </a:p>
          <a:p>
            <a:r>
              <a:rPr lang="en-AU" dirty="0" smtClean="0"/>
              <a:t>* Contiguous Zone (a further 12 nm seaward)</a:t>
            </a:r>
          </a:p>
          <a:p>
            <a:r>
              <a:rPr lang="en-AU" dirty="0" smtClean="0"/>
              <a:t>* Exclusive Economic Zone (to 200 nm from coast)</a:t>
            </a:r>
          </a:p>
          <a:p>
            <a:r>
              <a:rPr lang="en-AU" dirty="0" smtClean="0"/>
              <a:t>* Continental shelf (to 200 nm or to the natural geographical limit of the seabed)</a:t>
            </a:r>
          </a:p>
          <a:p>
            <a:r>
              <a:rPr lang="en-AU" dirty="0" smtClean="0"/>
              <a:t>* The high seas. (This zone coexists within the EEZ to the extent not affected by the EEZ regime, and to the ocean beyond 200 nm).</a:t>
            </a:r>
            <a:endParaRPr lang="en-AU" dirty="0"/>
          </a:p>
        </p:txBody>
      </p:sp>
    </p:spTree>
    <p:extLst>
      <p:ext uri="{BB962C8B-B14F-4D97-AF65-F5344CB8AC3E}">
        <p14:creationId xmlns:p14="http://schemas.microsoft.com/office/powerpoint/2010/main" val="196306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Jurisdiction of coastal states</a:t>
            </a:r>
            <a:endParaRPr lang="en-AU" dirty="0"/>
          </a:p>
        </p:txBody>
      </p:sp>
      <p:sp>
        <p:nvSpPr>
          <p:cNvPr id="3" name="Content Placeholder 2"/>
          <p:cNvSpPr>
            <a:spLocks noGrp="1"/>
          </p:cNvSpPr>
          <p:nvPr>
            <p:ph idx="1"/>
          </p:nvPr>
        </p:nvSpPr>
        <p:spPr/>
        <p:txBody>
          <a:bodyPr>
            <a:normAutofit lnSpcReduction="10000"/>
          </a:bodyPr>
          <a:lstStyle/>
          <a:p>
            <a:r>
              <a:rPr lang="en-AU" dirty="0" smtClean="0"/>
              <a:t>1. Territorial sea. Complete save for right of foreign vessels to innocent passage.</a:t>
            </a:r>
          </a:p>
          <a:p>
            <a:r>
              <a:rPr lang="en-AU" dirty="0" smtClean="0"/>
              <a:t>2. Contiguous zone. Extended jurisdiction for enforcement of fiscal, immigration, customs and sanitary laws.</a:t>
            </a:r>
          </a:p>
          <a:p>
            <a:r>
              <a:rPr lang="en-AU" dirty="0" smtClean="0"/>
              <a:t>3. EEZ. Regulation and management of natural resources and preferential access.</a:t>
            </a:r>
          </a:p>
          <a:p>
            <a:r>
              <a:rPr lang="en-AU" dirty="0" smtClean="0"/>
              <a:t>4. Continental shelf. Exclusive rights to natural resources of seabed to 200 nm.</a:t>
            </a:r>
            <a:endParaRPr lang="en-AU" dirty="0"/>
          </a:p>
        </p:txBody>
      </p:sp>
    </p:spTree>
    <p:extLst>
      <p:ext uri="{BB962C8B-B14F-4D97-AF65-F5344CB8AC3E}">
        <p14:creationId xmlns:p14="http://schemas.microsoft.com/office/powerpoint/2010/main" val="170124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Enforcement rights within zones</a:t>
            </a:r>
            <a:endParaRPr lang="en-AU" dirty="0"/>
          </a:p>
        </p:txBody>
      </p:sp>
      <p:sp>
        <p:nvSpPr>
          <p:cNvPr id="3" name="Content Placeholder 2"/>
          <p:cNvSpPr>
            <a:spLocks noGrp="1"/>
          </p:cNvSpPr>
          <p:nvPr>
            <p:ph idx="1"/>
          </p:nvPr>
        </p:nvSpPr>
        <p:spPr/>
        <p:txBody>
          <a:bodyPr>
            <a:normAutofit lnSpcReduction="10000"/>
          </a:bodyPr>
          <a:lstStyle/>
          <a:p>
            <a:r>
              <a:rPr lang="en-AU" dirty="0" smtClean="0"/>
              <a:t>1. Territorial sea. Unrestricted except for innocent passage.</a:t>
            </a:r>
          </a:p>
          <a:p>
            <a:r>
              <a:rPr lang="en-AU" dirty="0" smtClean="0"/>
              <a:t>2. Contiguous Zone. Special rights of control.</a:t>
            </a:r>
          </a:p>
          <a:p>
            <a:r>
              <a:rPr lang="en-AU" dirty="0" smtClean="0"/>
              <a:t>3. EEZ. Specific rights of arrest and prosecution in respect of violations of natural resources and marine pollution given by UNCLOS, implemented by e.g. Fisheries Management Act, 1991; Whale Protection Act, 1980.</a:t>
            </a:r>
            <a:endParaRPr lang="en-AU" dirty="0"/>
          </a:p>
        </p:txBody>
      </p:sp>
    </p:spTree>
    <p:extLst>
      <p:ext uri="{BB962C8B-B14F-4D97-AF65-F5344CB8AC3E}">
        <p14:creationId xmlns:p14="http://schemas.microsoft.com/office/powerpoint/2010/main" val="6072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 Seas</a:t>
            </a:r>
            <a:endParaRPr lang="en-AU" dirty="0"/>
          </a:p>
        </p:txBody>
      </p:sp>
      <p:sp>
        <p:nvSpPr>
          <p:cNvPr id="3" name="Content Placeholder 2"/>
          <p:cNvSpPr>
            <a:spLocks noGrp="1"/>
          </p:cNvSpPr>
          <p:nvPr>
            <p:ph idx="1"/>
          </p:nvPr>
        </p:nvSpPr>
        <p:spPr/>
        <p:txBody>
          <a:bodyPr/>
          <a:lstStyle/>
          <a:p>
            <a:r>
              <a:rPr lang="en-AU" dirty="0" smtClean="0"/>
              <a:t>UNCLOS article 110 affirms customary law immunity of vessels on high seas except where they are reasonably suspected of:</a:t>
            </a:r>
          </a:p>
          <a:p>
            <a:r>
              <a:rPr lang="en-AU" dirty="0" smtClean="0"/>
              <a:t>- piracy;</a:t>
            </a:r>
          </a:p>
          <a:p>
            <a:r>
              <a:rPr lang="en-AU" dirty="0" smtClean="0"/>
              <a:t>- slave trade;</a:t>
            </a:r>
          </a:p>
          <a:p>
            <a:r>
              <a:rPr lang="en-AU" dirty="0" smtClean="0"/>
              <a:t>- displaying no flag or without nationality;</a:t>
            </a:r>
          </a:p>
          <a:p>
            <a:r>
              <a:rPr lang="en-AU" dirty="0" smtClean="0"/>
              <a:t>- is in reality of the same nationality as the enforcement state.</a:t>
            </a:r>
            <a:endParaRPr lang="en-AU" dirty="0"/>
          </a:p>
        </p:txBody>
      </p:sp>
    </p:spTree>
    <p:extLst>
      <p:ext uri="{BB962C8B-B14F-4D97-AF65-F5344CB8AC3E}">
        <p14:creationId xmlns:p14="http://schemas.microsoft.com/office/powerpoint/2010/main" val="384105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Flags of Convenience</a:t>
            </a:r>
            <a:endParaRPr lang="en-AU" dirty="0"/>
          </a:p>
        </p:txBody>
      </p:sp>
      <p:sp>
        <p:nvSpPr>
          <p:cNvPr id="3" name="Content Placeholder 2"/>
          <p:cNvSpPr>
            <a:spLocks noGrp="1"/>
          </p:cNvSpPr>
          <p:nvPr>
            <p:ph idx="1"/>
          </p:nvPr>
        </p:nvSpPr>
        <p:spPr/>
        <p:txBody>
          <a:bodyPr>
            <a:normAutofit lnSpcReduction="10000"/>
          </a:bodyPr>
          <a:lstStyle/>
          <a:p>
            <a:r>
              <a:rPr lang="en-AU" dirty="0" smtClean="0"/>
              <a:t>1. Popular meaning is of a vessel flying under the flag of a State which has low taxes and/or lax supervision. Nevertheless, such flags are valid under international law.</a:t>
            </a:r>
          </a:p>
          <a:p>
            <a:r>
              <a:rPr lang="en-AU" dirty="0" smtClean="0"/>
              <a:t>2. Only if satisfying the provisions of UNCLOS article 92 prohibiting the dishonest use of two or more flags “according to convenience” may a vessel be assimilated to a vessel without a nationality.</a:t>
            </a:r>
            <a:endParaRPr lang="en-AU" dirty="0"/>
          </a:p>
        </p:txBody>
      </p:sp>
    </p:spTree>
    <p:extLst>
      <p:ext uri="{BB962C8B-B14F-4D97-AF65-F5344CB8AC3E}">
        <p14:creationId xmlns:p14="http://schemas.microsoft.com/office/powerpoint/2010/main" val="1846455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839</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Untouchables”</vt:lpstr>
      <vt:lpstr>Admiralty Criminal Jurisdiction</vt:lpstr>
      <vt:lpstr>Crimes at Sea Act (now 2000)</vt:lpstr>
      <vt:lpstr>Relevance of International Law</vt:lpstr>
      <vt:lpstr>Maritime Zones</vt:lpstr>
      <vt:lpstr>Jurisdiction of coastal states</vt:lpstr>
      <vt:lpstr>Enforcement rights within zones</vt:lpstr>
      <vt:lpstr>High Seas</vt:lpstr>
      <vt:lpstr>Flags of Convenience</vt:lpstr>
      <vt:lpstr>Special Commonwealth Jurisdictions</vt:lpstr>
      <vt:lpstr>Powers of Arrest at Sea</vt:lpstr>
      <vt:lpstr>“Untouchables”?</vt:lpstr>
      <vt:lpstr>Untouchables (cont’d)</vt:lpstr>
    </vt:vector>
  </TitlesOfParts>
  <Company>University of South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Untouchables”</dc:title>
  <dc:creator>University of South Australia</dc:creator>
  <cp:lastModifiedBy>University of South Australia</cp:lastModifiedBy>
  <cp:revision>10</cp:revision>
  <dcterms:created xsi:type="dcterms:W3CDTF">2015-04-20T07:03:42Z</dcterms:created>
  <dcterms:modified xsi:type="dcterms:W3CDTF">2015-04-21T05:53:42Z</dcterms:modified>
</cp:coreProperties>
</file>