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 id="2147483798" r:id="rId2"/>
  </p:sldMasterIdLst>
  <p:notesMasterIdLst>
    <p:notesMasterId r:id="rId44"/>
  </p:notesMasterIdLst>
  <p:sldIdLst>
    <p:sldId id="267" r:id="rId3"/>
    <p:sldId id="297" r:id="rId4"/>
    <p:sldId id="516" r:id="rId5"/>
    <p:sldId id="291" r:id="rId6"/>
    <p:sldId id="294" r:id="rId7"/>
    <p:sldId id="298" r:id="rId8"/>
    <p:sldId id="512" r:id="rId9"/>
    <p:sldId id="513" r:id="rId10"/>
    <p:sldId id="468" r:id="rId11"/>
    <p:sldId id="465" r:id="rId12"/>
    <p:sldId id="469" r:id="rId13"/>
    <p:sldId id="488" r:id="rId14"/>
    <p:sldId id="514" r:id="rId15"/>
    <p:sldId id="515" r:id="rId16"/>
    <p:sldId id="279" r:id="rId17"/>
    <p:sldId id="489" r:id="rId18"/>
    <p:sldId id="490" r:id="rId19"/>
    <p:sldId id="491" r:id="rId20"/>
    <p:sldId id="492" r:id="rId21"/>
    <p:sldId id="493" r:id="rId22"/>
    <p:sldId id="494" r:id="rId23"/>
    <p:sldId id="495" r:id="rId24"/>
    <p:sldId id="496" r:id="rId25"/>
    <p:sldId id="293" r:id="rId26"/>
    <p:sldId id="497" r:id="rId27"/>
    <p:sldId id="498" r:id="rId28"/>
    <p:sldId id="499" r:id="rId29"/>
    <p:sldId id="501" r:id="rId30"/>
    <p:sldId id="502" r:id="rId31"/>
    <p:sldId id="503" r:id="rId32"/>
    <p:sldId id="504" r:id="rId33"/>
    <p:sldId id="505" r:id="rId34"/>
    <p:sldId id="506" r:id="rId35"/>
    <p:sldId id="507" r:id="rId36"/>
    <p:sldId id="287" r:id="rId37"/>
    <p:sldId id="508" r:id="rId38"/>
    <p:sldId id="509" r:id="rId39"/>
    <p:sldId id="517" r:id="rId40"/>
    <p:sldId id="471" r:id="rId41"/>
    <p:sldId id="477" r:id="rId42"/>
    <p:sldId id="511"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19194B"/>
    <a:srgbClr val="30C0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AF1DD9-B90B-443E-948A-A8BBF7AD616C}" v="85" dt="2023-06-12T00:45:55.7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929" autoAdjust="0"/>
    <p:restoredTop sz="93979" autoAdjust="0"/>
  </p:normalViewPr>
  <p:slideViewPr>
    <p:cSldViewPr>
      <p:cViewPr varScale="1">
        <p:scale>
          <a:sx n="61" d="100"/>
          <a:sy n="61" d="100"/>
        </p:scale>
        <p:origin x="105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garet Barron" userId="a79c9217-38ba-4ec7-9373-1b49c8c93ca8" providerId="ADAL" clId="{E3CBB51D-0CAC-4647-A0CB-21F77D5B92EA}"/>
    <pc:docChg chg="custSel modSld sldOrd">
      <pc:chgData name="Margaret Barron" userId="a79c9217-38ba-4ec7-9373-1b49c8c93ca8" providerId="ADAL" clId="{E3CBB51D-0CAC-4647-A0CB-21F77D5B92EA}" dt="2023-06-12T03:29:35.472" v="332" actId="20577"/>
      <pc:docMkLst>
        <pc:docMk/>
      </pc:docMkLst>
      <pc:sldChg chg="modSp mod">
        <pc:chgData name="Margaret Barron" userId="a79c9217-38ba-4ec7-9373-1b49c8c93ca8" providerId="ADAL" clId="{E3CBB51D-0CAC-4647-A0CB-21F77D5B92EA}" dt="2023-06-12T03:23:18.639" v="18" actId="255"/>
        <pc:sldMkLst>
          <pc:docMk/>
          <pc:sldMk cId="4142381079" sldId="267"/>
        </pc:sldMkLst>
        <pc:spChg chg="mod">
          <ac:chgData name="Margaret Barron" userId="a79c9217-38ba-4ec7-9373-1b49c8c93ca8" providerId="ADAL" clId="{E3CBB51D-0CAC-4647-A0CB-21F77D5B92EA}" dt="2023-06-12T03:23:18.639" v="18" actId="255"/>
          <ac:spMkLst>
            <pc:docMk/>
            <pc:sldMk cId="4142381079" sldId="267"/>
            <ac:spMk id="6" creationId="{00000000-0000-0000-0000-000000000000}"/>
          </ac:spMkLst>
        </pc:spChg>
      </pc:sldChg>
      <pc:sldChg chg="modSp mod ord">
        <pc:chgData name="Margaret Barron" userId="a79c9217-38ba-4ec7-9373-1b49c8c93ca8" providerId="ADAL" clId="{E3CBB51D-0CAC-4647-A0CB-21F77D5B92EA}" dt="2023-06-12T03:24:58.122" v="68"/>
        <pc:sldMkLst>
          <pc:docMk/>
          <pc:sldMk cId="839047701" sldId="297"/>
        </pc:sldMkLst>
        <pc:spChg chg="mod">
          <ac:chgData name="Margaret Barron" userId="a79c9217-38ba-4ec7-9373-1b49c8c93ca8" providerId="ADAL" clId="{E3CBB51D-0CAC-4647-A0CB-21F77D5B92EA}" dt="2023-06-12T03:23:46.555" v="64" actId="20577"/>
          <ac:spMkLst>
            <pc:docMk/>
            <pc:sldMk cId="839047701" sldId="297"/>
            <ac:spMk id="6" creationId="{00000000-0000-0000-0000-000000000000}"/>
          </ac:spMkLst>
        </pc:spChg>
      </pc:sldChg>
      <pc:sldChg chg="modSp mod">
        <pc:chgData name="Margaret Barron" userId="a79c9217-38ba-4ec7-9373-1b49c8c93ca8" providerId="ADAL" clId="{E3CBB51D-0CAC-4647-A0CB-21F77D5B92EA}" dt="2023-06-12T03:24:11.036" v="66" actId="207"/>
        <pc:sldMkLst>
          <pc:docMk/>
          <pc:sldMk cId="3365902453" sldId="298"/>
        </pc:sldMkLst>
        <pc:spChg chg="mod">
          <ac:chgData name="Margaret Barron" userId="a79c9217-38ba-4ec7-9373-1b49c8c93ca8" providerId="ADAL" clId="{E3CBB51D-0CAC-4647-A0CB-21F77D5B92EA}" dt="2023-06-12T03:24:11.036" v="66" actId="207"/>
          <ac:spMkLst>
            <pc:docMk/>
            <pc:sldMk cId="3365902453" sldId="298"/>
            <ac:spMk id="5" creationId="{00000000-0000-0000-0000-000000000000}"/>
          </ac:spMkLst>
        </pc:spChg>
      </pc:sldChg>
      <pc:sldChg chg="modSp mod">
        <pc:chgData name="Margaret Barron" userId="a79c9217-38ba-4ec7-9373-1b49c8c93ca8" providerId="ADAL" clId="{E3CBB51D-0CAC-4647-A0CB-21F77D5B92EA}" dt="2023-06-12T03:29:35.472" v="332" actId="20577"/>
        <pc:sldMkLst>
          <pc:docMk/>
          <pc:sldMk cId="205474172" sldId="509"/>
        </pc:sldMkLst>
        <pc:spChg chg="mod">
          <ac:chgData name="Margaret Barron" userId="a79c9217-38ba-4ec7-9373-1b49c8c93ca8" providerId="ADAL" clId="{E3CBB51D-0CAC-4647-A0CB-21F77D5B92EA}" dt="2023-06-12T03:29:35.472" v="332" actId="20577"/>
          <ac:spMkLst>
            <pc:docMk/>
            <pc:sldMk cId="205474172" sldId="50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878B4-4E42-4C38-9214-2C08BEA17FCA}" type="datetimeFigureOut">
              <a:rPr lang="en-AU" smtClean="0"/>
              <a:t>21/07/2023</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AA0978-DB08-4AFF-9E7B-7837B3BF8B27}" type="slidenum">
              <a:rPr lang="en-AU" smtClean="0"/>
              <a:t>‹#›</a:t>
            </a:fld>
            <a:endParaRPr lang="en-AU"/>
          </a:p>
        </p:txBody>
      </p:sp>
    </p:spTree>
    <p:extLst>
      <p:ext uri="{BB962C8B-B14F-4D97-AF65-F5344CB8AC3E}">
        <p14:creationId xmlns:p14="http://schemas.microsoft.com/office/powerpoint/2010/main" val="129803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Open,</a:t>
            </a:r>
            <a:r>
              <a:rPr lang="en-AU" baseline="0" dirty="0"/>
              <a:t> </a:t>
            </a:r>
            <a:r>
              <a:rPr lang="en-AU" dirty="0"/>
              <a:t>Prayer</a:t>
            </a:r>
          </a:p>
        </p:txBody>
      </p:sp>
      <p:sp>
        <p:nvSpPr>
          <p:cNvPr id="4" name="Slide Number Placeholder 3"/>
          <p:cNvSpPr>
            <a:spLocks noGrp="1"/>
          </p:cNvSpPr>
          <p:nvPr>
            <p:ph type="sldNum" sz="quarter" idx="10"/>
          </p:nvPr>
        </p:nvSpPr>
        <p:spPr/>
        <p:txBody>
          <a:bodyPr/>
          <a:lstStyle/>
          <a:p>
            <a:fld id="{02AA0978-DB08-4AFF-9E7B-7837B3BF8B27}" type="slidenum">
              <a:rPr lang="en-AU" smtClean="0"/>
              <a:t>1</a:t>
            </a:fld>
            <a:endParaRPr lang="en-AU"/>
          </a:p>
        </p:txBody>
      </p:sp>
    </p:spTree>
    <p:extLst>
      <p:ext uri="{BB962C8B-B14F-4D97-AF65-F5344CB8AC3E}">
        <p14:creationId xmlns:p14="http://schemas.microsoft.com/office/powerpoint/2010/main" val="3287698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7188" indent="-357188"/>
            <a:endParaRPr lang="en-AU" sz="1200" dirty="0">
              <a:cs typeface="Arial" panose="020B0604020202020204" pitchFamily="34" charset="0"/>
            </a:endParaRPr>
          </a:p>
        </p:txBody>
      </p:sp>
      <p:sp>
        <p:nvSpPr>
          <p:cNvPr id="4" name="Slide Number Placeholder 3"/>
          <p:cNvSpPr>
            <a:spLocks noGrp="1"/>
          </p:cNvSpPr>
          <p:nvPr>
            <p:ph type="sldNum" sz="quarter" idx="10"/>
          </p:nvPr>
        </p:nvSpPr>
        <p:spPr/>
        <p:txBody>
          <a:bodyPr/>
          <a:lstStyle/>
          <a:p>
            <a:fld id="{02AA0978-DB08-4AFF-9E7B-7837B3BF8B27}" type="slidenum">
              <a:rPr lang="en-AU" smtClean="0"/>
              <a:t>6</a:t>
            </a:fld>
            <a:endParaRPr lang="en-AU"/>
          </a:p>
        </p:txBody>
      </p:sp>
    </p:spTree>
    <p:extLst>
      <p:ext uri="{BB962C8B-B14F-4D97-AF65-F5344CB8AC3E}">
        <p14:creationId xmlns:p14="http://schemas.microsoft.com/office/powerpoint/2010/main" val="3504261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7188" indent="-357188"/>
            <a:endParaRPr lang="en-AU" sz="1200" dirty="0">
              <a:cs typeface="Arial" panose="020B0604020202020204" pitchFamily="34" charset="0"/>
            </a:endParaRPr>
          </a:p>
        </p:txBody>
      </p:sp>
      <p:sp>
        <p:nvSpPr>
          <p:cNvPr id="4" name="Slide Number Placeholder 3"/>
          <p:cNvSpPr>
            <a:spLocks noGrp="1"/>
          </p:cNvSpPr>
          <p:nvPr>
            <p:ph type="sldNum" sz="quarter" idx="10"/>
          </p:nvPr>
        </p:nvSpPr>
        <p:spPr/>
        <p:txBody>
          <a:bodyPr/>
          <a:lstStyle/>
          <a:p>
            <a:fld id="{02AA0978-DB08-4AFF-9E7B-7837B3BF8B27}" type="slidenum">
              <a:rPr lang="en-AU" smtClean="0"/>
              <a:t>7</a:t>
            </a:fld>
            <a:endParaRPr lang="en-AU"/>
          </a:p>
        </p:txBody>
      </p:sp>
    </p:spTree>
    <p:extLst>
      <p:ext uri="{BB962C8B-B14F-4D97-AF65-F5344CB8AC3E}">
        <p14:creationId xmlns:p14="http://schemas.microsoft.com/office/powerpoint/2010/main" val="2517829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7188" indent="-357188"/>
            <a:endParaRPr lang="en-AU" sz="1200" dirty="0">
              <a:cs typeface="Arial" panose="020B0604020202020204" pitchFamily="34" charset="0"/>
            </a:endParaRPr>
          </a:p>
        </p:txBody>
      </p:sp>
      <p:sp>
        <p:nvSpPr>
          <p:cNvPr id="4" name="Slide Number Placeholder 3"/>
          <p:cNvSpPr>
            <a:spLocks noGrp="1"/>
          </p:cNvSpPr>
          <p:nvPr>
            <p:ph type="sldNum" sz="quarter" idx="10"/>
          </p:nvPr>
        </p:nvSpPr>
        <p:spPr/>
        <p:txBody>
          <a:bodyPr/>
          <a:lstStyle/>
          <a:p>
            <a:fld id="{02AA0978-DB08-4AFF-9E7B-7837B3BF8B27}" type="slidenum">
              <a:rPr lang="en-AU" smtClean="0"/>
              <a:t>8</a:t>
            </a:fld>
            <a:endParaRPr lang="en-AU"/>
          </a:p>
        </p:txBody>
      </p:sp>
    </p:spTree>
    <p:extLst>
      <p:ext uri="{BB962C8B-B14F-4D97-AF65-F5344CB8AC3E}">
        <p14:creationId xmlns:p14="http://schemas.microsoft.com/office/powerpoint/2010/main" val="4064921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22</a:t>
            </a:fld>
            <a:endParaRPr lang="en-AU"/>
          </a:p>
        </p:txBody>
      </p:sp>
    </p:spTree>
    <p:extLst>
      <p:ext uri="{BB962C8B-B14F-4D97-AF65-F5344CB8AC3E}">
        <p14:creationId xmlns:p14="http://schemas.microsoft.com/office/powerpoint/2010/main" val="9141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23</a:t>
            </a:fld>
            <a:endParaRPr lang="en-AU"/>
          </a:p>
        </p:txBody>
      </p:sp>
    </p:spTree>
    <p:extLst>
      <p:ext uri="{BB962C8B-B14F-4D97-AF65-F5344CB8AC3E}">
        <p14:creationId xmlns:p14="http://schemas.microsoft.com/office/powerpoint/2010/main" val="824153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2AA0978-DB08-4AFF-9E7B-7837B3BF8B27}" type="slidenum">
              <a:rPr lang="en-AU" smtClean="0"/>
              <a:t>24</a:t>
            </a:fld>
            <a:endParaRPr lang="en-AU"/>
          </a:p>
        </p:txBody>
      </p:sp>
    </p:spTree>
    <p:extLst>
      <p:ext uri="{BB962C8B-B14F-4D97-AF65-F5344CB8AC3E}">
        <p14:creationId xmlns:p14="http://schemas.microsoft.com/office/powerpoint/2010/main" val="318287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02AA0978-DB08-4AFF-9E7B-7837B3BF8B27}" type="slidenum">
              <a:rPr lang="en-AU" smtClean="0"/>
              <a:t>25</a:t>
            </a:fld>
            <a:endParaRPr lang="en-AU"/>
          </a:p>
        </p:txBody>
      </p:sp>
    </p:spTree>
    <p:extLst>
      <p:ext uri="{BB962C8B-B14F-4D97-AF65-F5344CB8AC3E}">
        <p14:creationId xmlns:p14="http://schemas.microsoft.com/office/powerpoint/2010/main" val="3698619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26</a:t>
            </a:fld>
            <a:endParaRPr lang="en-AU"/>
          </a:p>
        </p:txBody>
      </p:sp>
    </p:spTree>
    <p:extLst>
      <p:ext uri="{BB962C8B-B14F-4D97-AF65-F5344CB8AC3E}">
        <p14:creationId xmlns:p14="http://schemas.microsoft.com/office/powerpoint/2010/main" val="115240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27</a:t>
            </a:fld>
            <a:endParaRPr lang="en-AU"/>
          </a:p>
        </p:txBody>
      </p:sp>
    </p:spTree>
    <p:extLst>
      <p:ext uri="{BB962C8B-B14F-4D97-AF65-F5344CB8AC3E}">
        <p14:creationId xmlns:p14="http://schemas.microsoft.com/office/powerpoint/2010/main" val="3078809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28</a:t>
            </a:fld>
            <a:endParaRPr lang="en-AU"/>
          </a:p>
        </p:txBody>
      </p:sp>
    </p:spTree>
    <p:extLst>
      <p:ext uri="{BB962C8B-B14F-4D97-AF65-F5344CB8AC3E}">
        <p14:creationId xmlns:p14="http://schemas.microsoft.com/office/powerpoint/2010/main" val="3301672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29</a:t>
            </a:fld>
            <a:endParaRPr lang="en-AU"/>
          </a:p>
        </p:txBody>
      </p:sp>
    </p:spTree>
    <p:extLst>
      <p:ext uri="{BB962C8B-B14F-4D97-AF65-F5344CB8AC3E}">
        <p14:creationId xmlns:p14="http://schemas.microsoft.com/office/powerpoint/2010/main" val="357323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30</a:t>
            </a:fld>
            <a:endParaRPr lang="en-AU"/>
          </a:p>
        </p:txBody>
      </p:sp>
    </p:spTree>
    <p:extLst>
      <p:ext uri="{BB962C8B-B14F-4D97-AF65-F5344CB8AC3E}">
        <p14:creationId xmlns:p14="http://schemas.microsoft.com/office/powerpoint/2010/main" val="6918411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31</a:t>
            </a:fld>
            <a:endParaRPr lang="en-AU"/>
          </a:p>
        </p:txBody>
      </p:sp>
    </p:spTree>
    <p:extLst>
      <p:ext uri="{BB962C8B-B14F-4D97-AF65-F5344CB8AC3E}">
        <p14:creationId xmlns:p14="http://schemas.microsoft.com/office/powerpoint/2010/main" val="22623349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32</a:t>
            </a:fld>
            <a:endParaRPr lang="en-AU"/>
          </a:p>
        </p:txBody>
      </p:sp>
    </p:spTree>
    <p:extLst>
      <p:ext uri="{BB962C8B-B14F-4D97-AF65-F5344CB8AC3E}">
        <p14:creationId xmlns:p14="http://schemas.microsoft.com/office/powerpoint/2010/main" val="3269645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33</a:t>
            </a:fld>
            <a:endParaRPr lang="en-AU"/>
          </a:p>
        </p:txBody>
      </p:sp>
    </p:spTree>
    <p:extLst>
      <p:ext uri="{BB962C8B-B14F-4D97-AF65-F5344CB8AC3E}">
        <p14:creationId xmlns:p14="http://schemas.microsoft.com/office/powerpoint/2010/main" val="21198145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34</a:t>
            </a:fld>
            <a:endParaRPr lang="en-AU"/>
          </a:p>
        </p:txBody>
      </p:sp>
    </p:spTree>
    <p:extLst>
      <p:ext uri="{BB962C8B-B14F-4D97-AF65-F5344CB8AC3E}">
        <p14:creationId xmlns:p14="http://schemas.microsoft.com/office/powerpoint/2010/main" val="1658722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02AA0978-DB08-4AFF-9E7B-7837B3BF8B27}" type="slidenum">
              <a:rPr lang="en-AU" smtClean="0"/>
              <a:t>36</a:t>
            </a:fld>
            <a:endParaRPr lang="en-AU"/>
          </a:p>
        </p:txBody>
      </p:sp>
    </p:spTree>
    <p:extLst>
      <p:ext uri="{BB962C8B-B14F-4D97-AF65-F5344CB8AC3E}">
        <p14:creationId xmlns:p14="http://schemas.microsoft.com/office/powerpoint/2010/main" val="464559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55423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12866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AU"/>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995988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279573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8" name="Footer Placeholder 7"/>
          <p:cNvSpPr>
            <a:spLocks noGrp="1"/>
          </p:cNvSpPr>
          <p:nvPr>
            <p:ph type="ftr" sz="quarter" idx="11"/>
          </p:nvPr>
        </p:nvSpPr>
        <p:spPr/>
        <p:txBody>
          <a:bodyPr/>
          <a:lstStyle/>
          <a:p>
            <a:endParaRPr lang="en-AU">
              <a:solidFill>
                <a:prstClr val="black">
                  <a:tint val="75000"/>
                </a:prstClr>
              </a:solidFill>
            </a:endParaRPr>
          </a:p>
        </p:txBody>
      </p:sp>
      <p:sp>
        <p:nvSpPr>
          <p:cNvPr id="9" name="Slide Number Placeholder 8"/>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288067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4" name="Footer Placeholder 3"/>
          <p:cNvSpPr>
            <a:spLocks noGrp="1"/>
          </p:cNvSpPr>
          <p:nvPr>
            <p:ph type="ftr" sz="quarter" idx="11"/>
          </p:nvPr>
        </p:nvSpPr>
        <p:spPr/>
        <p:txBody>
          <a:bodyPr/>
          <a:lstStyle/>
          <a:p>
            <a:endParaRPr lang="en-AU">
              <a:solidFill>
                <a:prstClr val="black">
                  <a:tint val="75000"/>
                </a:prstClr>
              </a:solidFill>
            </a:endParaRPr>
          </a:p>
        </p:txBody>
      </p:sp>
      <p:sp>
        <p:nvSpPr>
          <p:cNvPr id="5" name="Slide Number Placeholder 4"/>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729840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3" name="Footer Placeholder 2"/>
          <p:cNvSpPr>
            <a:spLocks noGrp="1"/>
          </p:cNvSpPr>
          <p:nvPr>
            <p:ph type="ftr" sz="quarter" idx="11"/>
          </p:nvPr>
        </p:nvSpPr>
        <p:spPr/>
        <p:txBody>
          <a:bodyPr/>
          <a:lstStyle/>
          <a:p>
            <a:endParaRPr lang="en-AU">
              <a:solidFill>
                <a:prstClr val="black">
                  <a:tint val="75000"/>
                </a:prstClr>
              </a:solidFill>
            </a:endParaRPr>
          </a:p>
        </p:txBody>
      </p:sp>
      <p:sp>
        <p:nvSpPr>
          <p:cNvPr id="4" name="Slide Number Placeholder 3"/>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85323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720226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AU"/>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225504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272342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919622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9B79902-2698-416D-8F51-8834218ED5C1}" type="datetimeFigureOut">
              <a:rPr lang="en-AU" smtClean="0"/>
              <a:t>21/07/2023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713175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B79902-2698-416D-8F51-8834218ED5C1}" type="datetimeFigureOut">
              <a:rPr lang="en-AU" smtClean="0"/>
              <a:t>21/07/2023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4037115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9B79902-2698-416D-8F51-8834218ED5C1}" type="datetimeFigureOut">
              <a:rPr lang="en-AU" smtClean="0"/>
              <a:t>21/07/2023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1612175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9B79902-2698-416D-8F51-8834218ED5C1}" type="datetimeFigureOut">
              <a:rPr lang="en-AU" smtClean="0"/>
              <a:t>21/07/2023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3323253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9B79902-2698-416D-8F51-8834218ED5C1}" type="datetimeFigureOut">
              <a:rPr lang="en-AU" smtClean="0"/>
              <a:t>21/07/2023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1392653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9B79902-2698-416D-8F51-8834218ED5C1}" type="datetimeFigureOut">
              <a:rPr lang="en-AU" smtClean="0"/>
              <a:t>21/07/2023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29874590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B79902-2698-416D-8F51-8834218ED5C1}" type="datetimeFigureOut">
              <a:rPr lang="en-AU" smtClean="0"/>
              <a:t>21/07/2023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36226704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9B79902-2698-416D-8F51-8834218ED5C1}" type="datetimeFigureOut">
              <a:rPr lang="en-AU" smtClean="0"/>
              <a:t>21/07/2023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35741020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9B79902-2698-416D-8F51-8834218ED5C1}" type="datetimeFigureOut">
              <a:rPr lang="en-AU" smtClean="0"/>
              <a:t>21/07/2023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42390217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B79902-2698-416D-8F51-8834218ED5C1}" type="datetimeFigureOut">
              <a:rPr lang="en-AU" smtClean="0"/>
              <a:t>21/07/2023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977525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9B79902-2698-416D-8F51-8834218ED5C1}" type="datetimeFigureOut">
              <a:rPr lang="en-AU" smtClean="0"/>
              <a:t>21/07/2023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C7BC3311-49AF-40D5-A3DA-A7775294A7A7}" type="slidenum">
              <a:rPr lang="en-AU" smtClean="0"/>
              <a:t>‹#›</a:t>
            </a:fld>
            <a:endParaRPr lang="en-AU"/>
          </a:p>
        </p:txBody>
      </p:sp>
    </p:spTree>
    <p:extLst>
      <p:ext uri="{BB962C8B-B14F-4D97-AF65-F5344CB8AC3E}">
        <p14:creationId xmlns:p14="http://schemas.microsoft.com/office/powerpoint/2010/main" val="1982331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401F3D4-0363-48A4-BF4F-8959CF89B14D}" type="datetimeFigureOut">
              <a:rPr lang="en-AU" smtClean="0">
                <a:solidFill>
                  <a:prstClr val="black">
                    <a:tint val="75000"/>
                  </a:prstClr>
                </a:solidFill>
              </a:rPr>
              <a:pPr/>
              <a:t>21/07/2023</a:t>
            </a:fld>
            <a:endParaRPr lang="en-AU">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AU">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12D0C46-6000-4097-8360-68B670025C48}"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890830423"/>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B79902-2698-416D-8F51-8834218ED5C1}" type="datetimeFigureOut">
              <a:rPr lang="en-AU" smtClean="0"/>
              <a:t>21/07/2023</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C3311-49AF-40D5-A3DA-A7775294A7A7}" type="slidenum">
              <a:rPr lang="en-AU" smtClean="0"/>
              <a:t>‹#›</a:t>
            </a:fld>
            <a:endParaRPr lang="en-AU"/>
          </a:p>
        </p:txBody>
      </p:sp>
    </p:spTree>
    <p:extLst>
      <p:ext uri="{BB962C8B-B14F-4D97-AF65-F5344CB8AC3E}">
        <p14:creationId xmlns:p14="http://schemas.microsoft.com/office/powerpoint/2010/main" val="255688619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tiff"/><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fedcourt.gov.au/pjip"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www.fedcourt.gov.au/pjip"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hyperlink" Target="https://www.fedcourt.gov.au/pjip"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96868"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dirty="0">
                <a:solidFill>
                  <a:srgbClr val="002060"/>
                </a:solidFill>
              </a:rPr>
              <a:t>Managing and Reporting on              Fraud and Corruption Cases </a:t>
            </a:r>
            <a:r>
              <a:rPr lang="en-AU" altLang="en-US" sz="4000" b="1" dirty="0" smtClean="0">
                <a:solidFill>
                  <a:srgbClr val="002060"/>
                </a:solidFill>
              </a:rPr>
              <a:t> </a:t>
            </a:r>
          </a:p>
          <a:p>
            <a:pPr algn="ctr">
              <a:spcBef>
                <a:spcPct val="0"/>
              </a:spcBef>
            </a:pPr>
            <a:r>
              <a:rPr lang="en-AU" altLang="en-US" sz="4000" b="1" dirty="0" smtClean="0">
                <a:solidFill>
                  <a:srgbClr val="002060"/>
                </a:solidFill>
              </a:rPr>
              <a:t>Online </a:t>
            </a:r>
            <a:r>
              <a:rPr lang="en-AU" altLang="en-US" sz="4000" b="1" dirty="0">
                <a:solidFill>
                  <a:srgbClr val="002060"/>
                </a:solidFill>
              </a:rPr>
              <a:t>Course </a:t>
            </a:r>
          </a:p>
          <a:p>
            <a:pPr algn="ctr">
              <a:spcBef>
                <a:spcPct val="0"/>
              </a:spcBef>
            </a:pPr>
            <a:endParaRPr lang="en-AU" altLang="en-US" sz="1000" b="1" dirty="0"/>
          </a:p>
          <a:p>
            <a:pPr algn="ctr">
              <a:spcBef>
                <a:spcPct val="0"/>
              </a:spcBef>
            </a:pPr>
            <a:endParaRPr lang="en-AU" altLang="en-US" sz="1000" b="1" dirty="0"/>
          </a:p>
          <a:p>
            <a:pPr algn="ctr"/>
            <a:r>
              <a:rPr lang="en-US" altLang="en-US" sz="2000" b="1" i="1" dirty="0">
                <a:solidFill>
                  <a:srgbClr val="002060"/>
                </a:solidFill>
              </a:rPr>
              <a:t>Via Zoom 20 &amp; 27 </a:t>
            </a:r>
            <a:r>
              <a:rPr lang="en-US" altLang="en-US" sz="2000" b="1" i="1" dirty="0" smtClean="0">
                <a:solidFill>
                  <a:srgbClr val="002060"/>
                </a:solidFill>
              </a:rPr>
              <a:t>July, </a:t>
            </a:r>
            <a:r>
              <a:rPr lang="en-US" altLang="en-US" sz="2000" b="1" i="1" dirty="0">
                <a:solidFill>
                  <a:srgbClr val="002060"/>
                </a:solidFill>
              </a:rPr>
              <a:t>3 &amp; 10 </a:t>
            </a:r>
            <a:r>
              <a:rPr lang="en-US" altLang="en-US" sz="2000" b="1" i="1" dirty="0" smtClean="0">
                <a:solidFill>
                  <a:srgbClr val="002060"/>
                </a:solidFill>
              </a:rPr>
              <a:t>August 2023</a:t>
            </a:r>
            <a:endParaRPr lang="en-US" altLang="en-US" sz="2000" b="1" i="1" dirty="0">
              <a:solidFill>
                <a:srgbClr val="002060"/>
              </a:solidFill>
            </a:endParaRPr>
          </a:p>
          <a:p>
            <a:pPr algn="ctr"/>
            <a:endParaRPr lang="en-US" altLang="en-US" b="1" i="1" dirty="0">
              <a:solidFill>
                <a:srgbClr val="002060"/>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5308" y="531702"/>
            <a:ext cx="4155193" cy="1262681"/>
          </a:xfrm>
          <a:prstGeom prst="rect">
            <a:avLst/>
          </a:prstGeom>
        </p:spPr>
      </p:pic>
      <p:pic>
        <p:nvPicPr>
          <p:cNvPr id="15" name="Picture 14"/>
          <p:cNvPicPr/>
          <p:nvPr/>
        </p:nvPicPr>
        <p:blipFill>
          <a:blip r:embed="rId4">
            <a:extLst>
              <a:ext uri="{28A0092B-C50C-407E-A947-70E740481C1C}">
                <a14:useLocalDpi xmlns:a14="http://schemas.microsoft.com/office/drawing/2010/main" val="0"/>
              </a:ext>
            </a:extLst>
          </a:blip>
          <a:stretch>
            <a:fillRect/>
          </a:stretch>
        </p:blipFill>
        <p:spPr>
          <a:xfrm>
            <a:off x="4821997" y="5592585"/>
            <a:ext cx="4059847" cy="722384"/>
          </a:xfrm>
          <a:prstGeom prst="rect">
            <a:avLst/>
          </a:prstGeom>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710" y="5439427"/>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31640" y="409307"/>
            <a:ext cx="1728192" cy="1335843"/>
          </a:xfrm>
          <a:prstGeom prst="rect">
            <a:avLst/>
          </a:prstGeom>
        </p:spPr>
      </p:pic>
    </p:spTree>
    <p:extLst>
      <p:ext uri="{BB962C8B-B14F-4D97-AF65-F5344CB8AC3E}">
        <p14:creationId xmlns:p14="http://schemas.microsoft.com/office/powerpoint/2010/main" val="4142381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179512" y="2276872"/>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AU" altLang="en-US" sz="1000" b="1" dirty="0"/>
          </a:p>
          <a:p>
            <a:pPr algn="ctr">
              <a:spcBef>
                <a:spcPct val="0"/>
              </a:spcBef>
            </a:pPr>
            <a:endParaRPr lang="en-AU" altLang="en-US" sz="1000" b="1" dirty="0"/>
          </a:p>
          <a:p>
            <a:pPr algn="ctr"/>
            <a:r>
              <a:rPr lang="en-AU" altLang="en-US" sz="3600" b="1" i="1" dirty="0">
                <a:solidFill>
                  <a:srgbClr val="002060"/>
                </a:solidFill>
              </a:rPr>
              <a:t>Session 1: </a:t>
            </a:r>
            <a:r>
              <a:rPr lang="en-AU" altLang="en-US" sz="3600" b="1" i="1" dirty="0" smtClean="0">
                <a:solidFill>
                  <a:srgbClr val="002060"/>
                </a:solidFill>
              </a:rPr>
              <a:t>Course Introduction</a:t>
            </a:r>
            <a:endParaRPr lang="en-AU" sz="2400" b="1" dirty="0">
              <a:solidFill>
                <a:srgbClr val="595959"/>
              </a:solidFill>
            </a:endParaRPr>
          </a:p>
          <a:p>
            <a:pPr algn="ctr"/>
            <a:endParaRPr lang="en-AU" sz="2400" b="1" dirty="0">
              <a:solidFill>
                <a:srgbClr val="595959"/>
              </a:solidFill>
            </a:endParaRPr>
          </a:p>
          <a:p>
            <a:pPr algn="ctr"/>
            <a:endParaRPr lang="en-AU" sz="2400" b="1" dirty="0">
              <a:solidFill>
                <a:srgbClr val="595959"/>
              </a:solidFill>
            </a:endParaRPr>
          </a:p>
          <a:p>
            <a:pPr algn="ctr"/>
            <a:r>
              <a:rPr lang="en-AU" sz="2400" b="1" dirty="0">
                <a:solidFill>
                  <a:srgbClr val="595959"/>
                </a:solidFill>
              </a:rPr>
              <a:t>Thursday 20 July 2023</a:t>
            </a: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1759" y="533267"/>
            <a:ext cx="4155193" cy="1262681"/>
          </a:xfrm>
          <a:prstGeom prst="rect">
            <a:avLst/>
          </a:prstGeom>
        </p:spPr>
      </p:pic>
      <p:sp>
        <p:nvSpPr>
          <p:cNvPr id="8" name="TextBox 7"/>
          <p:cNvSpPr txBox="1">
            <a:spLocks noChangeArrowheads="1"/>
          </p:cNvSpPr>
          <p:nvPr/>
        </p:nvSpPr>
        <p:spPr bwMode="auto">
          <a:xfrm>
            <a:off x="96867" y="5085184"/>
            <a:ext cx="8784976" cy="82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US" altLang="en-US" sz="3300" b="1" i="1" dirty="0">
              <a:solidFill>
                <a:srgbClr val="002060"/>
              </a:solidFill>
            </a:endParaRPr>
          </a:p>
        </p:txBody>
      </p:sp>
    </p:spTree>
    <p:extLst>
      <p:ext uri="{BB962C8B-B14F-4D97-AF65-F5344CB8AC3E}">
        <p14:creationId xmlns:p14="http://schemas.microsoft.com/office/powerpoint/2010/main" val="8390477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903634"/>
          </a:xfrm>
        </p:spPr>
        <p:txBody>
          <a:bodyPr>
            <a:normAutofit/>
          </a:bodyPr>
          <a:lstStyle/>
          <a:p>
            <a:r>
              <a:rPr lang="en-AU" sz="3500" b="1" dirty="0" smtClean="0">
                <a:solidFill>
                  <a:srgbClr val="002060"/>
                </a:solidFill>
                <a:latin typeface="+mn-lt"/>
              </a:rPr>
              <a:t>Session 1 - Agenda</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825625"/>
            <a:ext cx="4047306" cy="4351338"/>
          </a:xfrm>
        </p:spPr>
        <p:txBody>
          <a:bodyPr/>
          <a:lstStyle/>
          <a:p>
            <a:pPr marL="0" indent="0">
              <a:buNone/>
            </a:pPr>
            <a:endParaRPr lang="en-AU" sz="3600" b="1"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11560" y="1916832"/>
            <a:ext cx="8125440" cy="3416320"/>
          </a:xfrm>
          <a:prstGeom prst="rect">
            <a:avLst/>
          </a:prstGeom>
          <a:noFill/>
        </p:spPr>
        <p:txBody>
          <a:bodyPr wrap="square">
            <a:spAutoFit/>
          </a:bodyPr>
          <a:lstStyle/>
          <a:p>
            <a:pPr marL="457200" indent="-457200">
              <a:buAutoNum type="arabicPeriod"/>
            </a:pPr>
            <a:r>
              <a:rPr lang="en-AU" sz="2400" dirty="0"/>
              <a:t>Welcome &amp; </a:t>
            </a:r>
            <a:r>
              <a:rPr lang="en-AU" sz="2400" dirty="0" smtClean="0"/>
              <a:t>Course Introduction (30 </a:t>
            </a:r>
            <a:r>
              <a:rPr lang="en-AU" sz="2400" dirty="0"/>
              <a:t>minutes)</a:t>
            </a:r>
          </a:p>
          <a:p>
            <a:pPr marL="457200" indent="-457200">
              <a:buAutoNum type="arabicPeriod"/>
            </a:pPr>
            <a:endParaRPr lang="en-AU" sz="2400" dirty="0"/>
          </a:p>
          <a:p>
            <a:pPr marL="457200" indent="-457200">
              <a:buAutoNum type="arabicPeriod"/>
            </a:pPr>
            <a:r>
              <a:rPr lang="en-AU" sz="2400" dirty="0"/>
              <a:t>Presentation on </a:t>
            </a:r>
            <a:r>
              <a:rPr lang="en-AU" sz="2400" dirty="0" smtClean="0"/>
              <a:t>Ethics, Fraud &amp; Corruption (30 </a:t>
            </a:r>
            <a:r>
              <a:rPr lang="en-AU" sz="2400" dirty="0"/>
              <a:t>minutes)</a:t>
            </a:r>
          </a:p>
          <a:p>
            <a:pPr marL="457200" indent="-457200">
              <a:buAutoNum type="arabicPeriod"/>
            </a:pPr>
            <a:endParaRPr lang="en-AU" sz="2400" dirty="0"/>
          </a:p>
          <a:p>
            <a:pPr marL="457200" indent="-457200">
              <a:buAutoNum type="arabicPeriod"/>
            </a:pPr>
            <a:r>
              <a:rPr lang="en-AU" sz="2400" dirty="0" smtClean="0"/>
              <a:t>Discussion </a:t>
            </a:r>
            <a:r>
              <a:rPr lang="en-AU" sz="2400" dirty="0"/>
              <a:t>Questions </a:t>
            </a:r>
            <a:r>
              <a:rPr lang="en-AU" sz="2400" dirty="0" smtClean="0"/>
              <a:t>(20-30 </a:t>
            </a:r>
            <a:r>
              <a:rPr lang="en-AU" sz="2400" dirty="0"/>
              <a:t>minutes</a:t>
            </a:r>
            <a:r>
              <a:rPr lang="en-AU" sz="2400" dirty="0" smtClean="0"/>
              <a:t>)</a:t>
            </a:r>
          </a:p>
          <a:p>
            <a:pPr marL="457200" indent="-457200">
              <a:buAutoNum type="arabicPeriod"/>
            </a:pPr>
            <a:endParaRPr lang="en-AU" sz="2400" dirty="0"/>
          </a:p>
          <a:p>
            <a:pPr marL="457200" indent="-457200">
              <a:buAutoNum type="arabicPeriod"/>
            </a:pPr>
            <a:r>
              <a:rPr lang="en-AU" sz="2400" dirty="0"/>
              <a:t>Introduction to next week’s </a:t>
            </a:r>
            <a:r>
              <a:rPr lang="en-AU" sz="2400" dirty="0" smtClean="0"/>
              <a:t>session </a:t>
            </a:r>
            <a:r>
              <a:rPr lang="en-AU" sz="2400" dirty="0"/>
              <a:t>(5 minutes)</a:t>
            </a:r>
          </a:p>
          <a:p>
            <a:pPr marL="457200" indent="-457200">
              <a:buAutoNum type="arabicPeriod"/>
            </a:pPr>
            <a:endParaRPr lang="en-AU" sz="2400" dirty="0"/>
          </a:p>
          <a:p>
            <a:pPr marL="457200" indent="-457200">
              <a:buAutoNum type="arabicPeriod"/>
            </a:pPr>
            <a:r>
              <a:rPr lang="en-AU" sz="2400" dirty="0"/>
              <a:t>Session Wrap-Up (5 minutes) </a:t>
            </a:r>
          </a:p>
        </p:txBody>
      </p:sp>
    </p:spTree>
    <p:extLst>
      <p:ext uri="{BB962C8B-B14F-4D97-AF65-F5344CB8AC3E}">
        <p14:creationId xmlns:p14="http://schemas.microsoft.com/office/powerpoint/2010/main" val="788101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395536" y="332656"/>
            <a:ext cx="7886700" cy="756913"/>
          </a:xfrm>
        </p:spPr>
        <p:txBody>
          <a:bodyPr>
            <a:normAutofit/>
          </a:bodyPr>
          <a:lstStyle/>
          <a:p>
            <a:r>
              <a:rPr lang="en-AU" sz="3500" b="1" dirty="0">
                <a:solidFill>
                  <a:srgbClr val="002060"/>
                </a:solidFill>
                <a:latin typeface="+mn-lt"/>
              </a:rPr>
              <a:t>Pacific Judicial Integrity Program</a:t>
            </a:r>
            <a:endParaRPr lang="en-AU" sz="3500" dirty="0">
              <a:solidFill>
                <a:srgbClr val="002060"/>
              </a:solidFill>
              <a:latin typeface="+mn-lt"/>
              <a:cs typeface="Calibri" panose="020F050202020403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866" y="5251838"/>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p:nvPr/>
        </p:nvPicPr>
        <p:blipFill>
          <a:blip r:embed="rId4">
            <a:extLst>
              <a:ext uri="{28A0092B-C50C-407E-A947-70E740481C1C}">
                <a14:useLocalDpi xmlns:a14="http://schemas.microsoft.com/office/drawing/2010/main" val="0"/>
              </a:ext>
            </a:extLst>
          </a:blip>
          <a:stretch>
            <a:fillRect/>
          </a:stretch>
        </p:blipFill>
        <p:spPr>
          <a:xfrm>
            <a:off x="4539511" y="5404996"/>
            <a:ext cx="4059847" cy="722384"/>
          </a:xfrm>
          <a:prstGeom prst="rect">
            <a:avLst/>
          </a:prstGeom>
        </p:spPr>
      </p:pic>
      <p:sp>
        <p:nvSpPr>
          <p:cNvPr id="7" name="Content Placeholder 5"/>
          <p:cNvSpPr>
            <a:spLocks noGrp="1"/>
          </p:cNvSpPr>
          <p:nvPr>
            <p:ph idx="1"/>
          </p:nvPr>
        </p:nvSpPr>
        <p:spPr>
          <a:xfrm>
            <a:off x="421223" y="1325099"/>
            <a:ext cx="8119814" cy="4351338"/>
          </a:xfrm>
        </p:spPr>
        <p:txBody>
          <a:bodyPr>
            <a:noAutofit/>
          </a:bodyPr>
          <a:lstStyle/>
          <a:p>
            <a:pPr marL="324000" indent="-324000">
              <a:lnSpc>
                <a:spcPct val="100000"/>
              </a:lnSpc>
              <a:spcBef>
                <a:spcPts val="1800"/>
              </a:spcBef>
            </a:pPr>
            <a:r>
              <a:rPr lang="en-AU" sz="3200" dirty="0" smtClean="0"/>
              <a:t>Funded </a:t>
            </a:r>
            <a:r>
              <a:rPr lang="en-AU" sz="3200" dirty="0"/>
              <a:t>by the Australian Government</a:t>
            </a:r>
          </a:p>
          <a:p>
            <a:pPr marL="324000" indent="-324000">
              <a:lnSpc>
                <a:spcPct val="100000"/>
              </a:lnSpc>
              <a:spcBef>
                <a:spcPts val="1800"/>
              </a:spcBef>
            </a:pPr>
            <a:r>
              <a:rPr lang="en-AU" sz="3200" dirty="0"/>
              <a:t>Implemented in partnership between the Papua New Guinea Centre for Judicial Excellence &amp; the Federal Court of Australia</a:t>
            </a:r>
          </a:p>
          <a:p>
            <a:pPr marL="324000" indent="-324000">
              <a:lnSpc>
                <a:spcPct val="100000"/>
              </a:lnSpc>
              <a:spcBef>
                <a:spcPts val="1800"/>
              </a:spcBef>
            </a:pPr>
            <a:r>
              <a:rPr lang="en-AU" sz="3200" dirty="0"/>
              <a:t>Working with 12 partner courts</a:t>
            </a:r>
          </a:p>
          <a:p>
            <a:pPr marL="324000" indent="-324000">
              <a:lnSpc>
                <a:spcPct val="100000"/>
              </a:lnSpc>
              <a:spcBef>
                <a:spcPts val="1800"/>
              </a:spcBef>
            </a:pPr>
            <a:r>
              <a:rPr lang="en-AU" sz="3200" dirty="0"/>
              <a:t>March 2022-April 2025</a:t>
            </a:r>
          </a:p>
          <a:p>
            <a:pPr marL="0" indent="0">
              <a:lnSpc>
                <a:spcPct val="100000"/>
              </a:lnSpc>
              <a:spcBef>
                <a:spcPts val="1800"/>
              </a:spcBef>
              <a:buNone/>
            </a:pPr>
            <a:endParaRPr lang="en-AU" sz="3200" dirty="0"/>
          </a:p>
        </p:txBody>
      </p:sp>
    </p:spTree>
    <p:extLst>
      <p:ext uri="{BB962C8B-B14F-4D97-AF65-F5344CB8AC3E}">
        <p14:creationId xmlns:p14="http://schemas.microsoft.com/office/powerpoint/2010/main" val="19080451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11560" y="426331"/>
            <a:ext cx="7886700" cy="756913"/>
          </a:xfrm>
        </p:spPr>
        <p:txBody>
          <a:bodyPr>
            <a:normAutofit/>
          </a:bodyPr>
          <a:lstStyle/>
          <a:p>
            <a:r>
              <a:rPr lang="en-AU" altLang="en-US" sz="3500" b="1" dirty="0" smtClean="0">
                <a:solidFill>
                  <a:srgbClr val="002060"/>
                </a:solidFill>
                <a:latin typeface="+mn-lt"/>
              </a:rPr>
              <a:t>Goal and Outcomes</a:t>
            </a:r>
            <a:endParaRPr lang="en-AU" sz="3500" dirty="0">
              <a:latin typeface="+mn-lt"/>
              <a:cs typeface="Calibri" panose="020F0502020204030204" pitchFamily="34" charset="0"/>
            </a:endParaRPr>
          </a:p>
        </p:txBody>
      </p:sp>
      <p:sp>
        <p:nvSpPr>
          <p:cNvPr id="5" name="Content Placeholder 4"/>
          <p:cNvSpPr>
            <a:spLocks noGrp="1"/>
          </p:cNvSpPr>
          <p:nvPr>
            <p:ph idx="1"/>
          </p:nvPr>
        </p:nvSpPr>
        <p:spPr>
          <a:xfrm>
            <a:off x="628650" y="1628800"/>
            <a:ext cx="7886700" cy="4711378"/>
          </a:xfrm>
        </p:spPr>
        <p:txBody>
          <a:bodyPr>
            <a:normAutofit/>
          </a:bodyPr>
          <a:lstStyle/>
          <a:p>
            <a:pPr marL="0" indent="0" algn="ctr">
              <a:buNone/>
            </a:pPr>
            <a:endParaRPr lang="en-AU" sz="3200" i="1" dirty="0">
              <a:cs typeface="Arial" panose="020B0604020202020204" pitchFamily="34" charset="0"/>
            </a:endParaRPr>
          </a:p>
          <a:p>
            <a:pPr marL="357188" indent="-357188"/>
            <a:r>
              <a:rPr lang="en-AU" sz="3200" dirty="0">
                <a:cs typeface="Arial" panose="020B0604020202020204" pitchFamily="34" charset="0"/>
              </a:rPr>
              <a:t>To support </a:t>
            </a:r>
            <a:r>
              <a:rPr lang="en-AU" sz="3200" dirty="0" smtClean="0">
                <a:cs typeface="Arial" panose="020B0604020202020204" pitchFamily="34" charset="0"/>
              </a:rPr>
              <a:t>registrars </a:t>
            </a:r>
            <a:r>
              <a:rPr lang="en-AU" sz="3200" dirty="0">
                <a:cs typeface="Arial" panose="020B0604020202020204" pitchFamily="34" charset="0"/>
              </a:rPr>
              <a:t>and court officers to </a:t>
            </a:r>
            <a:r>
              <a:rPr lang="en-AU" sz="3200" dirty="0" smtClean="0">
                <a:cs typeface="Arial" panose="020B0604020202020204" pitchFamily="34" charset="0"/>
              </a:rPr>
              <a:t>manage </a:t>
            </a:r>
            <a:r>
              <a:rPr lang="en-AU" sz="3200" dirty="0">
                <a:cs typeface="Arial" panose="020B0604020202020204" pitchFamily="34" charset="0"/>
              </a:rPr>
              <a:t>and report on fraud and corruption-related cases</a:t>
            </a:r>
          </a:p>
          <a:p>
            <a:pPr marL="357188" indent="-357188"/>
            <a:r>
              <a:rPr lang="en-AU" sz="3200" dirty="0">
                <a:cs typeface="Arial" panose="020B0604020202020204" pitchFamily="34" charset="0"/>
              </a:rPr>
              <a:t>Specialist in-person and online training</a:t>
            </a:r>
          </a:p>
          <a:p>
            <a:pPr marL="357188" indent="-357188"/>
            <a:r>
              <a:rPr lang="en-AU" sz="3200" dirty="0">
                <a:cs typeface="Arial" panose="020B0604020202020204" pitchFamily="34" charset="0"/>
              </a:rPr>
              <a:t>Mentoring, networking and resources</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6229321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494667" y="501658"/>
            <a:ext cx="7092280" cy="992944"/>
          </a:xfrm>
        </p:spPr>
        <p:txBody>
          <a:bodyPr>
            <a:normAutofit/>
          </a:bodyPr>
          <a:lstStyle/>
          <a:p>
            <a:r>
              <a:rPr lang="en-AU" sz="3500" b="1" dirty="0" smtClean="0">
                <a:solidFill>
                  <a:srgbClr val="002060"/>
                </a:solidFill>
                <a:latin typeface="+mn-lt"/>
                <a:cs typeface="Calibri" panose="020F0502020204030204" pitchFamily="34" charset="0"/>
              </a:rPr>
              <a:t>Website</a:t>
            </a:r>
            <a:br>
              <a:rPr lang="en-AU" sz="3500" b="1" dirty="0" smtClean="0">
                <a:solidFill>
                  <a:srgbClr val="002060"/>
                </a:solidFill>
                <a:latin typeface="+mn-lt"/>
                <a:cs typeface="Calibri" panose="020F0502020204030204" pitchFamily="34" charset="0"/>
              </a:rPr>
            </a:br>
            <a:r>
              <a:rPr lang="en-AU" sz="2800" b="1" dirty="0" smtClean="0">
                <a:solidFill>
                  <a:srgbClr val="002060"/>
                </a:solidFill>
                <a:latin typeface="+mn-lt"/>
                <a:cs typeface="Calibri" panose="020F0502020204030204" pitchFamily="34" charset="0"/>
              </a:rPr>
              <a:t>URL:</a:t>
            </a:r>
            <a:r>
              <a:rPr lang="en-AU" sz="2800" dirty="0" smtClean="0">
                <a:solidFill>
                  <a:srgbClr val="002060"/>
                </a:solidFill>
                <a:latin typeface="+mn-lt"/>
                <a:cs typeface="Calibri" panose="020F0502020204030204" pitchFamily="34" charset="0"/>
              </a:rPr>
              <a:t> </a:t>
            </a:r>
            <a:r>
              <a:rPr lang="en-AU" sz="2800" dirty="0" smtClean="0">
                <a:solidFill>
                  <a:srgbClr val="002060"/>
                </a:solidFill>
                <a:latin typeface="+mn-lt"/>
                <a:cs typeface="Calibri" panose="020F0502020204030204" pitchFamily="34" charset="0"/>
                <a:hlinkClick r:id="rId3"/>
              </a:rPr>
              <a:t>https://www.fedcourt.gov.au/pjip</a:t>
            </a:r>
            <a:r>
              <a:rPr lang="en-AU" sz="2800" dirty="0" smtClean="0">
                <a:solidFill>
                  <a:srgbClr val="002060"/>
                </a:solidFill>
                <a:latin typeface="+mn-lt"/>
                <a:cs typeface="Calibri" panose="020F0502020204030204" pitchFamily="34" charset="0"/>
              </a:rPr>
              <a:t> </a:t>
            </a:r>
            <a:endParaRPr lang="en-AU" sz="28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sz="18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Picture 6"/>
          <p:cNvPicPr>
            <a:picLocks noChangeAspect="1"/>
          </p:cNvPicPr>
          <p:nvPr/>
        </p:nvPicPr>
        <p:blipFill>
          <a:blip r:embed="rId5"/>
          <a:stretch>
            <a:fillRect/>
          </a:stretch>
        </p:blipFill>
        <p:spPr>
          <a:xfrm>
            <a:off x="462650" y="1479777"/>
            <a:ext cx="7925849" cy="4911292"/>
          </a:xfrm>
          <a:prstGeom prst="rect">
            <a:avLst/>
          </a:prstGeom>
        </p:spPr>
      </p:pic>
    </p:spTree>
    <p:extLst>
      <p:ext uri="{BB962C8B-B14F-4D97-AF65-F5344CB8AC3E}">
        <p14:creationId xmlns:p14="http://schemas.microsoft.com/office/powerpoint/2010/main" val="3365902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494667" y="501658"/>
            <a:ext cx="7092280" cy="928582"/>
          </a:xfrm>
        </p:spPr>
        <p:txBody>
          <a:bodyPr>
            <a:normAutofit fontScale="90000"/>
          </a:bodyPr>
          <a:lstStyle/>
          <a:p>
            <a:r>
              <a:rPr lang="en-AU" sz="3500" b="1" dirty="0" smtClean="0">
                <a:solidFill>
                  <a:srgbClr val="002060"/>
                </a:solidFill>
                <a:latin typeface="+mn-lt"/>
                <a:cs typeface="Calibri" panose="020F0502020204030204" pitchFamily="34" charset="0"/>
              </a:rPr>
              <a:t>Website</a:t>
            </a:r>
            <a:br>
              <a:rPr lang="en-AU" sz="3500" b="1" dirty="0" smtClean="0">
                <a:solidFill>
                  <a:srgbClr val="002060"/>
                </a:solidFill>
                <a:latin typeface="+mn-lt"/>
                <a:cs typeface="Calibri" panose="020F0502020204030204" pitchFamily="34" charset="0"/>
              </a:rPr>
            </a:br>
            <a:r>
              <a:rPr lang="en-AU" sz="2800" b="1" dirty="0" smtClean="0">
                <a:solidFill>
                  <a:srgbClr val="002060"/>
                </a:solidFill>
                <a:latin typeface="+mn-lt"/>
                <a:cs typeface="Calibri" panose="020F0502020204030204" pitchFamily="34" charset="0"/>
              </a:rPr>
              <a:t>URL:</a:t>
            </a:r>
            <a:r>
              <a:rPr lang="en-AU" sz="2800" dirty="0" smtClean="0">
                <a:solidFill>
                  <a:srgbClr val="002060"/>
                </a:solidFill>
                <a:latin typeface="+mn-lt"/>
                <a:cs typeface="Calibri" panose="020F0502020204030204" pitchFamily="34" charset="0"/>
              </a:rPr>
              <a:t> </a:t>
            </a:r>
            <a:r>
              <a:rPr lang="en-AU" sz="2800" dirty="0" smtClean="0">
                <a:solidFill>
                  <a:srgbClr val="002060"/>
                </a:solidFill>
                <a:latin typeface="+mn-lt"/>
                <a:cs typeface="Calibri" panose="020F0502020204030204" pitchFamily="34" charset="0"/>
                <a:hlinkClick r:id="rId3"/>
              </a:rPr>
              <a:t>https://www.fedcourt.gov.au/pjip</a:t>
            </a:r>
            <a:r>
              <a:rPr lang="en-AU" sz="2800" dirty="0" smtClean="0">
                <a:solidFill>
                  <a:srgbClr val="002060"/>
                </a:solidFill>
                <a:latin typeface="+mn-lt"/>
                <a:cs typeface="Calibri" panose="020F0502020204030204" pitchFamily="34" charset="0"/>
              </a:rPr>
              <a:t> </a:t>
            </a:r>
            <a:endParaRPr lang="en-AU" sz="28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sz="18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8" name="Picture 7"/>
          <p:cNvPicPr>
            <a:picLocks noChangeAspect="1"/>
          </p:cNvPicPr>
          <p:nvPr/>
        </p:nvPicPr>
        <p:blipFill>
          <a:blip r:embed="rId5"/>
          <a:stretch>
            <a:fillRect/>
          </a:stretch>
        </p:blipFill>
        <p:spPr>
          <a:xfrm>
            <a:off x="328506" y="1844824"/>
            <a:ext cx="8356512" cy="4318049"/>
          </a:xfrm>
          <a:prstGeom prst="rect">
            <a:avLst/>
          </a:prstGeom>
        </p:spPr>
      </p:pic>
    </p:spTree>
    <p:extLst>
      <p:ext uri="{BB962C8B-B14F-4D97-AF65-F5344CB8AC3E}">
        <p14:creationId xmlns:p14="http://schemas.microsoft.com/office/powerpoint/2010/main" val="2625994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494667" y="501658"/>
            <a:ext cx="7092280" cy="888776"/>
          </a:xfrm>
        </p:spPr>
        <p:txBody>
          <a:bodyPr>
            <a:normAutofit fontScale="90000"/>
          </a:bodyPr>
          <a:lstStyle/>
          <a:p>
            <a:r>
              <a:rPr lang="en-AU" sz="3500" b="1" dirty="0" smtClean="0">
                <a:solidFill>
                  <a:srgbClr val="002060"/>
                </a:solidFill>
                <a:latin typeface="+mn-lt"/>
                <a:cs typeface="Calibri" panose="020F0502020204030204" pitchFamily="34" charset="0"/>
              </a:rPr>
              <a:t>Website</a:t>
            </a:r>
            <a:br>
              <a:rPr lang="en-AU" sz="3500" b="1" dirty="0" smtClean="0">
                <a:solidFill>
                  <a:srgbClr val="002060"/>
                </a:solidFill>
                <a:latin typeface="+mn-lt"/>
                <a:cs typeface="Calibri" panose="020F0502020204030204" pitchFamily="34" charset="0"/>
              </a:rPr>
            </a:br>
            <a:r>
              <a:rPr lang="en-AU" sz="2800" b="1" dirty="0" smtClean="0">
                <a:solidFill>
                  <a:srgbClr val="002060"/>
                </a:solidFill>
                <a:latin typeface="+mn-lt"/>
                <a:cs typeface="Calibri" panose="020F0502020204030204" pitchFamily="34" charset="0"/>
              </a:rPr>
              <a:t>URL:</a:t>
            </a:r>
            <a:r>
              <a:rPr lang="en-AU" sz="2800" dirty="0" smtClean="0">
                <a:solidFill>
                  <a:srgbClr val="002060"/>
                </a:solidFill>
                <a:latin typeface="+mn-lt"/>
                <a:cs typeface="Calibri" panose="020F0502020204030204" pitchFamily="34" charset="0"/>
              </a:rPr>
              <a:t> </a:t>
            </a:r>
            <a:r>
              <a:rPr lang="en-AU" sz="2800" dirty="0" smtClean="0">
                <a:solidFill>
                  <a:srgbClr val="002060"/>
                </a:solidFill>
                <a:latin typeface="+mn-lt"/>
                <a:cs typeface="Calibri" panose="020F0502020204030204" pitchFamily="34" charset="0"/>
                <a:hlinkClick r:id="rId3"/>
              </a:rPr>
              <a:t>https://www.fedcourt.gov.au/pjip</a:t>
            </a:r>
            <a:r>
              <a:rPr lang="en-AU" sz="2800" dirty="0" smtClean="0">
                <a:solidFill>
                  <a:srgbClr val="002060"/>
                </a:solidFill>
                <a:latin typeface="+mn-lt"/>
                <a:cs typeface="Calibri" panose="020F0502020204030204" pitchFamily="34" charset="0"/>
              </a:rPr>
              <a:t> </a:t>
            </a:r>
            <a:endParaRPr lang="en-AU" sz="28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sz="18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Picture 6"/>
          <p:cNvPicPr>
            <a:picLocks noChangeAspect="1"/>
          </p:cNvPicPr>
          <p:nvPr/>
        </p:nvPicPr>
        <p:blipFill>
          <a:blip r:embed="rId5"/>
          <a:stretch>
            <a:fillRect/>
          </a:stretch>
        </p:blipFill>
        <p:spPr>
          <a:xfrm>
            <a:off x="494666" y="1467992"/>
            <a:ext cx="7605725" cy="5321366"/>
          </a:xfrm>
          <a:prstGeom prst="rect">
            <a:avLst/>
          </a:prstGeom>
        </p:spPr>
      </p:pic>
    </p:spTree>
    <p:extLst>
      <p:ext uri="{BB962C8B-B14F-4D97-AF65-F5344CB8AC3E}">
        <p14:creationId xmlns:p14="http://schemas.microsoft.com/office/powerpoint/2010/main" val="13676423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2"/>
          <a:stretch>
            <a:fillRect/>
          </a:stretch>
        </p:blipFill>
        <p:spPr>
          <a:xfrm>
            <a:off x="1322851" y="1245704"/>
            <a:ext cx="6310849" cy="3832331"/>
          </a:xfrm>
          <a:prstGeom prst="rect">
            <a:avLst/>
          </a:prstGeom>
        </p:spPr>
      </p:pic>
      <p:sp>
        <p:nvSpPr>
          <p:cNvPr id="2" name="TextBox 1"/>
          <p:cNvSpPr txBox="1"/>
          <p:nvPr/>
        </p:nvSpPr>
        <p:spPr>
          <a:xfrm>
            <a:off x="5710932" y="4886579"/>
            <a:ext cx="184731" cy="300082"/>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Title 2"/>
          <p:cNvSpPr>
            <a:spLocks noGrp="1"/>
          </p:cNvSpPr>
          <p:nvPr>
            <p:ph type="title"/>
          </p:nvPr>
        </p:nvSpPr>
        <p:spPr>
          <a:xfrm>
            <a:off x="740337" y="418444"/>
            <a:ext cx="7330730" cy="567685"/>
          </a:xfrm>
        </p:spPr>
        <p:txBody>
          <a:bodyPr>
            <a:noAutofit/>
          </a:bodyPr>
          <a:lstStyle/>
          <a:p>
            <a:r>
              <a:rPr lang="en-AU" sz="3500" b="1" dirty="0">
                <a:solidFill>
                  <a:srgbClr val="002060"/>
                </a:solidFill>
                <a:latin typeface="+mn-lt"/>
                <a:cs typeface="Calibri" panose="020F0502020204030204" pitchFamily="34" charset="0"/>
              </a:rPr>
              <a:t>Using Zoom – The Basics</a:t>
            </a:r>
            <a:endParaRPr lang="en-AU" sz="3500" dirty="0">
              <a:solidFill>
                <a:srgbClr val="002060"/>
              </a:solidFill>
              <a:latin typeface="+mn-lt"/>
              <a:cs typeface="Calibri" panose="020F0502020204030204" pitchFamily="34" charset="0"/>
            </a:endParaRPr>
          </a:p>
        </p:txBody>
      </p:sp>
      <p:grpSp>
        <p:nvGrpSpPr>
          <p:cNvPr id="25" name="Group 24"/>
          <p:cNvGrpSpPr/>
          <p:nvPr/>
        </p:nvGrpSpPr>
        <p:grpSpPr>
          <a:xfrm>
            <a:off x="976545" y="4678532"/>
            <a:ext cx="6383044" cy="2006353"/>
            <a:chOff x="0" y="2752725"/>
            <a:chExt cx="6143625" cy="1752600"/>
          </a:xfrm>
        </p:grpSpPr>
        <p:sp>
          <p:nvSpPr>
            <p:cNvPr id="27" name="Oval 26"/>
            <p:cNvSpPr/>
            <p:nvPr/>
          </p:nvSpPr>
          <p:spPr>
            <a:xfrm>
              <a:off x="314325" y="2771775"/>
              <a:ext cx="400050" cy="28575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p:cNvSpPr/>
            <p:nvPr/>
          </p:nvSpPr>
          <p:spPr>
            <a:xfrm>
              <a:off x="676275" y="2762250"/>
              <a:ext cx="400050" cy="28575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9" name="Straight Arrow Connector 28"/>
            <p:cNvCxnSpPr/>
            <p:nvPr/>
          </p:nvCxnSpPr>
          <p:spPr>
            <a:xfrm flipH="1" flipV="1">
              <a:off x="514350" y="3057525"/>
              <a:ext cx="12065" cy="92392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flipV="1">
              <a:off x="962025" y="3009900"/>
              <a:ext cx="409575" cy="96202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Text Box 2"/>
            <p:cNvSpPr txBox="1">
              <a:spLocks noChangeArrowheads="1"/>
            </p:cNvSpPr>
            <p:nvPr/>
          </p:nvSpPr>
          <p:spPr bwMode="auto">
            <a:xfrm>
              <a:off x="0" y="3943350"/>
              <a:ext cx="1057275" cy="514350"/>
            </a:xfrm>
            <a:prstGeom prst="rect">
              <a:avLst/>
            </a:prstGeom>
            <a:noFill/>
            <a:ln w="9525">
              <a:noFill/>
              <a:miter lim="800000"/>
              <a:headEnd/>
              <a:tailEnd/>
            </a:ln>
          </p:spPr>
          <p:txBody>
            <a:bodyPr rot="0" vert="horz" wrap="square" lIns="91440" tIns="45720" rIns="91440" bIns="45720" anchor="t" anchorCtr="0">
              <a:no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AU" sz="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This button mutes your audio, so that no one can hear you</a:t>
              </a:r>
              <a:endParaRPr kumimoji="0" lang="en-AU" sz="11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32" name="Text Box 2"/>
            <p:cNvSpPr txBox="1">
              <a:spLocks noChangeArrowheads="1"/>
            </p:cNvSpPr>
            <p:nvPr/>
          </p:nvSpPr>
          <p:spPr bwMode="auto">
            <a:xfrm>
              <a:off x="1238250" y="3990975"/>
              <a:ext cx="1181100" cy="514350"/>
            </a:xfrm>
            <a:prstGeom prst="rect">
              <a:avLst/>
            </a:prstGeom>
            <a:noFill/>
            <a:ln w="9525">
              <a:noFill/>
              <a:miter lim="800000"/>
              <a:headEnd/>
              <a:tailEnd/>
            </a:ln>
          </p:spPr>
          <p:txBody>
            <a:bodyPr rot="0" vert="horz" wrap="square" lIns="91440" tIns="45720" rIns="91440" bIns="45720" anchor="t" anchorCtr="0">
              <a:no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AU" sz="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This button allows you to choose to display your webcam, or not</a:t>
              </a:r>
              <a:endParaRPr kumimoji="0" lang="en-AU" sz="11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33" name="Oval 32"/>
            <p:cNvSpPr/>
            <p:nvPr/>
          </p:nvSpPr>
          <p:spPr>
            <a:xfrm>
              <a:off x="2676525" y="2762250"/>
              <a:ext cx="400050" cy="28575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34" name="Straight Arrow Connector 33"/>
            <p:cNvCxnSpPr/>
            <p:nvPr/>
          </p:nvCxnSpPr>
          <p:spPr>
            <a:xfrm flipH="1" flipV="1">
              <a:off x="2962275" y="3048000"/>
              <a:ext cx="409575" cy="96202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 Box 2"/>
            <p:cNvSpPr txBox="1">
              <a:spLocks noChangeArrowheads="1"/>
            </p:cNvSpPr>
            <p:nvPr/>
          </p:nvSpPr>
          <p:spPr bwMode="auto">
            <a:xfrm>
              <a:off x="2781300" y="3990975"/>
              <a:ext cx="1181100" cy="514350"/>
            </a:xfrm>
            <a:prstGeom prst="rect">
              <a:avLst/>
            </a:prstGeom>
            <a:noFill/>
            <a:ln w="9525">
              <a:noFill/>
              <a:miter lim="800000"/>
              <a:headEnd/>
              <a:tailEnd/>
            </a:ln>
          </p:spPr>
          <p:txBody>
            <a:bodyPr rot="0" vert="horz" wrap="square" lIns="91440" tIns="45720" rIns="91440" bIns="45720" anchor="t" anchorCtr="0">
              <a:no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AU" sz="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This button lists all of the participants in the Zoom meeting</a:t>
              </a:r>
              <a:endParaRPr kumimoji="0" lang="en-AU" sz="11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36" name="Oval 35"/>
            <p:cNvSpPr/>
            <p:nvPr/>
          </p:nvSpPr>
          <p:spPr>
            <a:xfrm>
              <a:off x="3095625" y="2800350"/>
              <a:ext cx="400050" cy="28575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37" name="Straight Arrow Connector 36"/>
            <p:cNvCxnSpPr/>
            <p:nvPr/>
          </p:nvCxnSpPr>
          <p:spPr>
            <a:xfrm flipH="1" flipV="1">
              <a:off x="3429000" y="3133725"/>
              <a:ext cx="295275" cy="43815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 Box 2"/>
            <p:cNvSpPr txBox="1">
              <a:spLocks noChangeArrowheads="1"/>
            </p:cNvSpPr>
            <p:nvPr/>
          </p:nvSpPr>
          <p:spPr bwMode="auto">
            <a:xfrm>
              <a:off x="3629025" y="3581400"/>
              <a:ext cx="1181100" cy="514350"/>
            </a:xfrm>
            <a:prstGeom prst="rect">
              <a:avLst/>
            </a:prstGeom>
            <a:noFill/>
            <a:ln w="9525">
              <a:noFill/>
              <a:miter lim="800000"/>
              <a:headEnd/>
              <a:tailEnd/>
            </a:ln>
          </p:spPr>
          <p:txBody>
            <a:bodyPr rot="0" vert="horz" wrap="square" lIns="91440" tIns="45720" rIns="91440" bIns="45720" anchor="t" anchorCtr="0">
              <a:no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AU"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This button allows you to text chat with all the participants</a:t>
              </a:r>
              <a:endParaRPr kumimoji="0" lang="en-AU"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39" name="Oval 38"/>
            <p:cNvSpPr/>
            <p:nvPr/>
          </p:nvSpPr>
          <p:spPr>
            <a:xfrm>
              <a:off x="3419475" y="2752725"/>
              <a:ext cx="400050" cy="285750"/>
            </a:xfrm>
            <a:prstGeom prst="ellipse">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40" name="Straight Arrow Connector 39"/>
            <p:cNvCxnSpPr/>
            <p:nvPr/>
          </p:nvCxnSpPr>
          <p:spPr>
            <a:xfrm flipH="1" flipV="1">
              <a:off x="3752850" y="3000375"/>
              <a:ext cx="1285875" cy="76200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1" name="Text Box 2"/>
            <p:cNvSpPr txBox="1">
              <a:spLocks noChangeArrowheads="1"/>
            </p:cNvSpPr>
            <p:nvPr/>
          </p:nvSpPr>
          <p:spPr bwMode="auto">
            <a:xfrm>
              <a:off x="4962525" y="3581400"/>
              <a:ext cx="1181100" cy="638175"/>
            </a:xfrm>
            <a:prstGeom prst="rect">
              <a:avLst/>
            </a:prstGeom>
            <a:noFill/>
            <a:ln w="9525">
              <a:noFill/>
              <a:miter lim="800000"/>
              <a:headEnd/>
              <a:tailEnd/>
            </a:ln>
          </p:spPr>
          <p:txBody>
            <a:bodyPr rot="0" vert="horz" wrap="square" lIns="91440" tIns="45720" rIns="91440" bIns="45720" anchor="t" anchorCtr="0">
              <a:noAutofit/>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kumimoji="0" lang="en-AU" sz="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This button allows you to share your phone or computer screen with the other participants</a:t>
              </a:r>
              <a:endParaRPr kumimoji="0" lang="en-AU"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grpSp>
      <p:pic>
        <p:nvPicPr>
          <p:cNvPr id="44" name="Picture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9400" y="2342045"/>
            <a:ext cx="2697911" cy="1639651"/>
          </a:xfrm>
          <a:prstGeom prst="rect">
            <a:avLst/>
          </a:prstGeom>
        </p:spPr>
      </p:pic>
      <p:pic>
        <p:nvPicPr>
          <p:cNvPr id="24" name="Picture 23">
            <a:extLst>
              <a:ext uri="{FF2B5EF4-FFF2-40B4-BE49-F238E27FC236}">
                <a16:creationId xmlns:a16="http://schemas.microsoft.com/office/drawing/2014/main" id="{AB71F19F-5709-DBE5-EA0D-F556296D841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265628"/>
            <a:ext cx="1637407" cy="943415"/>
          </a:xfrm>
          <a:prstGeom prst="rect">
            <a:avLst/>
          </a:prstGeom>
          <a:noFill/>
          <a:ln>
            <a:noFill/>
          </a:ln>
        </p:spPr>
      </p:pic>
    </p:spTree>
    <p:extLst>
      <p:ext uri="{BB962C8B-B14F-4D97-AF65-F5344CB8AC3E}">
        <p14:creationId xmlns:p14="http://schemas.microsoft.com/office/powerpoint/2010/main" val="1070477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39BB7-61C7-6D90-B79E-B95A22811A8C}"/>
              </a:ext>
            </a:extLst>
          </p:cNvPr>
          <p:cNvSpPr>
            <a:spLocks noGrp="1"/>
          </p:cNvSpPr>
          <p:nvPr>
            <p:ph type="title"/>
          </p:nvPr>
        </p:nvSpPr>
        <p:spPr>
          <a:xfrm>
            <a:off x="742950" y="205201"/>
            <a:ext cx="7886700" cy="994172"/>
          </a:xfrm>
        </p:spPr>
        <p:txBody>
          <a:bodyPr>
            <a:normAutofit/>
          </a:bodyPr>
          <a:lstStyle/>
          <a:p>
            <a:r>
              <a:rPr lang="en-AU" sz="3500" b="1" dirty="0">
                <a:solidFill>
                  <a:srgbClr val="002060"/>
                </a:solidFill>
                <a:latin typeface="+mn-lt"/>
              </a:rPr>
              <a:t>Introductions </a:t>
            </a:r>
            <a:r>
              <a:rPr lang="en-AU" sz="2400" b="1" dirty="0">
                <a:latin typeface="+mn-lt"/>
              </a:rPr>
              <a:t>        </a:t>
            </a:r>
          </a:p>
        </p:txBody>
      </p:sp>
      <p:sp>
        <p:nvSpPr>
          <p:cNvPr id="3" name="Content Placeholder 2">
            <a:extLst>
              <a:ext uri="{FF2B5EF4-FFF2-40B4-BE49-F238E27FC236}">
                <a16:creationId xmlns:a16="http://schemas.microsoft.com/office/drawing/2014/main" id="{32B70D1B-8995-561F-9DDC-CE86AE3D6F11}"/>
              </a:ext>
            </a:extLst>
          </p:cNvPr>
          <p:cNvSpPr>
            <a:spLocks noGrp="1"/>
          </p:cNvSpPr>
          <p:nvPr>
            <p:ph sz="half" idx="1"/>
          </p:nvPr>
        </p:nvSpPr>
        <p:spPr>
          <a:xfrm>
            <a:off x="742950" y="1052736"/>
            <a:ext cx="3829050" cy="5112568"/>
          </a:xfrm>
        </p:spPr>
        <p:txBody>
          <a:bodyPr>
            <a:normAutofit/>
          </a:bodyPr>
          <a:lstStyle/>
          <a:p>
            <a:pPr marL="0" indent="0">
              <a:buNone/>
            </a:pPr>
            <a:endParaRPr lang="en-AU" sz="2000" dirty="0"/>
          </a:p>
          <a:p>
            <a:r>
              <a:rPr lang="en-AU" sz="2000" dirty="0"/>
              <a:t>Please introduce yourself and what court you are from</a:t>
            </a:r>
            <a:r>
              <a:rPr lang="en-AU" sz="2000" dirty="0" smtClean="0"/>
              <a:t>?</a:t>
            </a:r>
          </a:p>
          <a:p>
            <a:endParaRPr lang="en-AU" sz="2000" dirty="0" smtClean="0"/>
          </a:p>
          <a:p>
            <a:r>
              <a:rPr lang="en-AU" sz="2000" dirty="0" smtClean="0"/>
              <a:t>Is </a:t>
            </a:r>
            <a:r>
              <a:rPr lang="en-AU" sz="2000" dirty="0"/>
              <a:t>there a particular question that you would like </a:t>
            </a:r>
            <a:r>
              <a:rPr lang="en-AU" sz="2000" dirty="0" smtClean="0"/>
              <a:t>answered </a:t>
            </a:r>
            <a:r>
              <a:rPr lang="en-AU" sz="2000" dirty="0"/>
              <a:t>regarding </a:t>
            </a:r>
            <a:r>
              <a:rPr lang="en-AU" sz="2000" dirty="0" smtClean="0"/>
              <a:t>a court </a:t>
            </a:r>
            <a:r>
              <a:rPr lang="en-AU" sz="2000" dirty="0"/>
              <a:t>officer’s role with respect </a:t>
            </a:r>
            <a:r>
              <a:rPr lang="en-AU" sz="2000" dirty="0" smtClean="0"/>
              <a:t>to managing and reporting on </a:t>
            </a:r>
            <a:r>
              <a:rPr lang="en-AU" sz="2000" dirty="0"/>
              <a:t>fraud and corruption related cases from this online course</a:t>
            </a:r>
            <a:r>
              <a:rPr lang="en-AU" sz="2000" dirty="0" smtClean="0"/>
              <a:t>?</a:t>
            </a:r>
          </a:p>
          <a:p>
            <a:pPr marL="0" indent="0">
              <a:buNone/>
            </a:pPr>
            <a:endParaRPr lang="en-AU" sz="2000" dirty="0"/>
          </a:p>
          <a:p>
            <a:r>
              <a:rPr lang="en-AU" sz="2000" dirty="0"/>
              <a:t>Introduction of the course </a:t>
            </a:r>
            <a:r>
              <a:rPr lang="en-AU" sz="2000" dirty="0" smtClean="0"/>
              <a:t>presenters</a:t>
            </a:r>
            <a:endParaRPr lang="en-AU" sz="2000" dirty="0"/>
          </a:p>
        </p:txBody>
      </p:sp>
      <p:pic>
        <p:nvPicPr>
          <p:cNvPr id="10" name="Content Placeholder 9">
            <a:extLst>
              <a:ext uri="{FF2B5EF4-FFF2-40B4-BE49-F238E27FC236}">
                <a16:creationId xmlns:a16="http://schemas.microsoft.com/office/drawing/2014/main" id="{D9ED6202-973B-2BAE-F7C8-0C6659BB158E}"/>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629150" y="2565715"/>
            <a:ext cx="3886200" cy="2185988"/>
          </a:xfrm>
          <a:effectLst>
            <a:softEdge rad="101600"/>
          </a:effectLst>
        </p:spPr>
      </p:pic>
      <p:pic>
        <p:nvPicPr>
          <p:cNvPr id="6" name="Picture 5">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3472893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633BA-97F8-6505-6260-3674572F25AA}"/>
              </a:ext>
            </a:extLst>
          </p:cNvPr>
          <p:cNvSpPr>
            <a:spLocks noGrp="1"/>
          </p:cNvSpPr>
          <p:nvPr>
            <p:ph type="title"/>
          </p:nvPr>
        </p:nvSpPr>
        <p:spPr>
          <a:xfrm>
            <a:off x="628652" y="205201"/>
            <a:ext cx="7886700" cy="994172"/>
          </a:xfrm>
        </p:spPr>
        <p:txBody>
          <a:bodyPr>
            <a:normAutofit/>
          </a:bodyPr>
          <a:lstStyle/>
          <a:p>
            <a:r>
              <a:rPr lang="en-AU" altLang="en-US" sz="3500" b="1" dirty="0">
                <a:solidFill>
                  <a:srgbClr val="002060"/>
                </a:solidFill>
                <a:latin typeface="+mn-lt"/>
              </a:rPr>
              <a:t>Objective of the Online Course</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26123E7A-8EE4-855B-1F27-C281E320A1D4}"/>
              </a:ext>
            </a:extLst>
          </p:cNvPr>
          <p:cNvSpPr>
            <a:spLocks noGrp="1"/>
          </p:cNvSpPr>
          <p:nvPr>
            <p:ph sz="half" idx="1"/>
          </p:nvPr>
        </p:nvSpPr>
        <p:spPr>
          <a:xfrm>
            <a:off x="1614489" y="2024845"/>
            <a:ext cx="2957513" cy="3465128"/>
          </a:xfrm>
        </p:spPr>
        <p:txBody>
          <a:bodyPr>
            <a:normAutofit/>
          </a:bodyPr>
          <a:lstStyle/>
          <a:p>
            <a:endParaRPr lang="en-AU" dirty="0"/>
          </a:p>
          <a:p>
            <a:endParaRPr lang="en-AU" dirty="0"/>
          </a:p>
          <a:p>
            <a:endParaRPr lang="en-AU" dirty="0"/>
          </a:p>
        </p:txBody>
      </p:sp>
      <p:pic>
        <p:nvPicPr>
          <p:cNvPr id="15" name="Content Placeholder 14">
            <a:extLst>
              <a:ext uri="{FF2B5EF4-FFF2-40B4-BE49-F238E27FC236}">
                <a16:creationId xmlns:a16="http://schemas.microsoft.com/office/drawing/2014/main" id="{24E57429-0DDC-9AF9-D849-F308B06CF18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57392" y="2221432"/>
            <a:ext cx="2486025" cy="2486025"/>
          </a:xfrm>
        </p:spPr>
      </p:pic>
      <p:sp>
        <p:nvSpPr>
          <p:cNvPr id="11" name="TextBox 10">
            <a:extLst>
              <a:ext uri="{FF2B5EF4-FFF2-40B4-BE49-F238E27FC236}">
                <a16:creationId xmlns:a16="http://schemas.microsoft.com/office/drawing/2014/main" id="{EDEDB66E-B651-7222-A0F3-7354A94EB446}"/>
              </a:ext>
            </a:extLst>
          </p:cNvPr>
          <p:cNvSpPr txBox="1"/>
          <p:nvPr/>
        </p:nvSpPr>
        <p:spPr>
          <a:xfrm>
            <a:off x="628652" y="1917753"/>
            <a:ext cx="4663428" cy="3293209"/>
          </a:xfrm>
          <a:prstGeom prst="rect">
            <a:avLst/>
          </a:prstGeom>
          <a:noFill/>
        </p:spPr>
        <p:txBody>
          <a:bodyPr wrap="square">
            <a:spAutoFit/>
          </a:bodyPr>
          <a:lstStyle/>
          <a:p>
            <a:pPr defTabSz="457200"/>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objective of this online specialist training course </a:t>
            </a:r>
            <a:r>
              <a:rPr kumimoji="0" lang="en-AU"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is to</a:t>
            </a:r>
            <a:r>
              <a:rPr lang="en-AU" sz="2400" kern="100" dirty="0">
                <a:effectLst/>
                <a:latin typeface="Calibri" panose="020F0502020204030204" pitchFamily="34" charset="0"/>
                <a:ea typeface="Calibri" panose="020F0502020204030204" pitchFamily="34" charset="0"/>
                <a:cs typeface="Times New Roman" panose="02020603050405020304" pitchFamily="18" charset="0"/>
              </a:rPr>
              <a:t> increase the knowledge and skills of registrars, </a:t>
            </a:r>
            <a:r>
              <a:rPr lang="en-AU" sz="2400" kern="100" dirty="0" smtClean="0">
                <a:effectLst/>
                <a:latin typeface="Calibri" panose="020F0502020204030204" pitchFamily="34" charset="0"/>
                <a:ea typeface="Calibri" panose="020F0502020204030204" pitchFamily="34" charset="0"/>
                <a:cs typeface="Times New Roman" panose="02020603050405020304" pitchFamily="18" charset="0"/>
              </a:rPr>
              <a:t>judicial associates </a:t>
            </a:r>
            <a:r>
              <a:rPr lang="en-AU" sz="2400" kern="100" dirty="0">
                <a:effectLst/>
                <a:latin typeface="Calibri" panose="020F0502020204030204" pitchFamily="34" charset="0"/>
                <a:ea typeface="Calibri" panose="020F0502020204030204" pitchFamily="34" charset="0"/>
                <a:cs typeface="Times New Roman" panose="02020603050405020304" pitchFamily="18" charset="0"/>
              </a:rPr>
              <a:t>and court officers who directly assist Judges to manage and report on fraud and corruption-related cases.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AU"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030171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633BA-97F8-6505-6260-3674572F25AA}"/>
              </a:ext>
            </a:extLst>
          </p:cNvPr>
          <p:cNvSpPr>
            <a:spLocks noGrp="1"/>
          </p:cNvSpPr>
          <p:nvPr>
            <p:ph type="title"/>
          </p:nvPr>
        </p:nvSpPr>
        <p:spPr>
          <a:xfrm>
            <a:off x="628652" y="205201"/>
            <a:ext cx="7886700" cy="994172"/>
          </a:xfrm>
        </p:spPr>
        <p:txBody>
          <a:bodyPr>
            <a:normAutofit/>
          </a:bodyPr>
          <a:lstStyle/>
          <a:p>
            <a:r>
              <a:rPr lang="en-AU" altLang="en-US" sz="3500" b="1" dirty="0">
                <a:solidFill>
                  <a:srgbClr val="002060"/>
                </a:solidFill>
                <a:latin typeface="+mn-lt"/>
              </a:rPr>
              <a:t>Outcomes of the Online Course</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26123E7A-8EE4-855B-1F27-C281E320A1D4}"/>
              </a:ext>
            </a:extLst>
          </p:cNvPr>
          <p:cNvSpPr>
            <a:spLocks noGrp="1"/>
          </p:cNvSpPr>
          <p:nvPr>
            <p:ph sz="half" idx="1"/>
          </p:nvPr>
        </p:nvSpPr>
        <p:spPr>
          <a:xfrm>
            <a:off x="1614489" y="2024845"/>
            <a:ext cx="2957513" cy="3465128"/>
          </a:xfrm>
        </p:spPr>
        <p:txBody>
          <a:bodyPr>
            <a:normAutofit/>
          </a:bodyPr>
          <a:lstStyle/>
          <a:p>
            <a:endParaRPr lang="en-AU" dirty="0"/>
          </a:p>
          <a:p>
            <a:endParaRPr lang="en-AU" dirty="0"/>
          </a:p>
          <a:p>
            <a:endParaRPr lang="en-AU" dirty="0"/>
          </a:p>
        </p:txBody>
      </p:sp>
      <p:sp>
        <p:nvSpPr>
          <p:cNvPr id="11" name="TextBox 10">
            <a:extLst>
              <a:ext uri="{FF2B5EF4-FFF2-40B4-BE49-F238E27FC236}">
                <a16:creationId xmlns:a16="http://schemas.microsoft.com/office/drawing/2014/main" id="{EDEDB66E-B651-7222-A0F3-7354A94EB446}"/>
              </a:ext>
            </a:extLst>
          </p:cNvPr>
          <p:cNvSpPr txBox="1"/>
          <p:nvPr/>
        </p:nvSpPr>
        <p:spPr>
          <a:xfrm>
            <a:off x="594710" y="1434432"/>
            <a:ext cx="7954583" cy="484337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At the conclusion of this online course participating </a:t>
            </a:r>
            <a:r>
              <a:rPr lang="en-US" sz="2000" dirty="0">
                <a:solidFill>
                  <a:prstClr val="black"/>
                </a:solidFill>
                <a:latin typeface="Calibri" panose="020F0502020204030204"/>
              </a:rPr>
              <a:t>Court</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Officers will be able to:</a:t>
            </a:r>
          </a:p>
          <a:p>
            <a:pPr marL="342900" lvl="0" indent="-342900">
              <a:lnSpc>
                <a:spcPct val="107000"/>
              </a:lnSpc>
              <a:spcAft>
                <a:spcPts val="800"/>
              </a:spcAft>
              <a:buFont typeface="Arial" panose="020B0604020202020204" pitchFamily="34" charset="0"/>
              <a:buChar char="•"/>
              <a:tabLst>
                <a:tab pos="457200" algn="l"/>
              </a:tabLst>
            </a:pPr>
            <a:r>
              <a:rPr lang="en-AU" sz="2000" kern="100" dirty="0" smtClean="0">
                <a:latin typeface="Calibri" panose="020F0502020204030204" pitchFamily="34" charset="0"/>
                <a:ea typeface="Calibri" panose="020F0502020204030204" pitchFamily="34" charset="0"/>
                <a:cs typeface="Times New Roman" panose="02020603050405020304" pitchFamily="18" charset="0"/>
              </a:rPr>
              <a:t>i</a:t>
            </a: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dentify </a:t>
            </a:r>
            <a:r>
              <a:rPr lang="en-AU" sz="2000" kern="100" dirty="0">
                <a:effectLst/>
                <a:latin typeface="Calibri" panose="020F0502020204030204" pitchFamily="34" charset="0"/>
                <a:ea typeface="Calibri" panose="020F0502020204030204" pitchFamily="34" charset="0"/>
                <a:cs typeface="Times New Roman" panose="02020603050405020304" pitchFamily="18" charset="0"/>
              </a:rPr>
              <a:t>and apply ethical principles to practical examples that relate to the management of fraud and corruption-related </a:t>
            </a: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cases;</a:t>
            </a:r>
            <a:endParaRPr lang="en-AU"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en-AU" sz="2000" kern="100" dirty="0">
                <a:latin typeface="Calibri" panose="020F0502020204030204" pitchFamily="34" charset="0"/>
                <a:ea typeface="Calibri" panose="020F0502020204030204" pitchFamily="34" charset="0"/>
                <a:cs typeface="Times New Roman" panose="02020603050405020304" pitchFamily="18" charset="0"/>
              </a:rPr>
              <a:t>identify and explain how fraud and corruption-related cases can be effectively </a:t>
            </a:r>
            <a:r>
              <a:rPr lang="en-AU" sz="2000" kern="100" dirty="0" smtClean="0">
                <a:latin typeface="Calibri" panose="020F0502020204030204" pitchFamily="34" charset="0"/>
                <a:ea typeface="Calibri" panose="020F0502020204030204" pitchFamily="34" charset="0"/>
                <a:cs typeface="Times New Roman" panose="02020603050405020304" pitchFamily="18" charset="0"/>
              </a:rPr>
              <a:t>managed;</a:t>
            </a:r>
            <a:endParaRPr lang="en-AU" sz="20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en-AU" sz="2000" kern="100" dirty="0">
                <a:latin typeface="Calibri" panose="020F0502020204030204" pitchFamily="34" charset="0"/>
                <a:ea typeface="Calibri" panose="020F0502020204030204" pitchFamily="34" charset="0"/>
                <a:cs typeface="Times New Roman" panose="02020603050405020304" pitchFamily="18" charset="0"/>
              </a:rPr>
              <a:t>identify the documents and evidence required for particular fraud and </a:t>
            </a:r>
            <a:r>
              <a:rPr lang="en-AU" sz="2000" kern="100" dirty="0" smtClean="0">
                <a:latin typeface="Calibri" panose="020F0502020204030204" pitchFamily="34" charset="0"/>
                <a:ea typeface="Calibri" panose="020F0502020204030204" pitchFamily="34" charset="0"/>
                <a:cs typeface="Times New Roman" panose="02020603050405020304" pitchFamily="18" charset="0"/>
              </a:rPr>
              <a:t>corruption-related cases;</a:t>
            </a:r>
            <a:endParaRPr lang="en-AU" sz="2000" kern="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develop </a:t>
            </a:r>
            <a:r>
              <a:rPr lang="en-AU" sz="2000" kern="100" dirty="0">
                <a:effectLst/>
                <a:latin typeface="Calibri" panose="020F0502020204030204" pitchFamily="34" charset="0"/>
                <a:ea typeface="Calibri" panose="020F0502020204030204" pitchFamily="34" charset="0"/>
                <a:cs typeface="Times New Roman" panose="02020603050405020304" pitchFamily="18" charset="0"/>
              </a:rPr>
              <a:t>competency in case management of fraud and corruption-related </a:t>
            </a: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cases;</a:t>
            </a:r>
            <a:endParaRPr lang="en-AU"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AU" sz="2000" kern="100" dirty="0" smtClean="0">
                <a:latin typeface="Calibri" panose="020F0502020204030204" pitchFamily="34" charset="0"/>
                <a:ea typeface="Calibri" panose="020F0502020204030204" pitchFamily="34" charset="0"/>
                <a:cs typeface="Times New Roman" panose="02020603050405020304" pitchFamily="18" charset="0"/>
              </a:rPr>
              <a:t>i</a:t>
            </a: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dentify </a:t>
            </a:r>
            <a:r>
              <a:rPr lang="en-AU" sz="2000" kern="100" dirty="0">
                <a:effectLst/>
                <a:latin typeface="Calibri" panose="020F0502020204030204" pitchFamily="34" charset="0"/>
                <a:ea typeface="Calibri" panose="020F0502020204030204" pitchFamily="34" charset="0"/>
                <a:cs typeface="Times New Roman" panose="02020603050405020304" pitchFamily="18" charset="0"/>
              </a:rPr>
              <a:t>and record important data regarding fraud and </a:t>
            </a:r>
            <a:r>
              <a:rPr lang="en-AU" sz="2000" kern="100" dirty="0" smtClean="0">
                <a:effectLst/>
                <a:latin typeface="Calibri" panose="020F0502020204030204" pitchFamily="34" charset="0"/>
                <a:ea typeface="Calibri" panose="020F0502020204030204" pitchFamily="34" charset="0"/>
                <a:cs typeface="Times New Roman" panose="02020603050405020304" pitchFamily="18" charset="0"/>
              </a:rPr>
              <a:t>corruption-related cases</a:t>
            </a:r>
            <a:r>
              <a:rPr lang="en-AU" sz="2000" kern="100" dirty="0" smtClean="0">
                <a:latin typeface="Calibri" panose="020F0502020204030204" pitchFamily="34" charset="0"/>
                <a:ea typeface="Calibri" panose="020F0502020204030204" pitchFamily="34" charset="0"/>
                <a:cs typeface="Times New Roman" panose="02020603050405020304" pitchFamily="18" charset="0"/>
              </a:rPr>
              <a:t>; and</a:t>
            </a:r>
            <a:endParaRPr lang="en-AU" sz="2000" kern="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tabLst>
                <a:tab pos="457200" algn="l"/>
              </a:tabLst>
            </a:pPr>
            <a:r>
              <a:rPr lang="en-US" sz="2000" dirty="0">
                <a:solidFill>
                  <a:prstClr val="black"/>
                </a:solidFill>
              </a:rPr>
              <a:t>s</a:t>
            </a:r>
            <a:r>
              <a:rPr lang="en-AU" sz="2000" kern="100" dirty="0">
                <a:latin typeface="Calibri" panose="020F0502020204030204" pitchFamily="34" charset="0"/>
                <a:ea typeface="Calibri" panose="020F0502020204030204" pitchFamily="34" charset="0"/>
                <a:cs typeface="Times New Roman" panose="02020603050405020304" pitchFamily="18" charset="0"/>
              </a:rPr>
              <a:t>hare and exchange </a:t>
            </a:r>
            <a:r>
              <a:rPr lang="en-AU" sz="2000" kern="100" dirty="0" smtClean="0">
                <a:latin typeface="Calibri" panose="020F0502020204030204" pitchFamily="34" charset="0"/>
                <a:ea typeface="Calibri" panose="020F0502020204030204" pitchFamily="34" charset="0"/>
                <a:cs typeface="Times New Roman" panose="02020603050405020304" pitchFamily="18" charset="0"/>
              </a:rPr>
              <a:t>experiences. </a:t>
            </a:r>
            <a:endParaRPr lang="en-AU" sz="20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441772" y="205459"/>
            <a:ext cx="2141463" cy="1228973"/>
          </a:xfrm>
          <a:prstGeom prst="rect">
            <a:avLst/>
          </a:prstGeom>
          <a:noFill/>
          <a:ln>
            <a:noFill/>
          </a:ln>
        </p:spPr>
      </p:pic>
    </p:spTree>
    <p:extLst>
      <p:ext uri="{BB962C8B-B14F-4D97-AF65-F5344CB8AC3E}">
        <p14:creationId xmlns:p14="http://schemas.microsoft.com/office/powerpoint/2010/main" val="12990747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5" name="Title 1">
            <a:extLst>
              <a:ext uri="{FF2B5EF4-FFF2-40B4-BE49-F238E27FC236}">
                <a16:creationId xmlns:a16="http://schemas.microsoft.com/office/drawing/2014/main" id="{C97633BA-97F8-6505-6260-3674572F25AA}"/>
              </a:ext>
            </a:extLst>
          </p:cNvPr>
          <p:cNvSpPr txBox="1">
            <a:spLocks/>
          </p:cNvSpPr>
          <p:nvPr/>
        </p:nvSpPr>
        <p:spPr>
          <a:xfrm>
            <a:off x="689035" y="0"/>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smtClean="0">
                <a:solidFill>
                  <a:srgbClr val="002060"/>
                </a:solidFill>
                <a:latin typeface="+mn-lt"/>
              </a:rPr>
              <a:t>Online Course</a:t>
            </a:r>
            <a:endParaRPr lang="en-AU" sz="3200" b="1" dirty="0">
              <a:solidFill>
                <a:srgbClr val="002060"/>
              </a:solidFill>
              <a:latin typeface="+mn-lt"/>
            </a:endParaRPr>
          </a:p>
        </p:txBody>
      </p:sp>
      <p:sp>
        <p:nvSpPr>
          <p:cNvPr id="7" name="Content Placeholder 2">
            <a:extLst>
              <a:ext uri="{FF2B5EF4-FFF2-40B4-BE49-F238E27FC236}">
                <a16:creationId xmlns:a16="http://schemas.microsoft.com/office/drawing/2014/main" id="{26123E7A-8EE4-855B-1F27-C281E320A1D4}"/>
              </a:ext>
            </a:extLst>
          </p:cNvPr>
          <p:cNvSpPr>
            <a:spLocks noGrp="1"/>
          </p:cNvSpPr>
          <p:nvPr>
            <p:ph sz="half" idx="1"/>
          </p:nvPr>
        </p:nvSpPr>
        <p:spPr>
          <a:xfrm>
            <a:off x="539552" y="1527571"/>
            <a:ext cx="4387021" cy="5184576"/>
          </a:xfrm>
        </p:spPr>
        <p:txBody>
          <a:bodyPr>
            <a:normAutofit/>
          </a:bodyPr>
          <a:lstStyle/>
          <a:p>
            <a:r>
              <a:rPr lang="en-AU" sz="2000" dirty="0"/>
              <a:t>Live online sessions each Thursday afternoon for 2 hours for </a:t>
            </a:r>
            <a:r>
              <a:rPr lang="en-AU" sz="2000" dirty="0" smtClean="0"/>
              <a:t>4 </a:t>
            </a:r>
            <a:r>
              <a:rPr lang="en-AU" sz="2000" dirty="0"/>
              <a:t>weeks on </a:t>
            </a:r>
            <a:r>
              <a:rPr lang="en-AU" sz="2000" dirty="0" smtClean="0"/>
              <a:t>Zoom</a:t>
            </a:r>
          </a:p>
          <a:p>
            <a:endParaRPr lang="en-AU" sz="1000" dirty="0"/>
          </a:p>
          <a:p>
            <a:r>
              <a:rPr lang="en-AU" sz="2000" dirty="0"/>
              <a:t>First session </a:t>
            </a:r>
            <a:r>
              <a:rPr lang="en-AU" sz="2000" b="1" dirty="0"/>
              <a:t>Thursday </a:t>
            </a:r>
            <a:r>
              <a:rPr lang="en-AU" sz="2000" b="1" dirty="0" smtClean="0"/>
              <a:t>20 July </a:t>
            </a:r>
            <a:r>
              <a:rPr lang="en-AU" sz="2000" b="1" dirty="0"/>
              <a:t>2023 </a:t>
            </a:r>
            <a:endParaRPr lang="en-AU" sz="2000" b="1" dirty="0" smtClean="0"/>
          </a:p>
          <a:p>
            <a:endParaRPr lang="en-AU" sz="1000" b="1" dirty="0" smtClean="0"/>
          </a:p>
          <a:p>
            <a:r>
              <a:rPr lang="en-AU" sz="2000" dirty="0" smtClean="0"/>
              <a:t>You </a:t>
            </a:r>
            <a:r>
              <a:rPr lang="en-AU" sz="2000" dirty="0"/>
              <a:t>will be emailed a link and instructions to access the </a:t>
            </a:r>
            <a:r>
              <a:rPr lang="en-AU" sz="2000" dirty="0" smtClean="0"/>
              <a:t>weekly online sessions</a:t>
            </a:r>
          </a:p>
          <a:p>
            <a:endParaRPr lang="en-AU" sz="1000" dirty="0"/>
          </a:p>
          <a:p>
            <a:r>
              <a:rPr lang="en-US" sz="2000" dirty="0"/>
              <a:t>The course will focus on two (Fraud and Bribery) of the five identified most prevalent fraud and corruption-related case types/categories heard across the Pacific.</a:t>
            </a:r>
            <a:endParaRPr lang="en-AU" sz="2000" b="1" dirty="0">
              <a:solidFill>
                <a:srgbClr val="002060"/>
              </a:solidFill>
            </a:endParaRPr>
          </a:p>
          <a:p>
            <a:endParaRPr lang="en-AU" dirty="0"/>
          </a:p>
          <a:p>
            <a:endParaRPr lang="en-AU" dirty="0"/>
          </a:p>
          <a:p>
            <a:endParaRPr lang="en-AU" dirty="0"/>
          </a:p>
        </p:txBody>
      </p:sp>
      <p:pic>
        <p:nvPicPr>
          <p:cNvPr id="8" name="Picture 2" descr="Zoom Logo PNG Vectors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8636" y="2032593"/>
            <a:ext cx="2822431" cy="2822431"/>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072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9" name="Title 1">
            <a:extLst>
              <a:ext uri="{FF2B5EF4-FFF2-40B4-BE49-F238E27FC236}">
                <a16:creationId xmlns:a16="http://schemas.microsoft.com/office/drawing/2014/main" id="{B0DFFC8F-46E8-BD08-3227-65CA2DA4BDC6}"/>
              </a:ext>
            </a:extLst>
          </p:cNvPr>
          <p:cNvSpPr>
            <a:spLocks noGrp="1"/>
          </p:cNvSpPr>
          <p:nvPr>
            <p:ph type="title"/>
          </p:nvPr>
        </p:nvSpPr>
        <p:spPr>
          <a:xfrm>
            <a:off x="698149" y="143183"/>
            <a:ext cx="7886700" cy="994172"/>
          </a:xfrm>
        </p:spPr>
        <p:txBody>
          <a:bodyPr>
            <a:normAutofit fontScale="90000"/>
          </a:bodyPr>
          <a:lstStyle/>
          <a:p>
            <a:r>
              <a:rPr lang="en-AU" sz="3600" b="1" dirty="0">
                <a:solidFill>
                  <a:srgbClr val="002060"/>
                </a:solidFill>
                <a:latin typeface="+mn-lt"/>
              </a:rPr>
              <a:t>Online Session Topics</a:t>
            </a:r>
            <a:r>
              <a:rPr lang="en-AU" sz="2400" b="1" dirty="0">
                <a:solidFill>
                  <a:srgbClr val="002060"/>
                </a:solidFill>
                <a:latin typeface="+mn-lt"/>
              </a:rPr>
              <a:t>	</a:t>
            </a:r>
            <a:r>
              <a:rPr lang="en-AU" dirty="0"/>
              <a:t>				</a:t>
            </a:r>
          </a:p>
        </p:txBody>
      </p:sp>
      <p:sp>
        <p:nvSpPr>
          <p:cNvPr id="10" name="Content Placeholder 3">
            <a:extLst>
              <a:ext uri="{FF2B5EF4-FFF2-40B4-BE49-F238E27FC236}">
                <a16:creationId xmlns:a16="http://schemas.microsoft.com/office/drawing/2014/main" id="{452FD34D-48AC-1389-8C00-543B271AEDBF}"/>
              </a:ext>
            </a:extLst>
          </p:cNvPr>
          <p:cNvSpPr>
            <a:spLocks noGrp="1"/>
          </p:cNvSpPr>
          <p:nvPr>
            <p:ph sz="half" idx="4294967295"/>
          </p:nvPr>
        </p:nvSpPr>
        <p:spPr>
          <a:xfrm>
            <a:off x="755576" y="1985664"/>
            <a:ext cx="3651753" cy="4002656"/>
          </a:xfrm>
          <a:prstGeom prst="rect">
            <a:avLst/>
          </a:prstGeom>
        </p:spPr>
        <p:txBody>
          <a:bodyPr>
            <a:normAutofit fontScale="77500" lnSpcReduction="20000"/>
          </a:bodyPr>
          <a:lstStyle/>
          <a:p>
            <a:pPr marL="0" indent="0">
              <a:buNone/>
            </a:pPr>
            <a:r>
              <a:rPr lang="en-AU" sz="2850" b="1" dirty="0"/>
              <a:t>Session 1: </a:t>
            </a:r>
            <a:r>
              <a:rPr lang="en-AU" sz="2850" i="1" dirty="0"/>
              <a:t>Thursday </a:t>
            </a:r>
            <a:r>
              <a:rPr lang="en-AU" sz="2850" i="1" dirty="0" smtClean="0"/>
              <a:t>20 July</a:t>
            </a:r>
            <a:endParaRPr lang="en-AU" sz="2850" i="1" dirty="0"/>
          </a:p>
          <a:p>
            <a:pPr marL="0" indent="0">
              <a:buNone/>
            </a:pPr>
            <a:endParaRPr lang="en-AU" sz="2850" b="1" dirty="0"/>
          </a:p>
          <a:p>
            <a:pPr marL="0" indent="0">
              <a:buNone/>
            </a:pPr>
            <a:endParaRPr lang="en-AU" sz="2850" b="1" dirty="0"/>
          </a:p>
          <a:p>
            <a:pPr marL="0" indent="0">
              <a:buNone/>
            </a:pPr>
            <a:r>
              <a:rPr lang="en-AU" sz="2850" b="1" dirty="0"/>
              <a:t>Session 2: </a:t>
            </a:r>
            <a:r>
              <a:rPr lang="en-AU" sz="2850" i="1" dirty="0"/>
              <a:t>Thursday </a:t>
            </a:r>
            <a:r>
              <a:rPr lang="en-AU" sz="2850" i="1" dirty="0" smtClean="0"/>
              <a:t>27 July</a:t>
            </a:r>
            <a:endParaRPr lang="en-AU" sz="2850" i="1" dirty="0"/>
          </a:p>
          <a:p>
            <a:pPr marL="0" indent="0">
              <a:buNone/>
            </a:pPr>
            <a:endParaRPr lang="en-AU" sz="2850" b="1" dirty="0"/>
          </a:p>
          <a:p>
            <a:pPr marL="0" indent="0">
              <a:buNone/>
            </a:pPr>
            <a:endParaRPr lang="en-AU" sz="2850" b="1" dirty="0"/>
          </a:p>
          <a:p>
            <a:pPr marL="0" indent="0">
              <a:buNone/>
            </a:pPr>
            <a:r>
              <a:rPr lang="en-AU" sz="2850" b="1" dirty="0"/>
              <a:t>Session 3: </a:t>
            </a:r>
            <a:r>
              <a:rPr lang="en-AU" sz="2850" i="1" dirty="0"/>
              <a:t>Thursday </a:t>
            </a:r>
            <a:r>
              <a:rPr lang="en-AU" sz="2850" i="1" dirty="0" smtClean="0"/>
              <a:t>3 August</a:t>
            </a:r>
            <a:endParaRPr lang="en-AU" sz="2850" i="1" dirty="0"/>
          </a:p>
          <a:p>
            <a:pPr marL="0" indent="0">
              <a:buNone/>
            </a:pPr>
            <a:endParaRPr lang="en-AU" sz="2850" b="1" dirty="0"/>
          </a:p>
          <a:p>
            <a:pPr marL="0" indent="0">
              <a:buNone/>
            </a:pPr>
            <a:endParaRPr lang="en-AU" sz="2850" b="1" dirty="0"/>
          </a:p>
          <a:p>
            <a:pPr marL="0" indent="0">
              <a:buNone/>
            </a:pPr>
            <a:r>
              <a:rPr lang="en-AU" sz="2850" b="1" dirty="0"/>
              <a:t>Session 4: </a:t>
            </a:r>
            <a:r>
              <a:rPr lang="en-AU" sz="2850" i="1" dirty="0"/>
              <a:t>Thursday </a:t>
            </a:r>
            <a:r>
              <a:rPr lang="en-AU" sz="2850" i="1" dirty="0" smtClean="0"/>
              <a:t>10 August</a:t>
            </a:r>
            <a:endParaRPr lang="en-AU" sz="2850" i="1" dirty="0"/>
          </a:p>
          <a:p>
            <a:pPr marL="0" indent="0">
              <a:buNone/>
            </a:pPr>
            <a:endParaRPr lang="en-AU" sz="2850" b="1" dirty="0"/>
          </a:p>
          <a:p>
            <a:pPr marL="0" indent="0">
              <a:buNone/>
            </a:pPr>
            <a:endParaRPr lang="en-AU" sz="2850" b="1" dirty="0"/>
          </a:p>
          <a:p>
            <a:pPr marL="0" indent="0">
              <a:buNone/>
            </a:pPr>
            <a:endParaRPr lang="en-AU" sz="2850" i="1" dirty="0"/>
          </a:p>
          <a:p>
            <a:pPr marL="0" indent="0">
              <a:buNone/>
            </a:pPr>
            <a:endParaRPr lang="en-AU" b="1" dirty="0">
              <a:solidFill>
                <a:srgbClr val="284780"/>
              </a:solidFill>
            </a:endParaRPr>
          </a:p>
          <a:p>
            <a:pPr marL="0" indent="0">
              <a:buNone/>
            </a:pPr>
            <a:endParaRPr lang="en-AU" b="1" dirty="0">
              <a:solidFill>
                <a:srgbClr val="284780"/>
              </a:solidFill>
            </a:endParaRPr>
          </a:p>
          <a:p>
            <a:pPr marL="0" indent="0">
              <a:buNone/>
            </a:pPr>
            <a:endParaRPr lang="en-AU" b="1" dirty="0">
              <a:solidFill>
                <a:srgbClr val="284780"/>
              </a:solidFill>
            </a:endParaRPr>
          </a:p>
        </p:txBody>
      </p:sp>
      <p:sp>
        <p:nvSpPr>
          <p:cNvPr id="12" name="Text Placeholder 2">
            <a:extLst>
              <a:ext uri="{FF2B5EF4-FFF2-40B4-BE49-F238E27FC236}">
                <a16:creationId xmlns:a16="http://schemas.microsoft.com/office/drawing/2014/main" id="{D1FE83ED-D4B5-9430-E207-02471521B475}"/>
              </a:ext>
            </a:extLst>
          </p:cNvPr>
          <p:cNvSpPr txBox="1">
            <a:spLocks/>
          </p:cNvSpPr>
          <p:nvPr/>
        </p:nvSpPr>
        <p:spPr>
          <a:xfrm>
            <a:off x="809467" y="1286268"/>
            <a:ext cx="2901255" cy="2847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AU" sz="2400" u="sng" dirty="0" smtClean="0"/>
              <a:t>Session</a:t>
            </a:r>
            <a:endParaRPr lang="en-AU" sz="2400" u="sng" dirty="0"/>
          </a:p>
        </p:txBody>
      </p:sp>
      <p:sp>
        <p:nvSpPr>
          <p:cNvPr id="13" name="Text Placeholder 4">
            <a:extLst>
              <a:ext uri="{FF2B5EF4-FFF2-40B4-BE49-F238E27FC236}">
                <a16:creationId xmlns:a16="http://schemas.microsoft.com/office/drawing/2014/main" id="{3119C9EC-BCE0-F03E-3E0B-580F8A4AFD80}"/>
              </a:ext>
            </a:extLst>
          </p:cNvPr>
          <p:cNvSpPr txBox="1">
            <a:spLocks/>
          </p:cNvSpPr>
          <p:nvPr/>
        </p:nvSpPr>
        <p:spPr>
          <a:xfrm>
            <a:off x="4499992" y="1273603"/>
            <a:ext cx="2915543" cy="4419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AU" sz="2400" u="sng" dirty="0" smtClean="0"/>
              <a:t>Topic &amp; Facilitator</a:t>
            </a:r>
            <a:endParaRPr lang="en-AU" sz="2400" u="sng" dirty="0"/>
          </a:p>
        </p:txBody>
      </p:sp>
      <p:sp>
        <p:nvSpPr>
          <p:cNvPr id="14" name="Content Placeholder 5">
            <a:extLst>
              <a:ext uri="{FF2B5EF4-FFF2-40B4-BE49-F238E27FC236}">
                <a16:creationId xmlns:a16="http://schemas.microsoft.com/office/drawing/2014/main" id="{85E00810-B7D4-7901-D638-70E8FD1E0CF5}"/>
              </a:ext>
            </a:extLst>
          </p:cNvPr>
          <p:cNvSpPr>
            <a:spLocks noGrp="1"/>
          </p:cNvSpPr>
          <p:nvPr>
            <p:ph sz="quarter" idx="4294967295"/>
          </p:nvPr>
        </p:nvSpPr>
        <p:spPr>
          <a:xfrm>
            <a:off x="4499992" y="1916833"/>
            <a:ext cx="4176464" cy="4071487"/>
          </a:xfrm>
          <a:prstGeom prst="rect">
            <a:avLst/>
          </a:prstGeom>
        </p:spPr>
        <p:txBody>
          <a:bodyPr>
            <a:normAutofit fontScale="85000" lnSpcReduction="20000"/>
          </a:bodyPr>
          <a:lstStyle/>
          <a:p>
            <a:pPr marL="0" indent="0">
              <a:buNone/>
            </a:pPr>
            <a:r>
              <a:rPr lang="en-AU" sz="2600" b="1" i="1" dirty="0" smtClean="0"/>
              <a:t>Ethics &amp; Fraud/Corruption</a:t>
            </a:r>
            <a:endParaRPr lang="en-AU" sz="2600" b="1" i="1" dirty="0"/>
          </a:p>
          <a:p>
            <a:pPr marL="0" indent="0">
              <a:buNone/>
            </a:pPr>
            <a:r>
              <a:rPr lang="en-AU" sz="2600" dirty="0" smtClean="0"/>
              <a:t>Victoria Belo &amp; Jo Wilson</a:t>
            </a:r>
            <a:endParaRPr lang="en-AU" sz="2600" dirty="0"/>
          </a:p>
          <a:p>
            <a:pPr marL="0" indent="0">
              <a:buNone/>
            </a:pPr>
            <a:endParaRPr lang="en-AU" sz="2600" b="1" dirty="0"/>
          </a:p>
          <a:p>
            <a:pPr marL="0" indent="0">
              <a:buNone/>
            </a:pPr>
            <a:r>
              <a:rPr lang="en-AU" sz="2600" b="1" i="1" dirty="0" smtClean="0"/>
              <a:t>Bribery</a:t>
            </a:r>
            <a:endParaRPr lang="en-AU" sz="2600" b="1" i="1" dirty="0"/>
          </a:p>
          <a:p>
            <a:pPr marL="0" indent="0">
              <a:buNone/>
            </a:pPr>
            <a:r>
              <a:rPr lang="en-AU" sz="2600" dirty="0" smtClean="0"/>
              <a:t>Alicia Ditton</a:t>
            </a:r>
            <a:endParaRPr lang="en-AU" sz="2600" dirty="0"/>
          </a:p>
          <a:p>
            <a:pPr marL="0" indent="0">
              <a:buNone/>
            </a:pPr>
            <a:endParaRPr lang="en-AU" sz="2600" b="1" dirty="0"/>
          </a:p>
          <a:p>
            <a:pPr marL="0" indent="0">
              <a:buNone/>
            </a:pPr>
            <a:r>
              <a:rPr lang="en-AU" sz="2600" b="1" i="1" dirty="0" smtClean="0"/>
              <a:t>Procedural Steps &amp; Documents</a:t>
            </a:r>
            <a:endParaRPr lang="en-AU" sz="2600" b="1" i="1" dirty="0"/>
          </a:p>
          <a:p>
            <a:pPr marL="0" indent="0">
              <a:buNone/>
            </a:pPr>
            <a:r>
              <a:rPr lang="en-AU" sz="2600" dirty="0" smtClean="0"/>
              <a:t>Victoria Belo &amp; Jodie Burns</a:t>
            </a:r>
            <a:endParaRPr lang="en-AU" sz="2600" dirty="0"/>
          </a:p>
          <a:p>
            <a:pPr marL="0" indent="0">
              <a:buNone/>
            </a:pPr>
            <a:endParaRPr lang="en-AU" sz="2600" b="1" i="1" dirty="0" smtClean="0"/>
          </a:p>
          <a:p>
            <a:pPr marL="0" indent="0">
              <a:buNone/>
            </a:pPr>
            <a:r>
              <a:rPr lang="en-AU" sz="2600" b="1" i="1" dirty="0" smtClean="0"/>
              <a:t>Case Management Systems</a:t>
            </a:r>
            <a:endParaRPr lang="en-AU" sz="2600" b="1" i="1" dirty="0"/>
          </a:p>
          <a:p>
            <a:pPr marL="0" indent="0">
              <a:buNone/>
            </a:pPr>
            <a:r>
              <a:rPr lang="en-AU" sz="2600" dirty="0" smtClean="0"/>
              <a:t>Shemi Joel &amp; Tony Lansdell</a:t>
            </a:r>
          </a:p>
          <a:p>
            <a:pPr marL="0" indent="0">
              <a:buNone/>
            </a:pPr>
            <a:endParaRPr lang="en-AU" sz="3375" dirty="0"/>
          </a:p>
        </p:txBody>
      </p:sp>
    </p:spTree>
    <p:extLst>
      <p:ext uri="{BB962C8B-B14F-4D97-AF65-F5344CB8AC3E}">
        <p14:creationId xmlns:p14="http://schemas.microsoft.com/office/powerpoint/2010/main" val="11954009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96868"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US" altLang="en-US" sz="40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1759" y="533267"/>
            <a:ext cx="4155193" cy="1262681"/>
          </a:xfrm>
          <a:prstGeom prst="rect">
            <a:avLst/>
          </a:prstGeom>
        </p:spPr>
      </p:pic>
      <p:sp>
        <p:nvSpPr>
          <p:cNvPr id="8" name="TextBox 7"/>
          <p:cNvSpPr txBox="1">
            <a:spLocks noChangeArrowheads="1"/>
          </p:cNvSpPr>
          <p:nvPr/>
        </p:nvSpPr>
        <p:spPr bwMode="auto">
          <a:xfrm>
            <a:off x="126667" y="3741556"/>
            <a:ext cx="8784976" cy="82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i="1" dirty="0">
                <a:solidFill>
                  <a:srgbClr val="002060"/>
                </a:solidFill>
              </a:rPr>
              <a:t>Session 1: Ethics, </a:t>
            </a:r>
            <a:r>
              <a:rPr lang="en-AU" altLang="en-US" sz="4000" b="1" i="1" dirty="0" smtClean="0">
                <a:solidFill>
                  <a:srgbClr val="002060"/>
                </a:solidFill>
              </a:rPr>
              <a:t>Fraud &amp; Corruption</a:t>
            </a:r>
            <a:endParaRPr lang="en-US" altLang="en-US" sz="4000" b="1" i="1" dirty="0">
              <a:solidFill>
                <a:srgbClr val="002060"/>
              </a:solidFill>
            </a:endParaRPr>
          </a:p>
        </p:txBody>
      </p:sp>
      <p:sp>
        <p:nvSpPr>
          <p:cNvPr id="7" name="TextBox 6"/>
          <p:cNvSpPr txBox="1">
            <a:spLocks noChangeArrowheads="1"/>
          </p:cNvSpPr>
          <p:nvPr/>
        </p:nvSpPr>
        <p:spPr bwMode="auto">
          <a:xfrm>
            <a:off x="179512" y="1959968"/>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i="1" dirty="0">
                <a:solidFill>
                  <a:srgbClr val="002060"/>
                </a:solidFill>
              </a:rPr>
              <a:t>Managing and Reporting on Fraud and Corruption Cases </a:t>
            </a:r>
            <a:r>
              <a:rPr lang="en-AU" altLang="en-US" sz="4000" b="1" i="1" dirty="0" smtClean="0">
                <a:solidFill>
                  <a:srgbClr val="002060"/>
                </a:solidFill>
              </a:rPr>
              <a:t>Online Course</a:t>
            </a:r>
            <a:endParaRPr lang="en-AU" altLang="en-US" sz="4000" b="1" i="1" dirty="0">
              <a:solidFill>
                <a:srgbClr val="002060"/>
              </a:solidFill>
            </a:endParaRPr>
          </a:p>
          <a:p>
            <a:pPr algn="ctr">
              <a:spcBef>
                <a:spcPct val="0"/>
              </a:spcBef>
            </a:pPr>
            <a:endParaRPr lang="en-AU" altLang="en-US" sz="1000" b="1" dirty="0"/>
          </a:p>
        </p:txBody>
      </p:sp>
      <p:sp>
        <p:nvSpPr>
          <p:cNvPr id="9" name="TextBox 8"/>
          <p:cNvSpPr txBox="1">
            <a:spLocks noChangeArrowheads="1"/>
          </p:cNvSpPr>
          <p:nvPr/>
        </p:nvSpPr>
        <p:spPr bwMode="auto">
          <a:xfrm>
            <a:off x="251520" y="5237132"/>
            <a:ext cx="8784976" cy="82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pPr>
            <a:r>
              <a:rPr lang="en-AU" altLang="en-US" sz="2200" dirty="0" smtClean="0">
                <a:solidFill>
                  <a:schemeClr val="bg1">
                    <a:lumMod val="50000"/>
                  </a:schemeClr>
                </a:solidFill>
              </a:rPr>
              <a:t>Presenters: 	Assistant Registrar Victoria Belo, National Court of PNG</a:t>
            </a:r>
          </a:p>
          <a:p>
            <a:pPr>
              <a:spcBef>
                <a:spcPct val="0"/>
              </a:spcBef>
            </a:pPr>
            <a:r>
              <a:rPr lang="en-AU" altLang="en-US" sz="2200" dirty="0">
                <a:solidFill>
                  <a:schemeClr val="bg1">
                    <a:lumMod val="50000"/>
                  </a:schemeClr>
                </a:solidFill>
              </a:rPr>
              <a:t>	</a:t>
            </a:r>
            <a:r>
              <a:rPr lang="en-AU" altLang="en-US" sz="2200" dirty="0" smtClean="0">
                <a:solidFill>
                  <a:schemeClr val="bg1">
                    <a:lumMod val="50000"/>
                  </a:schemeClr>
                </a:solidFill>
              </a:rPr>
              <a:t>	Judicial Registrar </a:t>
            </a:r>
            <a:r>
              <a:rPr lang="en-AU" altLang="en-US" sz="2200" dirty="0">
                <a:solidFill>
                  <a:schemeClr val="bg1">
                    <a:lumMod val="50000"/>
                  </a:schemeClr>
                </a:solidFill>
              </a:rPr>
              <a:t>Jo Wilson, Federal Court of Australia </a:t>
            </a:r>
          </a:p>
          <a:p>
            <a:pPr>
              <a:spcBef>
                <a:spcPct val="0"/>
              </a:spcBef>
            </a:pPr>
            <a:endParaRPr lang="en-US" altLang="en-US" sz="2200" b="1" dirty="0">
              <a:solidFill>
                <a:schemeClr val="bg1">
                  <a:lumMod val="50000"/>
                </a:schemeClr>
              </a:solidFill>
            </a:endParaRPr>
          </a:p>
        </p:txBody>
      </p:sp>
    </p:spTree>
    <p:extLst>
      <p:ext uri="{BB962C8B-B14F-4D97-AF65-F5344CB8AC3E}">
        <p14:creationId xmlns:p14="http://schemas.microsoft.com/office/powerpoint/2010/main" val="38336203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903634"/>
          </a:xfrm>
        </p:spPr>
        <p:txBody>
          <a:bodyPr>
            <a:normAutofit/>
          </a:bodyPr>
          <a:lstStyle/>
          <a:p>
            <a:r>
              <a:rPr lang="en-AU" sz="3500" b="1" dirty="0" smtClean="0">
                <a:solidFill>
                  <a:srgbClr val="002060"/>
                </a:solidFill>
                <a:latin typeface="+mn-lt"/>
              </a:rPr>
              <a:t>Ethics - Important </a:t>
            </a:r>
            <a:r>
              <a:rPr lang="en-AU" sz="3500" b="1" dirty="0">
                <a:solidFill>
                  <a:srgbClr val="002060"/>
                </a:solidFill>
                <a:latin typeface="+mn-lt"/>
              </a:rPr>
              <a:t>Definitions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1825625"/>
            <a:ext cx="4047306" cy="4351338"/>
          </a:xfrm>
        </p:spPr>
        <p:txBody>
          <a:bodyPr/>
          <a:lstStyle/>
          <a:p>
            <a:pPr marL="0" indent="0">
              <a:buNone/>
            </a:pPr>
            <a:endParaRPr lang="en-AU" sz="3600" b="1"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23025" y="1412776"/>
            <a:ext cx="4015358" cy="4832092"/>
          </a:xfrm>
          <a:prstGeom prst="rect">
            <a:avLst/>
          </a:prstGeom>
          <a:noFill/>
        </p:spPr>
        <p:txBody>
          <a:bodyPr wrap="square">
            <a:spAutoFit/>
          </a:bodyPr>
          <a:lstStyle/>
          <a:p>
            <a:pPr marL="342900" indent="-342900">
              <a:buFont typeface="Arial" panose="020B0604020202020204" pitchFamily="34" charset="0"/>
              <a:buChar char="•"/>
            </a:pPr>
            <a:r>
              <a:rPr lang="en-AU" sz="2800" dirty="0" smtClean="0">
                <a:cs typeface="Arial" panose="020B0604020202020204" pitchFamily="34" charset="0"/>
              </a:rPr>
              <a:t>qualities </a:t>
            </a:r>
            <a:r>
              <a:rPr lang="en-AU" sz="2800" dirty="0">
                <a:cs typeface="Arial" panose="020B0604020202020204" pitchFamily="34" charset="0"/>
              </a:rPr>
              <a:t>that describe a common understanding of the proper way to </a:t>
            </a:r>
            <a:r>
              <a:rPr lang="en-AU" sz="2800" dirty="0" smtClean="0">
                <a:cs typeface="Arial" panose="020B0604020202020204" pitchFamily="34" charset="0"/>
              </a:rPr>
              <a:t>behave</a:t>
            </a:r>
          </a:p>
          <a:p>
            <a:endParaRPr lang="en-AU" sz="2800" dirty="0">
              <a:cs typeface="Arial" panose="020B0604020202020204" pitchFamily="34" charset="0"/>
            </a:endParaRPr>
          </a:p>
          <a:p>
            <a:pPr marL="342900" indent="-342900">
              <a:buFont typeface="Arial" panose="020B0604020202020204" pitchFamily="34" charset="0"/>
              <a:buChar char="•"/>
            </a:pPr>
            <a:r>
              <a:rPr lang="en-AU" sz="2800" dirty="0">
                <a:cs typeface="Arial" panose="020B0604020202020204" pitchFamily="34" charset="0"/>
              </a:rPr>
              <a:t>include such qualities as respect and </a:t>
            </a:r>
            <a:r>
              <a:rPr lang="en-AU" sz="2800" dirty="0" smtClean="0">
                <a:cs typeface="Arial" panose="020B0604020202020204" pitchFamily="34" charset="0"/>
              </a:rPr>
              <a:t>trustworthiness</a:t>
            </a:r>
          </a:p>
          <a:p>
            <a:endParaRPr lang="en-AU" sz="2800" dirty="0">
              <a:cs typeface="Arial" panose="020B0604020202020204" pitchFamily="34" charset="0"/>
            </a:endParaRPr>
          </a:p>
          <a:p>
            <a:pPr marL="342900" indent="-342900">
              <a:buFont typeface="Arial" panose="020B0604020202020204" pitchFamily="34" charset="0"/>
              <a:buChar char="•"/>
            </a:pPr>
            <a:r>
              <a:rPr lang="en-AU" sz="2800" dirty="0" smtClean="0">
                <a:cs typeface="Arial" panose="020B0604020202020204" pitchFamily="34" charset="0"/>
              </a:rPr>
              <a:t>are </a:t>
            </a:r>
            <a:r>
              <a:rPr lang="en-AU" sz="2800" dirty="0">
                <a:cs typeface="Arial" panose="020B0604020202020204" pitchFamily="34" charset="0"/>
              </a:rPr>
              <a:t>the principles that guide our </a:t>
            </a:r>
            <a:r>
              <a:rPr lang="en-AU" sz="2800" dirty="0" smtClean="0">
                <a:cs typeface="Arial" panose="020B0604020202020204" pitchFamily="34" charset="0"/>
              </a:rPr>
              <a:t>behaviour</a:t>
            </a:r>
            <a:endParaRPr lang="en-AU" sz="2400" dirty="0">
              <a:cs typeface="Arial" panose="020B0604020202020204" pitchFamily="34" charset="0"/>
            </a:endParaRPr>
          </a:p>
        </p:txBody>
      </p:sp>
      <p:pic>
        <p:nvPicPr>
          <p:cNvPr id="1026" name="Picture 2" descr="Research Requirements: A Quick Guide to Research Ethics for Community-Based  Research - Community First">
            <a:extLst>
              <a:ext uri="{FF2B5EF4-FFF2-40B4-BE49-F238E27FC236}">
                <a16:creationId xmlns:a16="http://schemas.microsoft.com/office/drawing/2014/main" id="{3EDEDB67-51FD-34F4-0148-B569EC6B1139}"/>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4771479" y="1916832"/>
            <a:ext cx="3886200" cy="3339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5714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1020860"/>
          </a:xfrm>
        </p:spPr>
        <p:txBody>
          <a:bodyPr>
            <a:normAutofit/>
          </a:bodyPr>
          <a:lstStyle/>
          <a:p>
            <a:r>
              <a:rPr lang="en-AU" sz="3500" b="1" dirty="0">
                <a:solidFill>
                  <a:srgbClr val="002060"/>
                </a:solidFill>
                <a:latin typeface="+mn-lt"/>
              </a:rPr>
              <a:t>Important Definitions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704714" y="1467467"/>
            <a:ext cx="4047306" cy="4351338"/>
          </a:xfrm>
        </p:spPr>
        <p:txBody>
          <a:bodyPr/>
          <a:lstStyle/>
          <a:p>
            <a:pPr marL="0" indent="0">
              <a:buNone/>
            </a:pPr>
            <a:endParaRPr lang="en-AU" dirty="0"/>
          </a:p>
          <a:p>
            <a:pPr marL="0" indent="0">
              <a:buNone/>
            </a:pPr>
            <a:r>
              <a:rPr lang="en-AU" sz="3600" b="1" dirty="0"/>
              <a:t>Integrity:</a:t>
            </a:r>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704714" y="2564904"/>
            <a:ext cx="3672408" cy="3046988"/>
          </a:xfrm>
          <a:prstGeom prst="rect">
            <a:avLst/>
          </a:prstGeom>
          <a:noFill/>
        </p:spPr>
        <p:txBody>
          <a:bodyPr wrap="square">
            <a:spAutoFit/>
          </a:bodyPr>
          <a:lstStyle/>
          <a:p>
            <a:r>
              <a:rPr lang="en-AU" sz="2400" dirty="0" smtClean="0">
                <a:cs typeface="Arial" panose="020B0604020202020204" pitchFamily="34" charset="0"/>
              </a:rPr>
              <a:t>Alignment </a:t>
            </a:r>
            <a:r>
              <a:rPr lang="en-AU" sz="2400" dirty="0">
                <a:cs typeface="Arial" panose="020B0604020202020204" pitchFamily="34" charset="0"/>
              </a:rPr>
              <a:t>between ethical standards and our actions. </a:t>
            </a:r>
            <a:endParaRPr lang="en-AU" sz="2400" dirty="0" smtClean="0">
              <a:cs typeface="Arial" panose="020B0604020202020204" pitchFamily="34" charset="0"/>
            </a:endParaRPr>
          </a:p>
          <a:p>
            <a:endParaRPr lang="en-AU" sz="2400" dirty="0">
              <a:cs typeface="Arial" panose="020B0604020202020204" pitchFamily="34" charset="0"/>
            </a:endParaRPr>
          </a:p>
          <a:p>
            <a:r>
              <a:rPr lang="en-AU" sz="2400" dirty="0" smtClean="0">
                <a:cs typeface="Arial" panose="020B0604020202020204" pitchFamily="34" charset="0"/>
              </a:rPr>
              <a:t>When </a:t>
            </a:r>
            <a:r>
              <a:rPr lang="en-AU" sz="2400" dirty="0">
                <a:cs typeface="Arial" panose="020B0604020202020204" pitchFamily="34" charset="0"/>
              </a:rPr>
              <a:t>integrity is compromised, it undermines confidence in our ability to do the right thing.</a:t>
            </a:r>
          </a:p>
        </p:txBody>
      </p:sp>
      <p:pic>
        <p:nvPicPr>
          <p:cNvPr id="2050" name="Picture 2" descr="The link between honesty and integrity | BRS">
            <a:extLst>
              <a:ext uri="{FF2B5EF4-FFF2-40B4-BE49-F238E27FC236}">
                <a16:creationId xmlns:a16="http://schemas.microsoft.com/office/drawing/2014/main" id="{9780C9BC-185D-9C12-0521-2A7EBB08114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716016" y="2761551"/>
            <a:ext cx="3528392" cy="2284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0769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28650" y="365127"/>
            <a:ext cx="7886700" cy="975642"/>
          </a:xfrm>
        </p:spPr>
        <p:txBody>
          <a:bodyPr>
            <a:normAutofit/>
          </a:bodyPr>
          <a:lstStyle/>
          <a:p>
            <a:r>
              <a:rPr lang="en-AU" sz="3500" b="1" dirty="0">
                <a:solidFill>
                  <a:srgbClr val="002060"/>
                </a:solidFill>
                <a:latin typeface="+mn-lt"/>
              </a:rPr>
              <a:t>Understanding ethics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28650" y="1361219"/>
            <a:ext cx="3725639" cy="4708981"/>
          </a:xfrm>
          <a:prstGeom prst="rect">
            <a:avLst/>
          </a:prstGeom>
          <a:noFill/>
        </p:spPr>
        <p:txBody>
          <a:bodyPr wrap="square">
            <a:spAutoFit/>
          </a:bodyPr>
          <a:lstStyle/>
          <a:p>
            <a:pPr marL="0" indent="0">
              <a:buNone/>
            </a:pPr>
            <a:r>
              <a:rPr lang="en-AU" sz="2000" dirty="0">
                <a:cs typeface="Arial" panose="020B0604020202020204" pitchFamily="34" charset="0"/>
              </a:rPr>
              <a:t>Ethical standards are our integrity guide to how we act and make decisions. </a:t>
            </a:r>
          </a:p>
          <a:p>
            <a:pPr marL="0" indent="0">
              <a:buNone/>
            </a:pPr>
            <a:endParaRPr lang="en-AU" sz="2000" dirty="0">
              <a:cs typeface="Arial" panose="020B0604020202020204" pitchFamily="34" charset="0"/>
            </a:endParaRPr>
          </a:p>
          <a:p>
            <a:pPr marL="0" indent="0">
              <a:buNone/>
            </a:pPr>
            <a:r>
              <a:rPr lang="en-AU" sz="2000" dirty="0">
                <a:cs typeface="Arial" panose="020B0604020202020204" pitchFamily="34" charset="0"/>
              </a:rPr>
              <a:t>When we act with integrity, the community can trust that we are working to a standard that is ethical, fair and appropriate.</a:t>
            </a:r>
          </a:p>
          <a:p>
            <a:pPr marL="0" indent="0">
              <a:buNone/>
            </a:pPr>
            <a:endParaRPr lang="en-AU" sz="2000" dirty="0">
              <a:cs typeface="Arial" panose="020B0604020202020204" pitchFamily="34" charset="0"/>
            </a:endParaRPr>
          </a:p>
          <a:p>
            <a:pPr marL="0" indent="0">
              <a:buNone/>
            </a:pPr>
            <a:r>
              <a:rPr lang="en-AU" sz="2000" dirty="0">
                <a:cs typeface="Arial" panose="020B0604020202020204" pitchFamily="34" charset="0"/>
              </a:rPr>
              <a:t>By understanding our obligations, we minimise the potential for risks to our integrity, and contribute to a strong and positive culture that promotes trust in us by the community.</a:t>
            </a:r>
          </a:p>
        </p:txBody>
      </p:sp>
      <p:pic>
        <p:nvPicPr>
          <p:cNvPr id="3074" name="Picture 2" descr="Are you breaching the Code of Ethics by not being sustainable?">
            <a:extLst>
              <a:ext uri="{FF2B5EF4-FFF2-40B4-BE49-F238E27FC236}">
                <a16:creationId xmlns:a16="http://schemas.microsoft.com/office/drawing/2014/main" id="{220A4DD4-000D-9E58-F71A-0599EF8E41BF}"/>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29150" y="2204864"/>
            <a:ext cx="3886200" cy="2863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7820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86321" y="356289"/>
            <a:ext cx="8215223" cy="1047650"/>
          </a:xfrm>
        </p:spPr>
        <p:txBody>
          <a:bodyPr>
            <a:normAutofit fontScale="90000"/>
          </a:bodyPr>
          <a:lstStyle/>
          <a:p>
            <a:r>
              <a:rPr lang="en-AU" sz="3500" b="1" dirty="0">
                <a:solidFill>
                  <a:srgbClr val="002060"/>
                </a:solidFill>
                <a:latin typeface="+mn-lt"/>
              </a:rPr>
              <a:t>Federal Court of </a:t>
            </a:r>
            <a:r>
              <a:rPr lang="en-AU" sz="3500" b="1" dirty="0" smtClean="0">
                <a:solidFill>
                  <a:srgbClr val="002060"/>
                </a:solidFill>
                <a:latin typeface="+mn-lt"/>
              </a:rPr>
              <a:t>Australia -</a:t>
            </a:r>
            <a:r>
              <a:rPr lang="en-AU" sz="3500" b="1" dirty="0">
                <a:solidFill>
                  <a:srgbClr val="002060"/>
                </a:solidFill>
                <a:latin typeface="+mn-lt"/>
              </a:rPr>
              <a:t/>
            </a:r>
            <a:br>
              <a:rPr lang="en-AU" sz="3500" b="1" dirty="0">
                <a:solidFill>
                  <a:srgbClr val="002060"/>
                </a:solidFill>
                <a:latin typeface="+mn-lt"/>
              </a:rPr>
            </a:br>
            <a:r>
              <a:rPr lang="en-AU" sz="3500" b="1" dirty="0">
                <a:solidFill>
                  <a:srgbClr val="002060"/>
                </a:solidFill>
                <a:latin typeface="+mn-lt"/>
              </a:rPr>
              <a:t>Ethical Framework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6321" y="1690690"/>
            <a:ext cx="7902103" cy="2677656"/>
          </a:xfrm>
          <a:prstGeom prst="rect">
            <a:avLst/>
          </a:prstGeom>
          <a:noFill/>
        </p:spPr>
        <p:txBody>
          <a:bodyPr wrap="square">
            <a:spAutoFit/>
          </a:bodyPr>
          <a:lstStyle/>
          <a:p>
            <a:pPr marL="0" indent="0">
              <a:buNone/>
            </a:pPr>
            <a:r>
              <a:rPr lang="en-AU" sz="2800" dirty="0">
                <a:cs typeface="Arial" panose="020B0604020202020204" pitchFamily="34" charset="0"/>
              </a:rPr>
              <a:t>The ethical obligations that apply to all Federal Court employees arise from</a:t>
            </a:r>
            <a:r>
              <a:rPr lang="en-AU" sz="2800" dirty="0" smtClean="0">
                <a:cs typeface="Arial" panose="020B0604020202020204" pitchFamily="34" charset="0"/>
              </a:rPr>
              <a:t>:</a:t>
            </a:r>
          </a:p>
          <a:p>
            <a:pPr marL="0" indent="0">
              <a:buNone/>
            </a:pPr>
            <a:endParaRPr lang="en-AU" sz="2800" dirty="0">
              <a:cs typeface="Arial" panose="020B0604020202020204" pitchFamily="34" charset="0"/>
            </a:endParaRPr>
          </a:p>
          <a:p>
            <a:pPr marL="514350" indent="-514350">
              <a:buFont typeface="+mj-lt"/>
              <a:buAutoNum type="arabicPeriod"/>
            </a:pPr>
            <a:r>
              <a:rPr lang="en-AU" sz="2800" dirty="0" smtClean="0">
                <a:cs typeface="Arial" panose="020B0604020202020204" pitchFamily="34" charset="0"/>
              </a:rPr>
              <a:t>Australian Public Service (APS) </a:t>
            </a:r>
            <a:r>
              <a:rPr lang="en-AU" sz="2800" dirty="0">
                <a:cs typeface="Arial" panose="020B0604020202020204" pitchFamily="34" charset="0"/>
              </a:rPr>
              <a:t>Code of Conduct</a:t>
            </a:r>
          </a:p>
          <a:p>
            <a:pPr marL="514350" indent="-514350">
              <a:buFont typeface="+mj-lt"/>
              <a:buAutoNum type="arabicPeriod"/>
            </a:pPr>
            <a:r>
              <a:rPr lang="en-AU" sz="2800" dirty="0">
                <a:cs typeface="Arial" panose="020B0604020202020204" pitchFamily="34" charset="0"/>
              </a:rPr>
              <a:t>APS Values</a:t>
            </a:r>
          </a:p>
          <a:p>
            <a:pPr marL="514350" indent="-514350">
              <a:buFont typeface="+mj-lt"/>
              <a:buAutoNum type="arabicPeriod"/>
            </a:pPr>
            <a:r>
              <a:rPr lang="en-AU" sz="2800" dirty="0">
                <a:cs typeface="Arial" panose="020B0604020202020204" pitchFamily="34" charset="0"/>
              </a:rPr>
              <a:t>APS Employment Principles</a:t>
            </a:r>
          </a:p>
        </p:txBody>
      </p:sp>
      <p:pic>
        <p:nvPicPr>
          <p:cNvPr id="4098" name="Picture 2" descr="Finance Officer - Brisbane / Sydney - Job in Sydney - Federal Court of  Australia">
            <a:extLst>
              <a:ext uri="{FF2B5EF4-FFF2-40B4-BE49-F238E27FC236}">
                <a16:creationId xmlns:a16="http://schemas.microsoft.com/office/drawing/2014/main" id="{82027E5D-2FA8-DBD0-E8E4-ECB889D43F59}"/>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2161757" y="4341795"/>
            <a:ext cx="4743739" cy="2490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2084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83568" y="365126"/>
            <a:ext cx="7831781" cy="1025873"/>
          </a:xfrm>
        </p:spPr>
        <p:txBody>
          <a:bodyPr>
            <a:normAutofit/>
          </a:bodyPr>
          <a:lstStyle/>
          <a:p>
            <a:r>
              <a:rPr lang="en-AU" sz="3500" b="1" dirty="0">
                <a:solidFill>
                  <a:srgbClr val="002060"/>
                </a:solidFill>
                <a:latin typeface="+mn-lt"/>
              </a:rPr>
              <a:t>FCA Ethical Framework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83568" y="1505009"/>
            <a:ext cx="7704856" cy="2554545"/>
          </a:xfrm>
          <a:prstGeom prst="rect">
            <a:avLst/>
          </a:prstGeom>
          <a:noFill/>
        </p:spPr>
        <p:txBody>
          <a:bodyPr wrap="square">
            <a:spAutoFit/>
          </a:bodyPr>
          <a:lstStyle/>
          <a:p>
            <a:pPr marL="0" indent="0">
              <a:buNone/>
            </a:pPr>
            <a:r>
              <a:rPr lang="en-AU" sz="3200" dirty="0">
                <a:cs typeface="Arial" panose="020B0604020202020204" pitchFamily="34" charset="0"/>
              </a:rPr>
              <a:t>The </a:t>
            </a:r>
            <a:r>
              <a:rPr lang="en-AU" sz="3200" b="1" i="1" dirty="0">
                <a:cs typeface="Arial" panose="020B0604020202020204" pitchFamily="34" charset="0"/>
              </a:rPr>
              <a:t>Code of Conduct </a:t>
            </a:r>
            <a:r>
              <a:rPr lang="en-AU" sz="3200" dirty="0">
                <a:cs typeface="Arial" panose="020B0604020202020204" pitchFamily="34" charset="0"/>
              </a:rPr>
              <a:t>covers issues such as:</a:t>
            </a:r>
          </a:p>
          <a:p>
            <a:pPr marL="0" indent="0">
              <a:buNone/>
            </a:pPr>
            <a:endParaRPr lang="en-AU" sz="3200" dirty="0">
              <a:cs typeface="Arial" panose="020B0604020202020204" pitchFamily="34" charset="0"/>
            </a:endParaRPr>
          </a:p>
          <a:p>
            <a:pPr marL="514350" indent="-514350">
              <a:buFont typeface="+mj-lt"/>
              <a:buAutoNum type="arabicPeriod"/>
            </a:pPr>
            <a:r>
              <a:rPr lang="en-AU" sz="3200" dirty="0">
                <a:cs typeface="Arial" panose="020B0604020202020204" pitchFamily="34" charset="0"/>
              </a:rPr>
              <a:t>Professional conduct</a:t>
            </a:r>
          </a:p>
          <a:p>
            <a:pPr marL="514350" indent="-514350">
              <a:buFont typeface="+mj-lt"/>
              <a:buAutoNum type="arabicPeriod"/>
            </a:pPr>
            <a:r>
              <a:rPr lang="en-AU" sz="3200" dirty="0">
                <a:cs typeface="Arial" panose="020B0604020202020204" pitchFamily="34" charset="0"/>
              </a:rPr>
              <a:t>Conflicts of interest</a:t>
            </a:r>
          </a:p>
          <a:p>
            <a:pPr marL="514350" indent="-514350">
              <a:buFont typeface="+mj-lt"/>
              <a:buAutoNum type="arabicPeriod"/>
            </a:pPr>
            <a:r>
              <a:rPr lang="en-AU" sz="3200" dirty="0">
                <a:cs typeface="Arial" panose="020B0604020202020204" pitchFamily="34" charset="0"/>
              </a:rPr>
              <a:t>Use of court resources</a:t>
            </a:r>
          </a:p>
        </p:txBody>
      </p:sp>
      <p:pic>
        <p:nvPicPr>
          <p:cNvPr id="9" name="Content Placeholder 8">
            <a:extLst>
              <a:ext uri="{FF2B5EF4-FFF2-40B4-BE49-F238E27FC236}">
                <a16:creationId xmlns:a16="http://schemas.microsoft.com/office/drawing/2014/main" id="{5B8673F0-16B6-9687-A8D0-2820DDE33F1E}"/>
              </a:ext>
            </a:extLst>
          </p:cNvPr>
          <p:cNvPicPr>
            <a:picLocks noGrp="1" noChangeAspect="1"/>
          </p:cNvPicPr>
          <p:nvPr>
            <p:ph sz="half" idx="2"/>
          </p:nvPr>
        </p:nvPicPr>
        <p:blipFill>
          <a:blip r:embed="rId3"/>
          <a:stretch>
            <a:fillRect/>
          </a:stretch>
        </p:blipFill>
        <p:spPr>
          <a:xfrm>
            <a:off x="5004048" y="3861048"/>
            <a:ext cx="3872303" cy="2708605"/>
          </a:xfrm>
        </p:spPr>
      </p:pic>
    </p:spTree>
    <p:extLst>
      <p:ext uri="{BB962C8B-B14F-4D97-AF65-F5344CB8AC3E}">
        <p14:creationId xmlns:p14="http://schemas.microsoft.com/office/powerpoint/2010/main" val="10229832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365127"/>
            <a:ext cx="8047806" cy="1047650"/>
          </a:xfrm>
        </p:spPr>
        <p:txBody>
          <a:bodyPr>
            <a:normAutofit/>
          </a:bodyPr>
          <a:lstStyle/>
          <a:p>
            <a:r>
              <a:rPr lang="en-AU" sz="3500" b="1" dirty="0">
                <a:solidFill>
                  <a:srgbClr val="002060"/>
                </a:solidFill>
                <a:latin typeface="+mn-lt"/>
              </a:rPr>
              <a:t>1. Professional Conduct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3788" y="1328334"/>
            <a:ext cx="4142828" cy="4893647"/>
          </a:xfrm>
          <a:prstGeom prst="rect">
            <a:avLst/>
          </a:prstGeom>
          <a:noFill/>
        </p:spPr>
        <p:txBody>
          <a:bodyPr wrap="square">
            <a:spAutoFit/>
          </a:bodyPr>
          <a:lstStyle/>
          <a:p>
            <a:r>
              <a:rPr lang="en-AU" sz="2400" dirty="0" smtClean="0"/>
              <a:t>I</a:t>
            </a:r>
            <a:r>
              <a:rPr lang="en-AU" sz="2400" baseline="0" dirty="0" smtClean="0"/>
              <a:t>ncludes:</a:t>
            </a:r>
          </a:p>
          <a:p>
            <a:pPr marL="342900" indent="-342900">
              <a:buFont typeface="Arial" panose="020B0604020202020204" pitchFamily="34" charset="0"/>
              <a:buChar char="•"/>
            </a:pPr>
            <a:r>
              <a:rPr lang="en-AU" sz="2400" baseline="0" dirty="0" smtClean="0"/>
              <a:t>Acting </a:t>
            </a:r>
            <a:r>
              <a:rPr lang="en-AU" sz="2400" baseline="0" dirty="0"/>
              <a:t>honestly</a:t>
            </a:r>
          </a:p>
          <a:p>
            <a:endParaRPr lang="en-AU" sz="2400" baseline="0" dirty="0"/>
          </a:p>
          <a:p>
            <a:pPr marL="171450" indent="-171450">
              <a:buFont typeface="Arial" panose="020B0604020202020204" pitchFamily="34" charset="0"/>
              <a:buChar char="•"/>
            </a:pPr>
            <a:r>
              <a:rPr lang="en-AU" sz="2400" baseline="0" dirty="0"/>
              <a:t>Acting with care and due diligence</a:t>
            </a:r>
          </a:p>
          <a:p>
            <a:endParaRPr lang="en-AU" sz="2400" baseline="0" dirty="0"/>
          </a:p>
          <a:p>
            <a:pPr marL="171450" indent="-171450">
              <a:buFont typeface="Arial" panose="020B0604020202020204" pitchFamily="34" charset="0"/>
              <a:buChar char="•"/>
            </a:pPr>
            <a:r>
              <a:rPr lang="en-AU" sz="2400" baseline="0" dirty="0"/>
              <a:t>Complying with the law</a:t>
            </a:r>
          </a:p>
          <a:p>
            <a:endParaRPr lang="en-AU" sz="2400" baseline="0" dirty="0"/>
          </a:p>
          <a:p>
            <a:pPr marL="171450" indent="-171450">
              <a:buFont typeface="Arial" panose="020B0604020202020204" pitchFamily="34" charset="0"/>
              <a:buChar char="•"/>
            </a:pPr>
            <a:r>
              <a:rPr lang="en-AU" sz="2400" dirty="0"/>
              <a:t>Complying with lawful and reasonable directions of supervisors</a:t>
            </a:r>
          </a:p>
          <a:p>
            <a:endParaRPr lang="en-AU" sz="2400" dirty="0"/>
          </a:p>
          <a:p>
            <a:pPr marL="171450" indent="-171450">
              <a:buFont typeface="Arial" panose="020B0604020202020204" pitchFamily="34" charset="0"/>
              <a:buChar char="•"/>
            </a:pPr>
            <a:r>
              <a:rPr lang="en-AU" sz="2400" dirty="0"/>
              <a:t>Maintaining</a:t>
            </a:r>
            <a:r>
              <a:rPr lang="en-AU" sz="2400" baseline="0" dirty="0"/>
              <a:t> confidentiality</a:t>
            </a:r>
            <a:endParaRPr lang="en-AU" sz="2400" dirty="0"/>
          </a:p>
        </p:txBody>
      </p:sp>
      <p:pic>
        <p:nvPicPr>
          <p:cNvPr id="6146" name="Picture 2" descr="Code of Professional Conduct / Who we are / The Design Society">
            <a:extLst>
              <a:ext uri="{FF2B5EF4-FFF2-40B4-BE49-F238E27FC236}">
                <a16:creationId xmlns:a16="http://schemas.microsoft.com/office/drawing/2014/main" id="{E323B407-6D70-E0DF-5705-B792D6A85BB5}"/>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29149" y="2420888"/>
            <a:ext cx="4193005"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2179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86321" y="365127"/>
            <a:ext cx="8029029" cy="1047650"/>
          </a:xfrm>
        </p:spPr>
        <p:txBody>
          <a:bodyPr>
            <a:normAutofit/>
          </a:bodyPr>
          <a:lstStyle/>
          <a:p>
            <a:r>
              <a:rPr lang="en-AU" sz="3500" b="1" dirty="0">
                <a:solidFill>
                  <a:srgbClr val="002060"/>
                </a:solidFill>
                <a:latin typeface="+mn-lt"/>
              </a:rPr>
              <a:t>2. Conflicts of interest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6321" y="1268760"/>
            <a:ext cx="4142829" cy="5632311"/>
          </a:xfrm>
          <a:prstGeom prst="rect">
            <a:avLst/>
          </a:prstGeom>
          <a:noFill/>
        </p:spPr>
        <p:txBody>
          <a:bodyPr wrap="square">
            <a:spAutoFit/>
          </a:bodyPr>
          <a:lstStyle/>
          <a:p>
            <a:r>
              <a:rPr lang="en-AU" sz="2400" dirty="0"/>
              <a:t>Includes both </a:t>
            </a:r>
            <a:r>
              <a:rPr lang="en-AU" sz="2400" b="1" i="1" dirty="0"/>
              <a:t>real</a:t>
            </a:r>
            <a:r>
              <a:rPr lang="en-AU" sz="2400" b="1" baseline="0" dirty="0"/>
              <a:t> </a:t>
            </a:r>
            <a:r>
              <a:rPr lang="en-AU" sz="2400" baseline="0" dirty="0"/>
              <a:t>and </a:t>
            </a:r>
            <a:r>
              <a:rPr lang="en-AU" sz="2400" b="1" i="1" baseline="0" dirty="0"/>
              <a:t>perceived</a:t>
            </a:r>
            <a:r>
              <a:rPr lang="en-AU" sz="2400" baseline="0" dirty="0"/>
              <a:t> conflicts of interest, including:</a:t>
            </a:r>
          </a:p>
          <a:p>
            <a:pPr marL="171450" indent="-171450">
              <a:buFont typeface="Arial" panose="020B0604020202020204" pitchFamily="34" charset="0"/>
              <a:buChar char="•"/>
            </a:pPr>
            <a:r>
              <a:rPr lang="en-AU" sz="2400" dirty="0"/>
              <a:t>taking reasonable steps to avoid any conflict of interest (real or apparent) in connection with our duties; </a:t>
            </a:r>
            <a:r>
              <a:rPr lang="en-AU" sz="2400" dirty="0" smtClean="0"/>
              <a:t>and</a:t>
            </a:r>
          </a:p>
          <a:p>
            <a:endParaRPr lang="en-AU" sz="2400" dirty="0"/>
          </a:p>
          <a:p>
            <a:pPr marL="171450" indent="-171450">
              <a:buFont typeface="Arial" panose="020B0604020202020204" pitchFamily="34" charset="0"/>
              <a:buChar char="•"/>
            </a:pPr>
            <a:r>
              <a:rPr lang="en-AU" sz="2400" dirty="0"/>
              <a:t>disclosing details of any material personal interest as</a:t>
            </a:r>
            <a:r>
              <a:rPr lang="en-AU" sz="2400" baseline="0" dirty="0"/>
              <a:t> soon as we become aware of it, so that the risks can be managed</a:t>
            </a:r>
            <a:r>
              <a:rPr lang="en-AU" sz="2400" dirty="0"/>
              <a:t>.</a:t>
            </a:r>
          </a:p>
          <a:p>
            <a:endParaRPr lang="en-AU" sz="2400" baseline="0" dirty="0"/>
          </a:p>
        </p:txBody>
      </p:sp>
      <p:pic>
        <p:nvPicPr>
          <p:cNvPr id="7170" name="Picture 2" descr="Memorial Sloan Kettering Forced to Address Its Own Ethical Lapses and  Others Follow - Non Profit News | Nonprofit Quarterly">
            <a:extLst>
              <a:ext uri="{FF2B5EF4-FFF2-40B4-BE49-F238E27FC236}">
                <a16:creationId xmlns:a16="http://schemas.microsoft.com/office/drawing/2014/main" id="{2379370A-CCB1-0EC8-2871-1AC2A9F869B6}"/>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629150" y="1988840"/>
            <a:ext cx="3886200" cy="3307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72640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365127"/>
            <a:ext cx="8047806" cy="1119658"/>
          </a:xfrm>
        </p:spPr>
        <p:txBody>
          <a:bodyPr>
            <a:normAutofit/>
          </a:bodyPr>
          <a:lstStyle/>
          <a:p>
            <a:r>
              <a:rPr lang="en-AU" sz="3500" b="1" dirty="0">
                <a:solidFill>
                  <a:srgbClr val="002060"/>
                </a:solidFill>
                <a:latin typeface="+mn-lt"/>
              </a:rPr>
              <a:t>3. Use of court resources      </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dirty="0"/>
          </a:p>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67544" y="1196459"/>
            <a:ext cx="4113736" cy="5386090"/>
          </a:xfrm>
          <a:prstGeom prst="rect">
            <a:avLst/>
          </a:prstGeom>
          <a:noFill/>
        </p:spPr>
        <p:txBody>
          <a:bodyPr wrap="square">
            <a:spAutoFit/>
          </a:bodyPr>
          <a:lstStyle/>
          <a:p>
            <a:r>
              <a:rPr lang="en-AU" sz="2000" dirty="0"/>
              <a:t>All employees must:</a:t>
            </a:r>
          </a:p>
          <a:p>
            <a:pPr marL="171450" indent="-171450">
              <a:buFont typeface="Arial" panose="020B0604020202020204" pitchFamily="34" charset="0"/>
              <a:buChar char="•"/>
            </a:pPr>
            <a:r>
              <a:rPr lang="en-AU" sz="2000" dirty="0"/>
              <a:t>use court resources in a proper manner and for a proper purpose</a:t>
            </a:r>
            <a:r>
              <a:rPr lang="en-AU" sz="2000" dirty="0" smtClean="0"/>
              <a:t>.</a:t>
            </a:r>
          </a:p>
          <a:p>
            <a:endParaRPr lang="en-AU" sz="2000" dirty="0"/>
          </a:p>
          <a:p>
            <a:pPr marL="171450" indent="-171450">
              <a:buFont typeface="Arial" panose="020B0604020202020204" pitchFamily="34" charset="0"/>
              <a:buChar char="•"/>
            </a:pPr>
            <a:r>
              <a:rPr lang="en-AU" sz="2000" dirty="0"/>
              <a:t>must not provide false or misleading information in response to official requests for information</a:t>
            </a:r>
            <a:r>
              <a:rPr lang="en-AU" sz="2000" dirty="0" smtClean="0"/>
              <a:t>.</a:t>
            </a:r>
          </a:p>
          <a:p>
            <a:endParaRPr lang="en-AU" sz="2000" dirty="0"/>
          </a:p>
          <a:p>
            <a:pPr marL="171450" indent="-171450">
              <a:buFont typeface="Arial" panose="020B0604020202020204" pitchFamily="34" charset="0"/>
              <a:buChar char="•"/>
            </a:pPr>
            <a:r>
              <a:rPr lang="en-AU" sz="2000" dirty="0"/>
              <a:t>must not improperly use inside information or the employee’s power or authority</a:t>
            </a:r>
            <a:r>
              <a:rPr lang="en-AU" sz="2000" baseline="0" dirty="0"/>
              <a:t> </a:t>
            </a:r>
            <a:r>
              <a:rPr lang="en-AU" sz="2000" dirty="0" smtClean="0"/>
              <a:t>to: </a:t>
            </a:r>
            <a:endParaRPr lang="en-AU" sz="2000" dirty="0"/>
          </a:p>
          <a:p>
            <a:pPr lvl="1"/>
            <a:r>
              <a:rPr lang="en-AU" sz="2000" dirty="0" smtClean="0"/>
              <a:t>- obtain </a:t>
            </a:r>
            <a:r>
              <a:rPr lang="en-AU" sz="2000" dirty="0"/>
              <a:t>a benefit or advantage for themselves</a:t>
            </a:r>
            <a:r>
              <a:rPr lang="en-AU" sz="2000" baseline="0" dirty="0"/>
              <a:t> or </a:t>
            </a:r>
            <a:r>
              <a:rPr lang="en-AU" sz="2000" dirty="0"/>
              <a:t>someone else; or</a:t>
            </a:r>
          </a:p>
          <a:p>
            <a:pPr lvl="1"/>
            <a:r>
              <a:rPr lang="en-AU" sz="2000" dirty="0" smtClean="0"/>
              <a:t>- cause </a:t>
            </a:r>
            <a:r>
              <a:rPr lang="en-AU" sz="2000" dirty="0"/>
              <a:t>detriment to either the court or another</a:t>
            </a:r>
            <a:r>
              <a:rPr lang="en-AU" sz="2000" baseline="0" dirty="0"/>
              <a:t> person.</a:t>
            </a:r>
            <a:endParaRPr lang="en-AU" sz="2000" dirty="0"/>
          </a:p>
          <a:p>
            <a:endParaRPr lang="en-AU" sz="2400" baseline="0" dirty="0"/>
          </a:p>
        </p:txBody>
      </p:sp>
      <p:pic>
        <p:nvPicPr>
          <p:cNvPr id="8194" name="Picture 2" descr="Oregon Judicial Department : Other Court Resources - Home : Other Court  Resources : State of Oregon">
            <a:extLst>
              <a:ext uri="{FF2B5EF4-FFF2-40B4-BE49-F238E27FC236}">
                <a16:creationId xmlns:a16="http://schemas.microsoft.com/office/drawing/2014/main" id="{B3B6A047-22AE-66AE-6AF9-06536A46BD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280" y="2190426"/>
            <a:ext cx="4162336" cy="318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367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28650" y="501659"/>
            <a:ext cx="7886700" cy="695093"/>
          </a:xfrm>
        </p:spPr>
        <p:txBody>
          <a:bodyPr>
            <a:normAutofit/>
          </a:bodyPr>
          <a:lstStyle/>
          <a:p>
            <a:r>
              <a:rPr lang="en-AU" altLang="en-US" sz="3500" b="1" dirty="0">
                <a:solidFill>
                  <a:srgbClr val="002060"/>
                </a:solidFill>
                <a:latin typeface="+mn-lt"/>
              </a:rPr>
              <a:t>Ethical Frameworks</a:t>
            </a:r>
            <a:endParaRPr lang="en-AU" sz="3500" dirty="0">
              <a:latin typeface="+mn-lt"/>
              <a:cs typeface="Calibri" panose="020F0502020204030204" pitchFamily="34" charset="0"/>
            </a:endParaRPr>
          </a:p>
        </p:txBody>
      </p:sp>
      <p:sp>
        <p:nvSpPr>
          <p:cNvPr id="5" name="Content Placeholder 4"/>
          <p:cNvSpPr>
            <a:spLocks noGrp="1"/>
          </p:cNvSpPr>
          <p:nvPr>
            <p:ph idx="1"/>
          </p:nvPr>
        </p:nvSpPr>
        <p:spPr>
          <a:xfrm>
            <a:off x="628650" y="1432782"/>
            <a:ext cx="7886700" cy="5308586"/>
          </a:xfrm>
        </p:spPr>
        <p:txBody>
          <a:bodyPr>
            <a:normAutofit/>
          </a:bodyPr>
          <a:lstStyle/>
          <a:p>
            <a:pPr marL="0" indent="0">
              <a:buNone/>
            </a:pPr>
            <a:r>
              <a:rPr lang="en-AU" sz="2800" dirty="0">
                <a:cs typeface="Arial" panose="020B0604020202020204" pitchFamily="34" charset="0"/>
              </a:rPr>
              <a:t>The </a:t>
            </a:r>
            <a:r>
              <a:rPr lang="en-AU" sz="2800" b="1" i="1" dirty="0">
                <a:cs typeface="Arial" panose="020B0604020202020204" pitchFamily="34" charset="0"/>
              </a:rPr>
              <a:t>APS Values </a:t>
            </a:r>
            <a:r>
              <a:rPr lang="en-AU" sz="2800" dirty="0">
                <a:cs typeface="Arial" panose="020B0604020202020204" pitchFamily="34" charset="0"/>
              </a:rPr>
              <a:t>set out in Public Service Act 1999. Provide court officers with markers on what the highest standard or integrity looks like:</a:t>
            </a:r>
          </a:p>
          <a:p>
            <a:pPr marL="514350" indent="-514350">
              <a:buFont typeface="+mj-lt"/>
              <a:buAutoNum type="arabicPeriod"/>
            </a:pPr>
            <a:r>
              <a:rPr lang="en-AU" sz="2400" dirty="0">
                <a:cs typeface="Arial" panose="020B0604020202020204" pitchFamily="34" charset="0"/>
              </a:rPr>
              <a:t>Impartial - apolitical</a:t>
            </a:r>
          </a:p>
          <a:p>
            <a:pPr marL="514350" indent="-514350">
              <a:buFont typeface="+mj-lt"/>
              <a:buAutoNum type="arabicPeriod"/>
            </a:pPr>
            <a:r>
              <a:rPr lang="en-AU" sz="2400" dirty="0">
                <a:cs typeface="Arial" panose="020B0604020202020204" pitchFamily="34" charset="0"/>
              </a:rPr>
              <a:t>Committed to service - </a:t>
            </a:r>
            <a:r>
              <a:rPr lang="en-AU" sz="2400" dirty="0"/>
              <a:t>we are professional, objective, innovative and efficient, and work collaboratively to achieve the best results for our community.</a:t>
            </a:r>
            <a:endParaRPr lang="en-AU" sz="2400" dirty="0">
              <a:cs typeface="Arial" panose="020B0604020202020204" pitchFamily="34" charset="0"/>
            </a:endParaRPr>
          </a:p>
          <a:p>
            <a:pPr marL="514350" indent="-514350">
              <a:buFont typeface="+mj-lt"/>
              <a:buAutoNum type="arabicPeriod"/>
            </a:pPr>
            <a:r>
              <a:rPr lang="en-AU" sz="2400" dirty="0">
                <a:cs typeface="Arial" panose="020B0604020202020204" pitchFamily="34" charset="0"/>
              </a:rPr>
              <a:t>Accountable - </a:t>
            </a:r>
            <a:r>
              <a:rPr lang="en-AU" sz="2400" dirty="0"/>
              <a:t>open and accountable to the community under the law.</a:t>
            </a:r>
            <a:endParaRPr lang="en-AU" sz="2400" dirty="0">
              <a:cs typeface="Arial" panose="020B0604020202020204" pitchFamily="34" charset="0"/>
            </a:endParaRPr>
          </a:p>
          <a:p>
            <a:pPr marL="514350" indent="-514350">
              <a:buFont typeface="+mj-lt"/>
              <a:buAutoNum type="arabicPeriod"/>
            </a:pPr>
            <a:r>
              <a:rPr lang="en-AU" sz="2400" dirty="0" smtClean="0">
                <a:cs typeface="Arial" panose="020B0604020202020204" pitchFamily="34" charset="0"/>
              </a:rPr>
              <a:t>Respect </a:t>
            </a:r>
            <a:r>
              <a:rPr lang="en-AU" sz="2400" dirty="0">
                <a:cs typeface="Arial" panose="020B0604020202020204" pitchFamily="34" charset="0"/>
              </a:rPr>
              <a:t>- </a:t>
            </a:r>
            <a:r>
              <a:rPr lang="en-AU" sz="2400" dirty="0"/>
              <a:t>We</a:t>
            </a:r>
            <a:r>
              <a:rPr lang="en-AU" sz="2400" baseline="0" dirty="0"/>
              <a:t> </a:t>
            </a:r>
            <a:r>
              <a:rPr lang="en-AU" sz="2400" dirty="0"/>
              <a:t>respect all people and cultures, including </a:t>
            </a:r>
            <a:r>
              <a:rPr lang="en-AU" sz="2400" dirty="0" smtClean="0"/>
              <a:t> their </a:t>
            </a:r>
            <a:r>
              <a:rPr lang="en-AU" sz="2400" dirty="0"/>
              <a:t>rights and their heritage.</a:t>
            </a:r>
            <a:endParaRPr lang="en-AU" sz="2400" dirty="0">
              <a:cs typeface="Arial" panose="020B0604020202020204" pitchFamily="34" charset="0"/>
            </a:endParaRPr>
          </a:p>
          <a:p>
            <a:pPr marL="514350" indent="-514350">
              <a:buFont typeface="+mj-lt"/>
              <a:buAutoNum type="arabicPeriod"/>
            </a:pPr>
            <a:r>
              <a:rPr lang="en-AU" sz="2400" dirty="0">
                <a:cs typeface="Arial" panose="020B0604020202020204" pitchFamily="34" charset="0"/>
              </a:rPr>
              <a:t>Ethical - </a:t>
            </a:r>
            <a:r>
              <a:rPr lang="en-AU" sz="2400" dirty="0"/>
              <a:t>We</a:t>
            </a:r>
            <a:r>
              <a:rPr lang="en-AU" sz="2400" baseline="0" dirty="0"/>
              <a:t> </a:t>
            </a:r>
            <a:r>
              <a:rPr lang="en-AU" sz="2400" dirty="0"/>
              <a:t>demonstrate leadership, are trustworthy, and act with integrity, in all that we</a:t>
            </a:r>
            <a:r>
              <a:rPr lang="en-AU" sz="2400" baseline="0" dirty="0"/>
              <a:t> do.</a:t>
            </a:r>
            <a:endParaRPr lang="en-AU" sz="2400" dirty="0">
              <a:cs typeface="Arial" panose="020B0604020202020204" pitchFamily="34" charset="0"/>
            </a:endParaRPr>
          </a:p>
        </p:txBody>
      </p:sp>
      <p:pic>
        <p:nvPicPr>
          <p:cNvPr id="7" name="Picture 6">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2527811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28650" y="501659"/>
            <a:ext cx="7886700" cy="756913"/>
          </a:xfrm>
        </p:spPr>
        <p:txBody>
          <a:bodyPr>
            <a:normAutofit/>
          </a:bodyPr>
          <a:lstStyle/>
          <a:p>
            <a:r>
              <a:rPr lang="en-AU" altLang="en-US" sz="3500" b="1" dirty="0">
                <a:solidFill>
                  <a:srgbClr val="002060"/>
                </a:solidFill>
                <a:latin typeface="+mn-lt"/>
              </a:rPr>
              <a:t>Ethical Frameworks</a:t>
            </a:r>
            <a:endParaRPr lang="en-AU" sz="3500" dirty="0">
              <a:latin typeface="+mn-lt"/>
              <a:cs typeface="Calibri" panose="020F0502020204030204" pitchFamily="34" charset="0"/>
            </a:endParaRPr>
          </a:p>
        </p:txBody>
      </p:sp>
      <p:sp>
        <p:nvSpPr>
          <p:cNvPr id="5" name="Content Placeholder 4"/>
          <p:cNvSpPr>
            <a:spLocks noGrp="1"/>
          </p:cNvSpPr>
          <p:nvPr>
            <p:ph idx="1"/>
          </p:nvPr>
        </p:nvSpPr>
        <p:spPr>
          <a:xfrm>
            <a:off x="628650" y="1258572"/>
            <a:ext cx="7886700" cy="5081606"/>
          </a:xfrm>
        </p:spPr>
        <p:txBody>
          <a:bodyPr>
            <a:normAutofit/>
          </a:bodyPr>
          <a:lstStyle/>
          <a:p>
            <a:pPr marL="0" indent="0">
              <a:buNone/>
            </a:pPr>
            <a:r>
              <a:rPr lang="en-AU" sz="3200" dirty="0">
                <a:cs typeface="Arial" panose="020B0604020202020204" pitchFamily="34" charset="0"/>
              </a:rPr>
              <a:t>The </a:t>
            </a:r>
            <a:r>
              <a:rPr lang="en-AU" sz="3200" b="1" i="1" dirty="0">
                <a:cs typeface="Arial" panose="020B0604020202020204" pitchFamily="34" charset="0"/>
              </a:rPr>
              <a:t>APS Employment Principles </a:t>
            </a:r>
            <a:r>
              <a:rPr lang="en-AU" sz="3200" dirty="0">
                <a:cs typeface="Arial" panose="020B0604020202020204" pitchFamily="34" charset="0"/>
              </a:rPr>
              <a:t>provide that the workplaces of the court:</a:t>
            </a:r>
          </a:p>
          <a:p>
            <a:r>
              <a:rPr lang="en-AU" sz="3200" dirty="0">
                <a:cs typeface="Arial" panose="020B0604020202020204" pitchFamily="34" charset="0"/>
              </a:rPr>
              <a:t> are flexible, safe and rewarding, where communication, consultation, cooperation and input from employees on matters that affect their workplaces is valued</a:t>
            </a:r>
          </a:p>
          <a:p>
            <a:r>
              <a:rPr lang="en-AU" sz="3200" dirty="0">
                <a:cs typeface="Arial" panose="020B0604020202020204" pitchFamily="34" charset="0"/>
              </a:rPr>
              <a:t> are free from discrimination, patronage and favouritism Respect</a:t>
            </a:r>
          </a:p>
          <a:p>
            <a:r>
              <a:rPr lang="en-AU" sz="3200" dirty="0">
                <a:cs typeface="Arial" panose="020B0604020202020204" pitchFamily="34" charset="0"/>
              </a:rPr>
              <a:t> recognise the diversity of our community and foster diversity in the workplace</a:t>
            </a:r>
          </a:p>
          <a:p>
            <a:pPr marL="0" indent="0">
              <a:buNone/>
            </a:pPr>
            <a:endParaRPr lang="en-AU" sz="2400" dirty="0">
              <a:cs typeface="Arial" panose="020B0604020202020204" pitchFamily="34"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804248" y="265629"/>
            <a:ext cx="1853431" cy="992944"/>
          </a:xfrm>
          <a:prstGeom prst="rect">
            <a:avLst/>
          </a:prstGeom>
          <a:noFill/>
          <a:ln>
            <a:noFill/>
          </a:ln>
        </p:spPr>
      </p:pic>
    </p:spTree>
    <p:extLst>
      <p:ext uri="{BB962C8B-B14F-4D97-AF65-F5344CB8AC3E}">
        <p14:creationId xmlns:p14="http://schemas.microsoft.com/office/powerpoint/2010/main" val="13370603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535504" y="365127"/>
            <a:ext cx="7979846" cy="975642"/>
          </a:xfrm>
        </p:spPr>
        <p:txBody>
          <a:bodyPr>
            <a:normAutofit/>
          </a:bodyPr>
          <a:lstStyle/>
          <a:p>
            <a:r>
              <a:rPr lang="en-AU" sz="3500" b="1" dirty="0">
                <a:solidFill>
                  <a:srgbClr val="002060"/>
                </a:solidFill>
                <a:latin typeface="+mn-lt"/>
              </a:rPr>
              <a:t>Ethical decision making      </a:t>
            </a:r>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535504" y="1268760"/>
            <a:ext cx="3797647" cy="5262979"/>
          </a:xfrm>
          <a:prstGeom prst="rect">
            <a:avLst/>
          </a:prstGeom>
          <a:noFill/>
        </p:spPr>
        <p:txBody>
          <a:bodyPr wrap="square">
            <a:spAutoFit/>
          </a:bodyPr>
          <a:lstStyle/>
          <a:p>
            <a:r>
              <a:rPr lang="en-AU" sz="2400" dirty="0"/>
              <a:t>At times we will be faced with difficult ethical decisions. Exercising good judgment and navigating complex issues is a key part of our roles in the</a:t>
            </a:r>
            <a:r>
              <a:rPr lang="en-AU" sz="2400" baseline="0" dirty="0"/>
              <a:t> justice system</a:t>
            </a:r>
            <a:r>
              <a:rPr lang="en-AU" sz="2400" dirty="0"/>
              <a:t>.</a:t>
            </a:r>
          </a:p>
          <a:p>
            <a:endParaRPr lang="en-AU" sz="2400" dirty="0"/>
          </a:p>
          <a:p>
            <a:r>
              <a:rPr lang="en-AU" sz="2400" dirty="0"/>
              <a:t>The ‘REFLECT’ model can help us to unpack integrity issues and provide a roadmap for ethical reasoning</a:t>
            </a:r>
          </a:p>
          <a:p>
            <a:endParaRPr lang="en-AU" sz="2400" baseline="0" dirty="0"/>
          </a:p>
        </p:txBody>
      </p:sp>
      <p:pic>
        <p:nvPicPr>
          <p:cNvPr id="9220" name="Picture 4" descr="Resources for Ethical Decision-Making | Perspectives of the ASHA Special  Interest Groups">
            <a:extLst>
              <a:ext uri="{FF2B5EF4-FFF2-40B4-BE49-F238E27FC236}">
                <a16:creationId xmlns:a16="http://schemas.microsoft.com/office/drawing/2014/main" id="{34230365-0100-DEDC-AA86-9A41D296AB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2780928"/>
            <a:ext cx="4891162" cy="348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9560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70014" y="365127"/>
            <a:ext cx="7759774" cy="975642"/>
          </a:xfrm>
        </p:spPr>
        <p:txBody>
          <a:bodyPr>
            <a:normAutofit/>
          </a:bodyPr>
          <a:lstStyle/>
          <a:p>
            <a:r>
              <a:rPr lang="en-AU" sz="3500" b="1" dirty="0">
                <a:solidFill>
                  <a:srgbClr val="002060"/>
                </a:solidFill>
                <a:latin typeface="+mn-lt"/>
              </a:rPr>
              <a:t>REFLECT </a:t>
            </a:r>
            <a:r>
              <a:rPr lang="en-AU" sz="3500" b="1" dirty="0" smtClean="0">
                <a:solidFill>
                  <a:srgbClr val="002060"/>
                </a:solidFill>
                <a:latin typeface="+mn-lt"/>
              </a:rPr>
              <a:t>Model</a:t>
            </a:r>
            <a:endParaRPr lang="en-AU" sz="3500" b="1" dirty="0">
              <a:solidFill>
                <a:srgbClr val="002060"/>
              </a:solidFill>
              <a:latin typeface="+mn-lt"/>
            </a:endParaRPr>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67544" y="1340769"/>
            <a:ext cx="3725639" cy="4647426"/>
          </a:xfrm>
          <a:prstGeom prst="rect">
            <a:avLst/>
          </a:prstGeom>
          <a:noFill/>
        </p:spPr>
        <p:txBody>
          <a:bodyPr wrap="square">
            <a:spAutoFit/>
          </a:bodyPr>
          <a:lstStyle/>
          <a:p>
            <a:pPr marL="0" indent="0">
              <a:buNone/>
            </a:pPr>
            <a:r>
              <a:rPr lang="en-AU" sz="2800" b="1" dirty="0" smtClean="0">
                <a:cs typeface="Arial" panose="020B0604020202020204" pitchFamily="34" charset="0"/>
              </a:rPr>
              <a:t>Roadmap </a:t>
            </a:r>
            <a:r>
              <a:rPr lang="en-AU" sz="2800" b="1" dirty="0">
                <a:cs typeface="Arial" panose="020B0604020202020204" pitchFamily="34" charset="0"/>
              </a:rPr>
              <a:t>for ethical decision making</a:t>
            </a:r>
          </a:p>
          <a:p>
            <a:pPr marL="0" indent="0">
              <a:buNone/>
            </a:pPr>
            <a:endParaRPr lang="en-AU" sz="2400" b="1" dirty="0">
              <a:cs typeface="Arial" panose="020B0604020202020204" pitchFamily="34" charset="0"/>
            </a:endParaRPr>
          </a:p>
          <a:p>
            <a:pPr marL="0" indent="0">
              <a:buNone/>
            </a:pPr>
            <a:r>
              <a:rPr lang="en-AU" sz="2400" b="1" dirty="0" err="1" smtClean="0">
                <a:solidFill>
                  <a:srgbClr val="002060"/>
                </a:solidFill>
                <a:cs typeface="Arial" panose="020B0604020202020204" pitchFamily="34" charset="0"/>
              </a:rPr>
              <a:t>R</a:t>
            </a:r>
            <a:r>
              <a:rPr lang="en-AU" sz="2400" b="1" dirty="0" err="1">
                <a:solidFill>
                  <a:srgbClr val="002060"/>
                </a:solidFill>
                <a:cs typeface="Arial" panose="020B0604020202020204" pitchFamily="34" charset="0"/>
              </a:rPr>
              <a:t>E</a:t>
            </a:r>
            <a:r>
              <a:rPr lang="en-AU" sz="2400" dirty="0" err="1" smtClean="0">
                <a:cs typeface="Arial" panose="020B0604020202020204" pitchFamily="34" charset="0"/>
              </a:rPr>
              <a:t>cognise</a:t>
            </a:r>
            <a:r>
              <a:rPr lang="en-AU" sz="2400" dirty="0" smtClean="0">
                <a:cs typeface="Arial" panose="020B0604020202020204" pitchFamily="34" charset="0"/>
              </a:rPr>
              <a:t> </a:t>
            </a:r>
            <a:r>
              <a:rPr lang="en-AU" sz="2400" dirty="0">
                <a:cs typeface="Arial" panose="020B0604020202020204" pitchFamily="34" charset="0"/>
              </a:rPr>
              <a:t>a potential issue or problem</a:t>
            </a:r>
          </a:p>
          <a:p>
            <a:pPr marL="0" indent="0">
              <a:buNone/>
            </a:pPr>
            <a:r>
              <a:rPr lang="en-AU" sz="2400" b="1" dirty="0">
                <a:solidFill>
                  <a:srgbClr val="002060"/>
                </a:solidFill>
                <a:cs typeface="Arial" panose="020B0604020202020204" pitchFamily="34" charset="0"/>
              </a:rPr>
              <a:t>F</a:t>
            </a:r>
            <a:r>
              <a:rPr lang="en-AU" sz="2400" dirty="0">
                <a:cs typeface="Arial" panose="020B0604020202020204" pitchFamily="34" charset="0"/>
              </a:rPr>
              <a:t>ind relevant information</a:t>
            </a:r>
          </a:p>
          <a:p>
            <a:pPr marL="0" indent="0">
              <a:buNone/>
            </a:pPr>
            <a:r>
              <a:rPr lang="en-AU" sz="2400" b="1" dirty="0">
                <a:solidFill>
                  <a:srgbClr val="002060"/>
                </a:solidFill>
                <a:cs typeface="Arial" panose="020B0604020202020204" pitchFamily="34" charset="0"/>
              </a:rPr>
              <a:t>L</a:t>
            </a:r>
            <a:r>
              <a:rPr lang="en-AU" sz="2400" dirty="0">
                <a:cs typeface="Arial" panose="020B0604020202020204" pitchFamily="34" charset="0"/>
              </a:rPr>
              <a:t>inger at the ‘fork in the road’</a:t>
            </a:r>
          </a:p>
          <a:p>
            <a:pPr marL="0" indent="0">
              <a:buNone/>
            </a:pPr>
            <a:r>
              <a:rPr lang="en-AU" sz="2400" b="1" dirty="0">
                <a:solidFill>
                  <a:srgbClr val="002060"/>
                </a:solidFill>
                <a:cs typeface="Arial" panose="020B0604020202020204" pitchFamily="34" charset="0"/>
              </a:rPr>
              <a:t>E</a:t>
            </a:r>
            <a:r>
              <a:rPr lang="en-AU" sz="2400" dirty="0">
                <a:cs typeface="Arial" panose="020B0604020202020204" pitchFamily="34" charset="0"/>
              </a:rPr>
              <a:t>valuate the options</a:t>
            </a:r>
          </a:p>
          <a:p>
            <a:pPr marL="0" indent="0">
              <a:buNone/>
            </a:pPr>
            <a:r>
              <a:rPr lang="en-AU" sz="2400" b="1" dirty="0">
                <a:solidFill>
                  <a:srgbClr val="002060"/>
                </a:solidFill>
                <a:cs typeface="Arial" panose="020B0604020202020204" pitchFamily="34" charset="0"/>
              </a:rPr>
              <a:t>C</a:t>
            </a:r>
            <a:r>
              <a:rPr lang="en-AU" sz="2400" dirty="0">
                <a:cs typeface="Arial" panose="020B0604020202020204" pitchFamily="34" charset="0"/>
              </a:rPr>
              <a:t>ome to a decision</a:t>
            </a:r>
          </a:p>
          <a:p>
            <a:pPr marL="0" indent="0">
              <a:buNone/>
            </a:pPr>
            <a:r>
              <a:rPr lang="en-AU" sz="2400" b="1" dirty="0">
                <a:solidFill>
                  <a:srgbClr val="002060"/>
                </a:solidFill>
                <a:cs typeface="Arial" panose="020B0604020202020204" pitchFamily="34" charset="0"/>
              </a:rPr>
              <a:t>T</a:t>
            </a:r>
            <a:r>
              <a:rPr lang="en-AU" sz="2400" dirty="0">
                <a:cs typeface="Arial" panose="020B0604020202020204" pitchFamily="34" charset="0"/>
              </a:rPr>
              <a:t>ake time to reflect</a:t>
            </a:r>
          </a:p>
          <a:p>
            <a:endParaRPr lang="en-AU" sz="2400" baseline="0" dirty="0"/>
          </a:p>
        </p:txBody>
      </p:sp>
      <p:pic>
        <p:nvPicPr>
          <p:cNvPr id="9220" name="Picture 4" descr="Resources for Ethical Decision-Making | Perspectives of the ASHA Special  Interest Groups">
            <a:extLst>
              <a:ext uri="{FF2B5EF4-FFF2-40B4-BE49-F238E27FC236}">
                <a16:creationId xmlns:a16="http://schemas.microsoft.com/office/drawing/2014/main" id="{34230365-0100-DEDC-AA86-9A41D296AB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5334" y="1825625"/>
            <a:ext cx="4891162" cy="348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9795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83568" y="365127"/>
            <a:ext cx="7831782" cy="1047650"/>
          </a:xfrm>
        </p:spPr>
        <p:txBody>
          <a:bodyPr>
            <a:normAutofit/>
          </a:bodyPr>
          <a:lstStyle/>
          <a:p>
            <a:r>
              <a:rPr lang="en-AU" sz="3500" b="1" dirty="0">
                <a:solidFill>
                  <a:srgbClr val="002060"/>
                </a:solidFill>
                <a:latin typeface="+mn-lt"/>
              </a:rPr>
              <a:t>Fraud &amp; Corruption Cases</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6321" y="2039672"/>
            <a:ext cx="3725639" cy="2862322"/>
          </a:xfrm>
          <a:prstGeom prst="rect">
            <a:avLst/>
          </a:prstGeom>
          <a:noFill/>
        </p:spPr>
        <p:txBody>
          <a:bodyPr wrap="square">
            <a:spAutoFit/>
          </a:bodyPr>
          <a:lstStyle/>
          <a:p>
            <a:pPr algn="ctr"/>
            <a:r>
              <a:rPr lang="en-AU" sz="3600" baseline="0" dirty="0" smtClean="0"/>
              <a:t>We </a:t>
            </a:r>
            <a:r>
              <a:rPr lang="en-AU" sz="3600" baseline="0" dirty="0"/>
              <a:t>will consider how court officers deal with fraud and corruption related offences</a:t>
            </a:r>
          </a:p>
        </p:txBody>
      </p:sp>
      <p:pic>
        <p:nvPicPr>
          <p:cNvPr id="1026" name="Picture 2" descr="Top Corruption Stock Vectors, Illustrations &amp; Clip Art - iStock | Fraud,  Bribery, Money laundering">
            <a:extLst>
              <a:ext uri="{FF2B5EF4-FFF2-40B4-BE49-F238E27FC236}">
                <a16:creationId xmlns:a16="http://schemas.microsoft.com/office/drawing/2014/main" id="{DBE8FCA2-3C44-E6D7-0682-46F0C1FA8136}"/>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211960" y="1780674"/>
            <a:ext cx="4426943" cy="3030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3550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755576" y="365127"/>
            <a:ext cx="7759774" cy="1047650"/>
          </a:xfrm>
        </p:spPr>
        <p:txBody>
          <a:bodyPr>
            <a:normAutofit/>
          </a:bodyPr>
          <a:lstStyle/>
          <a:p>
            <a:r>
              <a:rPr lang="en-AU" sz="3500" b="1" dirty="0">
                <a:solidFill>
                  <a:srgbClr val="002060"/>
                </a:solidFill>
                <a:latin typeface="+mn-lt"/>
              </a:rPr>
              <a:t>PNG Fraud &amp; Corruption Track</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6321" y="1690690"/>
            <a:ext cx="3941663" cy="4524315"/>
          </a:xfrm>
          <a:prstGeom prst="rect">
            <a:avLst/>
          </a:prstGeom>
          <a:noFill/>
        </p:spPr>
        <p:txBody>
          <a:bodyPr wrap="square">
            <a:spAutoFit/>
          </a:bodyPr>
          <a:lstStyle/>
          <a:p>
            <a:pPr marL="342900" indent="-342900">
              <a:buFont typeface="Arial" panose="020B0604020202020204" pitchFamily="34" charset="0"/>
              <a:buChar cha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National Court Registry under the Criminal Division is divided into two tracks, the General Crimes track and the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Fraud &amp; Corruption track</a:t>
            </a: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endParaRPr lang="en-US" sz="2400" b="1" dirty="0">
              <a:solidFill>
                <a:prstClr val="black"/>
              </a:solidFill>
              <a:latin typeface="Calibri" panose="020F0502020204030204"/>
            </a:endParaRPr>
          </a:p>
          <a:p>
            <a:pPr marL="342900" indent="-342900">
              <a:buFont typeface="Arial" panose="020B0604020202020204" pitchFamily="34" charset="0"/>
              <a:buChar char="•"/>
            </a:pPr>
            <a:r>
              <a:rPr lang="en-US" sz="2400" dirty="0">
                <a:solidFill>
                  <a:prstClr val="black"/>
                </a:solidFill>
                <a:latin typeface="Calibri" panose="020F0502020204030204"/>
              </a:rPr>
              <a:t>S</a:t>
            </a:r>
            <a:r>
              <a:rPr kumimoji="0" lang="en-U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pecial</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track created by </a:t>
            </a:r>
            <a:r>
              <a:rPr kumimoji="0" lang="en-AU"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Criminal (Fraud &amp; Corruption Related Offences) Rules 2013</a:t>
            </a:r>
          </a:p>
          <a:p>
            <a:endParaRPr lang="en-AU" sz="2400" baseline="0" dirty="0"/>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110" y="1825625"/>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3435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83568" y="365127"/>
            <a:ext cx="7831782" cy="1047650"/>
          </a:xfrm>
        </p:spPr>
        <p:txBody>
          <a:bodyPr>
            <a:normAutofit fontScale="90000"/>
          </a:bodyPr>
          <a:lstStyle/>
          <a:p>
            <a:r>
              <a:rPr lang="en-AU" sz="3500" b="1" dirty="0">
                <a:solidFill>
                  <a:srgbClr val="002060"/>
                </a:solidFill>
                <a:latin typeface="+mn-lt"/>
              </a:rPr>
              <a:t>Purpose of PNG Fraud &amp; </a:t>
            </a:r>
            <a:r>
              <a:rPr lang="en-AU" sz="3500" b="1" dirty="0" smtClean="0">
                <a:solidFill>
                  <a:srgbClr val="002060"/>
                </a:solidFill>
                <a:latin typeface="+mn-lt"/>
              </a:rPr>
              <a:t> </a:t>
            </a:r>
            <a:br>
              <a:rPr lang="en-AU" sz="3500" b="1" dirty="0" smtClean="0">
                <a:solidFill>
                  <a:srgbClr val="002060"/>
                </a:solidFill>
                <a:latin typeface="+mn-lt"/>
              </a:rPr>
            </a:br>
            <a:r>
              <a:rPr lang="en-AU" sz="3500" b="1" dirty="0" smtClean="0">
                <a:solidFill>
                  <a:srgbClr val="002060"/>
                </a:solidFill>
                <a:latin typeface="+mn-lt"/>
              </a:rPr>
              <a:t>Corruption </a:t>
            </a:r>
            <a:r>
              <a:rPr lang="en-AU" sz="3500" b="1" dirty="0">
                <a:solidFill>
                  <a:srgbClr val="002060"/>
                </a:solidFill>
                <a:latin typeface="+mn-lt"/>
              </a:rPr>
              <a:t>Track</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764704"/>
            <a:ext cx="4047306" cy="5412259"/>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486321" y="1690690"/>
            <a:ext cx="4028529" cy="4563301"/>
          </a:xfrm>
          <a:prstGeom prst="rect">
            <a:avLst/>
          </a:prstGeom>
          <a:noFill/>
        </p:spPr>
        <p:txBody>
          <a:bodyPr wrap="square">
            <a:spAutoFit/>
          </a:body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AU"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to facilitate a quick, fair and efficient disposition of Fraud and Corruption cases under a special track.</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AU"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to distinguish Fraud Offences as opposed to other Criminal offences and can be dealt with separately</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AU"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Who manages this Track</a:t>
            </a:r>
            <a:r>
              <a:rPr kumimoji="0" lang="en-AU" sz="28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a:t>
            </a:r>
            <a:endParaRPr kumimoji="0" lang="en-AU"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110" y="1825625"/>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9514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83568" y="365127"/>
            <a:ext cx="7831782" cy="1047650"/>
          </a:xfrm>
        </p:spPr>
        <p:txBody>
          <a:bodyPr>
            <a:normAutofit fontScale="90000"/>
          </a:bodyPr>
          <a:lstStyle/>
          <a:p>
            <a:r>
              <a:rPr lang="en-AU" sz="3500" b="1" dirty="0">
                <a:solidFill>
                  <a:srgbClr val="002060"/>
                </a:solidFill>
                <a:latin typeface="+mn-lt"/>
              </a:rPr>
              <a:t>Fraud &amp; Corruption Track </a:t>
            </a:r>
            <a:r>
              <a:rPr lang="en-AU" sz="3500" b="1" dirty="0" smtClean="0">
                <a:solidFill>
                  <a:srgbClr val="002060"/>
                </a:solidFill>
                <a:latin typeface="+mn-lt"/>
              </a:rPr>
              <a:t/>
            </a:r>
            <a:br>
              <a:rPr lang="en-AU" sz="3500" b="1" dirty="0" smtClean="0">
                <a:solidFill>
                  <a:srgbClr val="002060"/>
                </a:solidFill>
                <a:latin typeface="+mn-lt"/>
              </a:rPr>
            </a:br>
            <a:r>
              <a:rPr lang="en-AU" sz="3500" b="1" dirty="0" smtClean="0">
                <a:solidFill>
                  <a:srgbClr val="002060"/>
                </a:solidFill>
                <a:latin typeface="+mn-lt"/>
              </a:rPr>
              <a:t>Registry</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2636912"/>
            <a:ext cx="3725639" cy="3540051"/>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314139" y="1412777"/>
            <a:ext cx="4032448" cy="5236305"/>
          </a:xfrm>
          <a:prstGeom prst="rect">
            <a:avLst/>
          </a:prstGeom>
          <a:noFill/>
        </p:spPr>
        <p:txBody>
          <a:bodyPr wrap="square">
            <a:spAutoFit/>
          </a:bodyPr>
          <a:lstStyle/>
          <a:p>
            <a:pPr marL="342900" indent="-342900" defTabSz="685800">
              <a:lnSpc>
                <a:spcPct val="90000"/>
              </a:lnSpc>
              <a:spcBef>
                <a:spcPts val="750"/>
              </a:spcBef>
              <a:buFont typeface="Arial" panose="020B0604020202020204" pitchFamily="34" charset="0"/>
              <a:buChar char="•"/>
              <a:defRPr/>
            </a:pPr>
            <a:r>
              <a:rPr lang="en-US" sz="2800" dirty="0"/>
              <a:t>The Committal Courts (District Courts) commits an accused to National Court to stand trial</a:t>
            </a:r>
          </a:p>
          <a:p>
            <a:pPr marL="342900" indent="-342900" defTabSz="685800">
              <a:lnSpc>
                <a:spcPct val="90000"/>
              </a:lnSpc>
              <a:spcBef>
                <a:spcPts val="750"/>
              </a:spcBef>
              <a:buFont typeface="Arial" panose="020B0604020202020204" pitchFamily="34" charset="0"/>
              <a:buChar char="•"/>
              <a:defRPr/>
            </a:pPr>
            <a:r>
              <a:rPr lang="en-US" sz="2800" dirty="0"/>
              <a:t>C</a:t>
            </a:r>
            <a:r>
              <a:rPr lang="en-US" sz="2800" dirty="0" smtClean="0"/>
              <a:t>lerk </a:t>
            </a:r>
            <a:r>
              <a:rPr lang="en-US" sz="2800" dirty="0"/>
              <a:t>of the Committal Court forwards the Notice of Committal, the Information and other relevant documents to the Fraud and Corruption Track </a:t>
            </a:r>
            <a:r>
              <a:rPr lang="en-US" sz="2800" dirty="0" smtClean="0"/>
              <a:t>Registry</a:t>
            </a:r>
            <a:endParaRPr lang="en-US" sz="2800" dirty="0"/>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110" y="1825625"/>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9964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11560" y="365127"/>
            <a:ext cx="7903790" cy="1047650"/>
          </a:xfrm>
        </p:spPr>
        <p:txBody>
          <a:bodyPr>
            <a:normAutofit fontScale="90000"/>
          </a:bodyPr>
          <a:lstStyle/>
          <a:p>
            <a:r>
              <a:rPr lang="en-AU" sz="3500" b="1" dirty="0">
                <a:solidFill>
                  <a:srgbClr val="002060"/>
                </a:solidFill>
                <a:latin typeface="+mn-lt"/>
              </a:rPr>
              <a:t>Fraud &amp; Corruption Track </a:t>
            </a:r>
            <a:r>
              <a:rPr lang="en-AU" sz="3500" b="1" dirty="0" smtClean="0">
                <a:solidFill>
                  <a:srgbClr val="002060"/>
                </a:solidFill>
                <a:latin typeface="+mn-lt"/>
              </a:rPr>
              <a:t/>
            </a:r>
            <a:br>
              <a:rPr lang="en-AU" sz="3500" b="1" dirty="0" smtClean="0">
                <a:solidFill>
                  <a:srgbClr val="002060"/>
                </a:solidFill>
                <a:latin typeface="+mn-lt"/>
              </a:rPr>
            </a:br>
            <a:r>
              <a:rPr lang="en-AU" sz="3500" b="1" dirty="0" smtClean="0">
                <a:solidFill>
                  <a:srgbClr val="002060"/>
                </a:solidFill>
                <a:latin typeface="+mn-lt"/>
              </a:rPr>
              <a:t>Registry</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2636912"/>
            <a:ext cx="3725639" cy="3540051"/>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603015" y="1494601"/>
            <a:ext cx="4032448" cy="4745915"/>
          </a:xfrm>
          <a:prstGeom prst="rect">
            <a:avLst/>
          </a:prstGeom>
          <a:noFill/>
        </p:spPr>
        <p:txBody>
          <a:bodyPr wrap="square">
            <a:spAutoFit/>
          </a:bodyPr>
          <a:lstStyle/>
          <a:p>
            <a:pPr defTabSz="685800">
              <a:lnSpc>
                <a:spcPct val="90000"/>
              </a:lnSpc>
              <a:spcBef>
                <a:spcPts val="750"/>
              </a:spcBef>
              <a:defRPr/>
            </a:pPr>
            <a:r>
              <a:rPr lang="en-US" sz="2800" dirty="0"/>
              <a:t>After receipt of documents clerks will register the matters under either CR (FC) No of year for normal fraud and corruption cases, for special applications under OS (FC) No of (year) and appeals and reviews from the District Court will be registered as CR (APP)  (FC) No of (year</a:t>
            </a:r>
            <a:r>
              <a:rPr lang="en-US" sz="2800" dirty="0" smtClean="0"/>
              <a:t>)</a:t>
            </a:r>
            <a:endParaRPr lang="en-US" sz="2800" dirty="0"/>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110" y="1825625"/>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88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611560" y="365127"/>
            <a:ext cx="7903790" cy="1047650"/>
          </a:xfrm>
        </p:spPr>
        <p:txBody>
          <a:bodyPr>
            <a:normAutofit fontScale="90000"/>
          </a:bodyPr>
          <a:lstStyle/>
          <a:p>
            <a:r>
              <a:rPr lang="en-AU" sz="3500" b="1" dirty="0">
                <a:solidFill>
                  <a:srgbClr val="002060"/>
                </a:solidFill>
                <a:latin typeface="+mn-lt"/>
              </a:rPr>
              <a:t>Fraud &amp; Corruption Track </a:t>
            </a:r>
            <a:r>
              <a:rPr lang="en-AU" sz="3500" b="1" dirty="0" smtClean="0">
                <a:solidFill>
                  <a:srgbClr val="002060"/>
                </a:solidFill>
                <a:latin typeface="+mn-lt"/>
              </a:rPr>
              <a:t/>
            </a:r>
            <a:br>
              <a:rPr lang="en-AU" sz="3500" b="1" dirty="0" smtClean="0">
                <a:solidFill>
                  <a:srgbClr val="002060"/>
                </a:solidFill>
                <a:latin typeface="+mn-lt"/>
              </a:rPr>
            </a:br>
            <a:r>
              <a:rPr lang="en-AU" sz="3500" b="1" dirty="0" smtClean="0">
                <a:solidFill>
                  <a:srgbClr val="002060"/>
                </a:solidFill>
                <a:latin typeface="+mn-lt"/>
              </a:rPr>
              <a:t>Registry</a:t>
            </a:r>
            <a:endParaRPr lang="en-AU" sz="3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2636912"/>
            <a:ext cx="3725639" cy="3540051"/>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584537" y="1628800"/>
            <a:ext cx="4032448" cy="3970318"/>
          </a:xfrm>
          <a:prstGeom prst="rect">
            <a:avLst/>
          </a:prstGeom>
          <a:noFill/>
        </p:spPr>
        <p:txBody>
          <a:bodyPr wrap="square">
            <a:spAutoFit/>
          </a:bodyPr>
          <a:lstStyle/>
          <a:p>
            <a:r>
              <a:rPr lang="en-US" sz="2800" dirty="0"/>
              <a:t>After registering the case it is listed before judge for mention, direction and other listings until the matter goes for trial &amp; the Court makes a decision on the verdict and later sentence if the person is found guilty</a:t>
            </a:r>
            <a:r>
              <a:rPr lang="en-US" sz="2800" dirty="0" smtClean="0"/>
              <a:t>.</a:t>
            </a:r>
            <a:endParaRPr lang="en-US" sz="2800" dirty="0"/>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110" y="1825625"/>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4496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187772"/>
            <a:ext cx="8047806" cy="1441028"/>
          </a:xfrm>
        </p:spPr>
        <p:txBody>
          <a:bodyPr>
            <a:noAutofit/>
          </a:bodyPr>
          <a:lstStyle/>
          <a:p>
            <a:r>
              <a:rPr lang="en-AU" sz="2500" b="1" dirty="0">
                <a:solidFill>
                  <a:srgbClr val="002060"/>
                </a:solidFill>
                <a:latin typeface="+mn-lt"/>
              </a:rPr>
              <a:t>Types of offences under the </a:t>
            </a:r>
            <a:r>
              <a:rPr lang="en-US" sz="2500" b="1" dirty="0" smtClean="0">
                <a:solidFill>
                  <a:srgbClr val="002060"/>
                </a:solidFill>
                <a:latin typeface="+mn-lt"/>
              </a:rPr>
              <a:t>Criminal </a:t>
            </a:r>
            <a:r>
              <a:rPr lang="en-US" sz="2500" b="1" dirty="0">
                <a:solidFill>
                  <a:srgbClr val="002060"/>
                </a:solidFill>
                <a:latin typeface="+mn-lt"/>
              </a:rPr>
              <a:t>Practice </a:t>
            </a:r>
            <a:r>
              <a:rPr lang="en-AU" sz="2500" b="1" dirty="0">
                <a:solidFill>
                  <a:srgbClr val="002060"/>
                </a:solidFill>
                <a:latin typeface="+mn-lt"/>
                <a:cs typeface="Arial" panose="020B0604020202020204" pitchFamily="34" charset="0"/>
              </a:rPr>
              <a:t>(Fraud &amp; </a:t>
            </a:r>
            <a:r>
              <a:rPr lang="en-AU" sz="2500" b="1" dirty="0" smtClean="0">
                <a:solidFill>
                  <a:srgbClr val="002060"/>
                </a:solidFill>
                <a:latin typeface="+mn-lt"/>
                <a:cs typeface="Arial" panose="020B0604020202020204" pitchFamily="34" charset="0"/>
              </a:rPr>
              <a:t/>
            </a:r>
            <a:br>
              <a:rPr lang="en-AU" sz="2500" b="1" dirty="0" smtClean="0">
                <a:solidFill>
                  <a:srgbClr val="002060"/>
                </a:solidFill>
                <a:latin typeface="+mn-lt"/>
                <a:cs typeface="Arial" panose="020B0604020202020204" pitchFamily="34" charset="0"/>
              </a:rPr>
            </a:br>
            <a:r>
              <a:rPr lang="en-AU" sz="2500" b="1" dirty="0" smtClean="0">
                <a:solidFill>
                  <a:srgbClr val="002060"/>
                </a:solidFill>
                <a:latin typeface="+mn-lt"/>
                <a:cs typeface="Arial" panose="020B0604020202020204" pitchFamily="34" charset="0"/>
              </a:rPr>
              <a:t>Corruption </a:t>
            </a:r>
            <a:r>
              <a:rPr lang="en-AU" sz="2500" b="1" dirty="0">
                <a:solidFill>
                  <a:srgbClr val="002060"/>
                </a:solidFill>
                <a:latin typeface="+mn-lt"/>
                <a:cs typeface="Arial" panose="020B0604020202020204" pitchFamily="34" charset="0"/>
              </a:rPr>
              <a:t>Related Offences</a:t>
            </a:r>
            <a:r>
              <a:rPr lang="en-AU" sz="2500" b="1" dirty="0" smtClean="0">
                <a:solidFill>
                  <a:srgbClr val="002060"/>
                </a:solidFill>
                <a:latin typeface="+mn-lt"/>
                <a:cs typeface="Arial" panose="020B0604020202020204" pitchFamily="34" charset="0"/>
              </a:rPr>
              <a:t>) Rules </a:t>
            </a:r>
            <a:r>
              <a:rPr lang="en-AU" sz="2500" b="1" dirty="0">
                <a:solidFill>
                  <a:srgbClr val="002060"/>
                </a:solidFill>
                <a:latin typeface="+mn-lt"/>
                <a:cs typeface="Arial" panose="020B0604020202020204" pitchFamily="34" charset="0"/>
              </a:rPr>
              <a:t>2013 </a:t>
            </a:r>
            <a:endParaRPr lang="en-AU" sz="2500" b="1" dirty="0">
              <a:solidFill>
                <a:srgbClr val="002060"/>
              </a:solidFill>
              <a:latin typeface="+mn-lt"/>
            </a:endParaRP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2636912"/>
            <a:ext cx="3725639" cy="3540051"/>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580180" y="1556792"/>
            <a:ext cx="4032448" cy="4832092"/>
          </a:xfrm>
          <a:prstGeom prst="rect">
            <a:avLst/>
          </a:prstGeom>
          <a:noFill/>
        </p:spPr>
        <p:txBody>
          <a:bodyPr wrap="square">
            <a:spAutoFit/>
          </a:bodyPr>
          <a:lstStyle/>
          <a:p>
            <a:r>
              <a:rPr lang="en-US" sz="2400" dirty="0"/>
              <a:t>Include:</a:t>
            </a:r>
          </a:p>
          <a:p>
            <a:pPr marL="457200" indent="-457200">
              <a:buAutoNum type="alphaLcParenBoth"/>
            </a:pPr>
            <a:r>
              <a:rPr lang="en-US" sz="2000" dirty="0"/>
              <a:t>offences under the Criminal Code or under any other law involving theft, fraud, dishonesty and misappropriation of property and including fraud and corruption</a:t>
            </a:r>
          </a:p>
          <a:p>
            <a:pPr marL="0" indent="0">
              <a:buNone/>
            </a:pPr>
            <a:endParaRPr lang="en-US" sz="2000" dirty="0"/>
          </a:p>
          <a:p>
            <a:pPr marL="446088" indent="-446088">
              <a:buNone/>
            </a:pPr>
            <a:r>
              <a:rPr lang="en-US" sz="2000" dirty="0"/>
              <a:t>(b) 	</a:t>
            </a:r>
            <a:r>
              <a:rPr lang="en-US" sz="2000" dirty="0" smtClean="0"/>
              <a:t>offences </a:t>
            </a:r>
            <a:r>
              <a:rPr lang="en-US" sz="2000" dirty="0"/>
              <a:t>listed in the Schedule of the </a:t>
            </a:r>
            <a:r>
              <a:rPr lang="en-US" sz="2000" dirty="0" smtClean="0"/>
              <a:t>Rule </a:t>
            </a:r>
            <a:endParaRPr lang="en-US" sz="2000" dirty="0"/>
          </a:p>
          <a:p>
            <a:pPr marL="0" indent="0">
              <a:buNone/>
            </a:pPr>
            <a:endParaRPr lang="en-US" sz="2000" dirty="0"/>
          </a:p>
          <a:p>
            <a:pPr marL="446088" indent="-446088">
              <a:buNone/>
            </a:pPr>
            <a:r>
              <a:rPr lang="en-US" sz="2000" dirty="0"/>
              <a:t>(c) </a:t>
            </a:r>
            <a:r>
              <a:rPr lang="en-US" sz="2000" dirty="0" smtClean="0"/>
              <a:t>	applications </a:t>
            </a:r>
            <a:r>
              <a:rPr lang="en-US" sz="2000" dirty="0"/>
              <a:t>under the Proceeds of Crime Act 2005 or the Mutual Assistance in Criminal Matters Act 2005</a:t>
            </a:r>
            <a:r>
              <a:rPr lang="en-US" sz="2000" dirty="0" smtClean="0"/>
              <a:t>.</a:t>
            </a:r>
            <a:endParaRPr lang="en-PG" sz="2000" dirty="0"/>
          </a:p>
        </p:txBody>
      </p:sp>
      <p:pic>
        <p:nvPicPr>
          <p:cNvPr id="3074" name="Picture 2" descr="When Criminal Law And Family Law Intersect">
            <a:extLst>
              <a:ext uri="{FF2B5EF4-FFF2-40B4-BE49-F238E27FC236}">
                <a16:creationId xmlns:a16="http://schemas.microsoft.com/office/drawing/2014/main" id="{581F08D3-BDDE-C83F-9B59-D4A228E5DF7D}"/>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619654" y="2276872"/>
            <a:ext cx="4191322" cy="3335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29455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395536" y="368235"/>
            <a:ext cx="7886700" cy="972533"/>
          </a:xfrm>
        </p:spPr>
        <p:txBody>
          <a:bodyPr>
            <a:normAutofit fontScale="90000"/>
          </a:bodyPr>
          <a:lstStyle/>
          <a:p>
            <a:r>
              <a:rPr lang="en-US" sz="3500" b="1" dirty="0">
                <a:solidFill>
                  <a:srgbClr val="002060"/>
                </a:solidFill>
                <a:latin typeface="+mn-lt"/>
              </a:rPr>
              <a:t>Fraud offence types under the </a:t>
            </a:r>
            <a:r>
              <a:rPr lang="en-US" sz="3500" b="1" dirty="0" smtClean="0">
                <a:solidFill>
                  <a:srgbClr val="002060"/>
                </a:solidFill>
                <a:latin typeface="+mn-lt"/>
              </a:rPr>
              <a:t/>
            </a:r>
            <a:br>
              <a:rPr lang="en-US" sz="3500" b="1" dirty="0" smtClean="0">
                <a:solidFill>
                  <a:srgbClr val="002060"/>
                </a:solidFill>
                <a:latin typeface="+mn-lt"/>
              </a:rPr>
            </a:br>
            <a:r>
              <a:rPr lang="en-US" sz="3500" b="1" dirty="0" smtClean="0">
                <a:solidFill>
                  <a:srgbClr val="002060"/>
                </a:solidFill>
                <a:latin typeface="+mn-lt"/>
              </a:rPr>
              <a:t>Schedule </a:t>
            </a:r>
            <a:endParaRPr lang="en-AU" sz="35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395536" y="1494601"/>
            <a:ext cx="8352927" cy="5363399"/>
          </a:xfrm>
        </p:spPr>
        <p:txBody>
          <a:bodyPr>
            <a:normAutofit fontScale="25000" lnSpcReduction="20000"/>
          </a:body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US" sz="6400" b="1" i="0" u="none" strike="noStrike" kern="1200" cap="none" spc="0" normalizeH="0" baseline="0" noProof="0" dirty="0">
                <a:ln>
                  <a:noFill/>
                </a:ln>
                <a:solidFill>
                  <a:prstClr val="black"/>
                </a:solidFill>
                <a:effectLst/>
                <a:uLnTx/>
                <a:uFillTx/>
                <a:latin typeface="Calibri" panose="020F0502020204030204"/>
                <a:ea typeface="+mn-ea"/>
                <a:cs typeface="+mn-cs"/>
              </a:rPr>
              <a:t>Refer to the Schedule in the Criminal Practice (Fraud &amp; Corruption Related Offences) Rules 2013. The sections referred to beside the offence types are sections of the Criminal Code Act.</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against the executive and legislative power (ss 57, 59, 61 &amp; 62)</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Disclosing official secrets (ss 84,85 and 86)</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Corruption and abuse of office (ss 87 – 97C)</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Secret Commission (ss 97G – 97 N)</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Corrupt and Improper Practice at elections (ss 99 – 102, 104 – 106 and 108 – 116)</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Selling and trafficking in offices (ss 117)</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relating to the Administration of Justice (119 – 136)</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Obstructing officers of courts (ss 143)</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relating to currency (ss 146 – 162)</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relating to posts and telegraphs (ss 169 – 189 and 91 &amp;92)</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Miscellaneous offences against public authority (ss 195 – 197)</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against public health (ss 237 – 240)</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Miscellaneous offences (ss 241 – 242)</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against liberty (ss 356 – 357)</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relating to parental rights and duties(ss 361)</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Stealing and similar offences (ss 372 – 419)</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Forgery and like offences: personation (ss 462 – 491)</a:t>
            </a:r>
          </a:p>
          <a:p>
            <a:pPr marL="457200" marR="0" lvl="0" indent="-457200" algn="l" defTabSz="685800" rtl="0" eaLnBrk="1" fontAlgn="auto" latinLnBrk="0" hangingPunct="1">
              <a:lnSpc>
                <a:spcPct val="90000"/>
              </a:lnSpc>
              <a:spcBef>
                <a:spcPts val="750"/>
              </a:spcBef>
              <a:spcAft>
                <a:spcPts val="0"/>
              </a:spcAft>
              <a:buClrTx/>
              <a:buSzTx/>
              <a:buFont typeface="Arial" panose="020B0604020202020204" pitchFamily="34" charset="0"/>
              <a:buAutoNum type="alphaUcPeriod"/>
              <a:tabLst/>
              <a:defRPr/>
            </a:pP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Offences connected with trade and breach of contract Fraudulent debtors &amp; offences relating to falsification of companies registers, </a:t>
            </a:r>
            <a:r>
              <a:rPr kumimoji="0" lang="en-US" sz="5600" b="0" i="0" u="none" strike="noStrike" kern="1200" cap="none" spc="0" normalizeH="0" baseline="0" noProof="0" dirty="0" err="1">
                <a:ln>
                  <a:noFill/>
                </a:ln>
                <a:solidFill>
                  <a:prstClr val="black"/>
                </a:solidFill>
                <a:effectLst/>
                <a:uLnTx/>
                <a:uFillTx/>
                <a:latin typeface="Calibri" panose="020F0502020204030204"/>
                <a:ea typeface="+mn-ea"/>
                <a:cs typeface="+mn-cs"/>
              </a:rPr>
              <a:t>etc</a:t>
            </a:r>
            <a:r>
              <a:rPr kumimoji="0" lang="en-US" sz="5600" b="0" i="0" u="none" strike="noStrike" kern="1200" cap="none" spc="0" normalizeH="0" baseline="0" noProof="0" dirty="0">
                <a:ln>
                  <a:noFill/>
                </a:ln>
                <a:solidFill>
                  <a:prstClr val="black"/>
                </a:solidFill>
                <a:effectLst/>
                <a:uLnTx/>
                <a:uFillTx/>
                <a:latin typeface="Calibri" panose="020F0502020204030204"/>
                <a:ea typeface="+mn-ea"/>
                <a:cs typeface="+mn-cs"/>
              </a:rPr>
              <a:t> (ss 493 – 507)</a:t>
            </a:r>
          </a:p>
          <a:p>
            <a:pPr marL="0" indent="0">
              <a:buNone/>
            </a:pPr>
            <a:endParaRPr lang="en-AU" sz="3400" dirty="0">
              <a:cs typeface="Arial" panose="020B0604020202020204" pitchFamily="34" charset="0"/>
            </a:endParaRPr>
          </a:p>
          <a:p>
            <a:pPr marL="0" indent="0">
              <a:buNone/>
            </a:pPr>
            <a:endParaRPr lang="en-AU" sz="2000"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30882596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622F6-7167-E531-2080-030BE95D3EBB}"/>
              </a:ext>
            </a:extLst>
          </p:cNvPr>
          <p:cNvSpPr>
            <a:spLocks noGrp="1"/>
          </p:cNvSpPr>
          <p:nvPr>
            <p:ph type="title"/>
          </p:nvPr>
        </p:nvSpPr>
        <p:spPr>
          <a:xfrm>
            <a:off x="467544" y="365127"/>
            <a:ext cx="8047806" cy="1047650"/>
          </a:xfrm>
        </p:spPr>
        <p:txBody>
          <a:bodyPr>
            <a:normAutofit/>
          </a:bodyPr>
          <a:lstStyle/>
          <a:p>
            <a:r>
              <a:rPr lang="en-AU" sz="3500" b="1" dirty="0">
                <a:solidFill>
                  <a:srgbClr val="002060"/>
                </a:solidFill>
                <a:latin typeface="+mn-lt"/>
              </a:rPr>
              <a:t>Fraud &amp; Corruption in PNG</a:t>
            </a:r>
          </a:p>
        </p:txBody>
      </p:sp>
      <p:sp>
        <p:nvSpPr>
          <p:cNvPr id="3" name="Content Placeholder 2">
            <a:extLst>
              <a:ext uri="{FF2B5EF4-FFF2-40B4-BE49-F238E27FC236}">
                <a16:creationId xmlns:a16="http://schemas.microsoft.com/office/drawing/2014/main" id="{D8C6175F-FB5B-3320-320D-E9C8DD48317D}"/>
              </a:ext>
            </a:extLst>
          </p:cNvPr>
          <p:cNvSpPr>
            <a:spLocks noGrp="1"/>
          </p:cNvSpPr>
          <p:nvPr>
            <p:ph sz="half" idx="1"/>
          </p:nvPr>
        </p:nvSpPr>
        <p:spPr>
          <a:xfrm>
            <a:off x="467544" y="2636912"/>
            <a:ext cx="3725639" cy="3540051"/>
          </a:xfrm>
        </p:spPr>
        <p:txBody>
          <a:bodyPr/>
          <a:lstStyle/>
          <a:p>
            <a:pPr marL="0" indent="0">
              <a:buNone/>
            </a:pPr>
            <a:endParaRPr lang="en-AU" sz="3600" b="1" dirty="0"/>
          </a:p>
          <a:p>
            <a:pPr marL="0" indent="0">
              <a:buNone/>
            </a:pPr>
            <a:endParaRPr lang="en-AU" sz="3600" b="1" dirty="0"/>
          </a:p>
          <a:p>
            <a:pPr marL="0" indent="0">
              <a:buNone/>
            </a:pPr>
            <a:endParaRPr lang="en-AU" dirty="0"/>
          </a:p>
        </p:txBody>
      </p:sp>
      <p:pic>
        <p:nvPicPr>
          <p:cNvPr id="5" name="Picture 4">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extBox 6">
            <a:extLst>
              <a:ext uri="{FF2B5EF4-FFF2-40B4-BE49-F238E27FC236}">
                <a16:creationId xmlns:a16="http://schemas.microsoft.com/office/drawing/2014/main" id="{FDDC2A37-9973-C996-F52E-913D7C79E55D}"/>
              </a:ext>
            </a:extLst>
          </p:cNvPr>
          <p:cNvSpPr txBox="1"/>
          <p:nvPr/>
        </p:nvSpPr>
        <p:spPr>
          <a:xfrm>
            <a:off x="323528" y="1340768"/>
            <a:ext cx="4464496" cy="5016758"/>
          </a:xfrm>
          <a:prstGeom prst="rect">
            <a:avLst/>
          </a:prstGeom>
          <a:noFill/>
        </p:spPr>
        <p:txBody>
          <a:bodyPr wrap="square">
            <a:spAutoFit/>
          </a:bodyPr>
          <a:lstStyle/>
          <a:p>
            <a:pPr marL="342900" indent="-254000">
              <a:buFont typeface="Arial" panose="020B0604020202020204" pitchFamily="34" charset="0"/>
              <a:buChar char="•"/>
            </a:pPr>
            <a:r>
              <a:rPr lang="en-US" sz="2000" dirty="0"/>
              <a:t>court deals with </a:t>
            </a:r>
            <a:r>
              <a:rPr lang="en-US" sz="2000" dirty="0" smtClean="0"/>
              <a:t>perpetrators</a:t>
            </a:r>
          </a:p>
          <a:p>
            <a:pPr marL="342900" indent="-254000">
              <a:buFont typeface="Arial" panose="020B0604020202020204" pitchFamily="34" charset="0"/>
              <a:buChar char="•"/>
            </a:pPr>
            <a:endParaRPr lang="en-US" sz="2000" dirty="0"/>
          </a:p>
          <a:p>
            <a:pPr marL="342900" indent="-254000">
              <a:buFont typeface="Arial" panose="020B0604020202020204" pitchFamily="34" charset="0"/>
              <a:buChar char="•"/>
            </a:pPr>
            <a:r>
              <a:rPr lang="en-US" sz="2000" dirty="0" smtClean="0"/>
              <a:t>it </a:t>
            </a:r>
            <a:r>
              <a:rPr lang="en-US" sz="2000" dirty="0"/>
              <a:t>cannot go out to find out who is doing these illegal </a:t>
            </a:r>
            <a:r>
              <a:rPr lang="en-US" sz="2000" dirty="0" smtClean="0"/>
              <a:t>activities</a:t>
            </a:r>
          </a:p>
          <a:p>
            <a:pPr marL="342900" indent="-254000">
              <a:buFont typeface="Arial" panose="020B0604020202020204" pitchFamily="34" charset="0"/>
              <a:buChar char="•"/>
            </a:pPr>
            <a:endParaRPr lang="en-US" sz="2000" dirty="0"/>
          </a:p>
          <a:p>
            <a:pPr marL="342900" indent="-254000">
              <a:buFont typeface="Arial" panose="020B0604020202020204" pitchFamily="34" charset="0"/>
              <a:buChar char="•"/>
            </a:pPr>
            <a:r>
              <a:rPr lang="en-US" sz="2000" dirty="0" smtClean="0"/>
              <a:t>court </a:t>
            </a:r>
            <a:r>
              <a:rPr lang="en-US" sz="2000" dirty="0"/>
              <a:t>needs the help of police to carry out their work diligently to investigate and bring in evidence to hold those responsible liable</a:t>
            </a:r>
            <a:r>
              <a:rPr lang="en-US" sz="2000" dirty="0" smtClean="0"/>
              <a:t>.</a:t>
            </a:r>
          </a:p>
          <a:p>
            <a:pPr marL="342900" indent="-254000">
              <a:buFont typeface="Arial" panose="020B0604020202020204" pitchFamily="34" charset="0"/>
              <a:buChar char="•"/>
            </a:pPr>
            <a:endParaRPr lang="en-US" sz="2000" dirty="0"/>
          </a:p>
          <a:p>
            <a:pPr marL="342900" indent="-254000">
              <a:buFont typeface="Arial" panose="020B0604020202020204" pitchFamily="34" charset="0"/>
              <a:buChar char="•"/>
            </a:pPr>
            <a:r>
              <a:rPr lang="en-US" sz="2000" dirty="0" smtClean="0"/>
              <a:t>onus </a:t>
            </a:r>
            <a:r>
              <a:rPr lang="en-US" sz="2000" dirty="0"/>
              <a:t>is also on citizens to help our country by reporting such illegal practices to the police so that the perpetrators are arrested brought to Court and are dealt with according to law</a:t>
            </a:r>
            <a:r>
              <a:rPr lang="en-US" sz="2000" dirty="0" smtClean="0"/>
              <a:t>.</a:t>
            </a:r>
            <a:endParaRPr lang="en-PG" sz="2000" dirty="0"/>
          </a:p>
        </p:txBody>
      </p:sp>
      <p:pic>
        <p:nvPicPr>
          <p:cNvPr id="2050" name="Picture 2" descr="Flag of Papua New Guinea | Britannica">
            <a:extLst>
              <a:ext uri="{FF2B5EF4-FFF2-40B4-BE49-F238E27FC236}">
                <a16:creationId xmlns:a16="http://schemas.microsoft.com/office/drawing/2014/main" id="{D35F4BFA-EF18-F6AE-7AFF-99988FB17F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844824"/>
            <a:ext cx="3617979" cy="271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16100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30725" y="1450067"/>
            <a:ext cx="7580517" cy="4754789"/>
          </a:xfrm>
        </p:spPr>
        <p:txBody>
          <a:bodyPr>
            <a:normAutofit/>
          </a:bodyPr>
          <a:lstStyle/>
          <a:p>
            <a:pPr marL="457200" lvl="0" indent="-457200">
              <a:buFont typeface="+mj-lt"/>
              <a:buAutoNum type="arabicPeriod"/>
            </a:pPr>
            <a:endParaRPr lang="en-AU" sz="2000" dirty="0"/>
          </a:p>
          <a:p>
            <a:pPr lvl="0"/>
            <a:r>
              <a:rPr lang="en-AU" dirty="0"/>
              <a:t>Is your court bound by a Code of </a:t>
            </a:r>
            <a:r>
              <a:rPr lang="en-AU" dirty="0" smtClean="0"/>
              <a:t>Conduct? </a:t>
            </a:r>
          </a:p>
          <a:p>
            <a:pPr lvl="1"/>
            <a:r>
              <a:rPr lang="en-AU" dirty="0" smtClean="0"/>
              <a:t>If </a:t>
            </a:r>
            <a:r>
              <a:rPr lang="en-AU" dirty="0"/>
              <a:t>yes, identify one obligation that it imposes upon you as a court officer. </a:t>
            </a:r>
          </a:p>
          <a:p>
            <a:pPr lvl="1"/>
            <a:r>
              <a:rPr lang="en-AU" dirty="0"/>
              <a:t>If not bound by a Code of Conduct, what other rules apply to impose obligations on you as a court officer to act ethically?</a:t>
            </a:r>
          </a:p>
          <a:p>
            <a:endParaRPr lang="en-AU" dirty="0"/>
          </a:p>
          <a:p>
            <a:pPr lvl="0"/>
            <a:r>
              <a:rPr lang="en-AU" dirty="0"/>
              <a:t>The REFLECT is a model for ethical decision making. What are the advantages of using a model such as this when confronted with an ethical issue?</a:t>
            </a:r>
          </a:p>
          <a:p>
            <a:endParaRPr lang="en-AU" dirty="0"/>
          </a:p>
          <a:p>
            <a:pPr lvl="0"/>
            <a:r>
              <a:rPr lang="en-AU" dirty="0"/>
              <a:t>Does your court have a specific track for fraud and corruption related cases (like PNG)? What are the advantages for both the court and court users in having a dedicated track for these cases?</a:t>
            </a:r>
          </a:p>
        </p:txBody>
      </p:sp>
      <p:sp>
        <p:nvSpPr>
          <p:cNvPr id="6" name="Title 2"/>
          <p:cNvSpPr>
            <a:spLocks noGrp="1"/>
          </p:cNvSpPr>
          <p:nvPr>
            <p:ph type="title"/>
          </p:nvPr>
        </p:nvSpPr>
        <p:spPr>
          <a:xfrm>
            <a:off x="730725" y="548680"/>
            <a:ext cx="5915025" cy="567685"/>
          </a:xfrm>
        </p:spPr>
        <p:txBody>
          <a:bodyPr>
            <a:noAutofit/>
          </a:bodyPr>
          <a:lstStyle/>
          <a:p>
            <a:r>
              <a:rPr lang="en-AU" sz="3500" b="1" dirty="0">
                <a:solidFill>
                  <a:srgbClr val="002060"/>
                </a:solidFill>
                <a:latin typeface="+mn-lt"/>
                <a:cs typeface="Calibri" panose="020F0502020204030204" pitchFamily="34" charset="0"/>
              </a:rPr>
              <a:t>Discussion </a:t>
            </a:r>
            <a:r>
              <a:rPr lang="en-AU" sz="3500" b="1" dirty="0" smtClean="0">
                <a:solidFill>
                  <a:srgbClr val="002060"/>
                </a:solidFill>
                <a:latin typeface="+mn-lt"/>
                <a:cs typeface="Calibri" panose="020F0502020204030204" pitchFamily="34" charset="0"/>
              </a:rPr>
              <a:t>Questions</a:t>
            </a:r>
            <a:endParaRPr lang="en-AU" sz="3500" dirty="0">
              <a:solidFill>
                <a:srgbClr val="002060"/>
              </a:solidFill>
              <a:latin typeface="+mn-lt"/>
              <a:cs typeface="Calibri" panose="020F0502020204030204" pitchFamily="34" charset="0"/>
            </a:endParaRPr>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2054741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30725" y="1450067"/>
            <a:ext cx="7580517" cy="4211181"/>
          </a:xfrm>
        </p:spPr>
        <p:txBody>
          <a:bodyPr>
            <a:normAutofit/>
          </a:bodyPr>
          <a:lstStyle/>
          <a:p>
            <a:pPr marL="457200" lvl="0" indent="-457200">
              <a:buFont typeface="+mj-lt"/>
              <a:buAutoNum type="arabicPeriod"/>
            </a:pPr>
            <a:endParaRPr lang="en-AU" sz="2000" dirty="0"/>
          </a:p>
          <a:p>
            <a:pPr lvl="0"/>
            <a:r>
              <a:rPr lang="en-AU" dirty="0" smtClean="0"/>
              <a:t>Throughout the duration of the Online Course we will be discussing ideas and suggestions that may be of interest to your Court. </a:t>
            </a:r>
          </a:p>
          <a:p>
            <a:pPr lvl="0"/>
            <a:endParaRPr lang="en-AU" dirty="0" smtClean="0"/>
          </a:p>
          <a:p>
            <a:pPr lvl="0"/>
            <a:r>
              <a:rPr lang="en-AU" dirty="0" smtClean="0"/>
              <a:t>An Action Plan template has been emailed to you. </a:t>
            </a:r>
          </a:p>
          <a:p>
            <a:pPr lvl="0"/>
            <a:endParaRPr lang="en-AU" dirty="0" smtClean="0"/>
          </a:p>
          <a:p>
            <a:pPr lvl="0"/>
            <a:r>
              <a:rPr lang="en-AU" dirty="0" smtClean="0"/>
              <a:t>Over the next week, please meet with your colleagues and consider any key ethic or fraud/corruption actions that you may wish to consider implementing in your Court.</a:t>
            </a:r>
            <a:endParaRPr lang="en-AU" dirty="0"/>
          </a:p>
        </p:txBody>
      </p:sp>
      <p:sp>
        <p:nvSpPr>
          <p:cNvPr id="6" name="Title 2"/>
          <p:cNvSpPr>
            <a:spLocks noGrp="1"/>
          </p:cNvSpPr>
          <p:nvPr>
            <p:ph type="title"/>
          </p:nvPr>
        </p:nvSpPr>
        <p:spPr>
          <a:xfrm>
            <a:off x="730725" y="548680"/>
            <a:ext cx="5915025" cy="567685"/>
          </a:xfrm>
        </p:spPr>
        <p:txBody>
          <a:bodyPr>
            <a:noAutofit/>
          </a:bodyPr>
          <a:lstStyle/>
          <a:p>
            <a:r>
              <a:rPr lang="en-AU" sz="3500" b="1" dirty="0" smtClean="0">
                <a:solidFill>
                  <a:srgbClr val="002060"/>
                </a:solidFill>
                <a:latin typeface="+mn-lt"/>
                <a:cs typeface="Calibri" panose="020F0502020204030204" pitchFamily="34" charset="0"/>
              </a:rPr>
              <a:t>Action Plan</a:t>
            </a:r>
            <a:endParaRPr lang="en-AU" sz="3500" dirty="0">
              <a:solidFill>
                <a:srgbClr val="002060"/>
              </a:solidFill>
              <a:latin typeface="+mn-lt"/>
              <a:cs typeface="Calibri" panose="020F0502020204030204" pitchFamily="34" charset="0"/>
            </a:endParaRPr>
          </a:p>
        </p:txBody>
      </p:sp>
      <p:pic>
        <p:nvPicPr>
          <p:cNvPr id="5" name="Picture 4">
            <a:extLst>
              <a:ext uri="{FF2B5EF4-FFF2-40B4-BE49-F238E27FC236}">
                <a16:creationId xmlns:a16="http://schemas.microsoft.com/office/drawing/2014/main" id="{AB71F19F-5709-DBE5-EA0D-F556296D84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8472938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414336" y="205201"/>
            <a:ext cx="8515350" cy="1222180"/>
          </a:xfrm>
        </p:spPr>
        <p:txBody>
          <a:bodyPr>
            <a:normAutofit fontScale="90000"/>
          </a:bodyPr>
          <a:lstStyle/>
          <a:p>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9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Next Week: </a:t>
            </a:r>
            <a:r>
              <a:rPr lang="en-AU" sz="39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9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9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Session </a:t>
            </a:r>
            <a:r>
              <a:rPr lang="en-AU" sz="39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2 -</a:t>
            </a:r>
            <a:r>
              <a:rPr lang="en-AU" sz="39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 Bribery</a:t>
            </a:r>
            <a:r>
              <a:rPr lang="en-AU" sz="36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36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1350" dirty="0">
                <a:latin typeface="Calibri" panose="020F0502020204030204" pitchFamily="34" charset="0"/>
                <a:ea typeface="Calibri" panose="020F0502020204030204" pitchFamily="34" charset="0"/>
                <a:cs typeface="Times New Roman" panose="02020603050405020304" pitchFamily="18" charset="0"/>
              </a:rPr>
              <a:t/>
            </a:r>
            <a:br>
              <a:rPr lang="en-AU" sz="135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endParaRPr lang="en-AU" sz="2700"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604420" y="1747937"/>
            <a:ext cx="4687660" cy="3945834"/>
          </a:xfrm>
        </p:spPr>
        <p:txBody>
          <a:bodyPr>
            <a:normAutofit/>
          </a:bodyPr>
          <a:lstStyle/>
          <a:p>
            <a:pPr>
              <a:lnSpc>
                <a:spcPct val="107000"/>
              </a:lnSpc>
              <a:spcAft>
                <a:spcPts val="600"/>
              </a:spcAft>
            </a:pPr>
            <a:r>
              <a:rPr lang="en-AU" sz="2000" dirty="0" smtClean="0">
                <a:ea typeface="Calibri" panose="020F0502020204030204" pitchFamily="34" charset="0"/>
                <a:cs typeface="Times New Roman" panose="02020603050405020304" pitchFamily="18" charset="0"/>
              </a:rPr>
              <a:t>Thursday </a:t>
            </a:r>
            <a:r>
              <a:rPr lang="en-AU" sz="2000" dirty="0">
                <a:ea typeface="Calibri" panose="020F0502020204030204" pitchFamily="34" charset="0"/>
                <a:cs typeface="Times New Roman" panose="02020603050405020304" pitchFamily="18" charset="0"/>
              </a:rPr>
              <a:t>27 </a:t>
            </a:r>
            <a:r>
              <a:rPr lang="en-AU" sz="2000" dirty="0" smtClean="0">
                <a:ea typeface="Calibri" panose="020F0502020204030204" pitchFamily="34" charset="0"/>
                <a:cs typeface="Times New Roman" panose="02020603050405020304" pitchFamily="18" charset="0"/>
              </a:rPr>
              <a:t>July 2023</a:t>
            </a:r>
            <a:endParaRPr lang="en-AU" sz="2000" dirty="0">
              <a:ea typeface="Calibri" panose="020F0502020204030204" pitchFamily="34" charset="0"/>
              <a:cs typeface="Times New Roman" panose="02020603050405020304" pitchFamily="18" charset="0"/>
            </a:endParaRPr>
          </a:p>
          <a:p>
            <a:r>
              <a:rPr lang="en-AU" sz="2000" b="1" dirty="0"/>
              <a:t>12-2pm (GMT+10:00)</a:t>
            </a:r>
          </a:p>
          <a:p>
            <a:pPr>
              <a:lnSpc>
                <a:spcPct val="107000"/>
              </a:lnSpc>
              <a:spcAft>
                <a:spcPts val="600"/>
              </a:spcAft>
            </a:pPr>
            <a:r>
              <a:rPr lang="en-AU" sz="2000" dirty="0">
                <a:ea typeface="Calibri" panose="020F0502020204030204" pitchFamily="34" charset="0"/>
                <a:cs typeface="Times New Roman" panose="02020603050405020304" pitchFamily="18" charset="0"/>
              </a:rPr>
              <a:t>Use same Zoom link</a:t>
            </a:r>
          </a:p>
          <a:p>
            <a:pPr>
              <a:lnSpc>
                <a:spcPct val="107000"/>
              </a:lnSpc>
              <a:spcAft>
                <a:spcPts val="600"/>
              </a:spcAft>
            </a:pPr>
            <a:r>
              <a:rPr lang="en-AU" sz="2000" dirty="0">
                <a:ea typeface="Calibri" panose="020F0502020204030204" pitchFamily="34" charset="0"/>
                <a:cs typeface="Times New Roman" panose="02020603050405020304" pitchFamily="18" charset="0"/>
              </a:rPr>
              <a:t>You will be emailed a scenario on </a:t>
            </a:r>
            <a:r>
              <a:rPr lang="en-AU" sz="2000" dirty="0" smtClean="0">
                <a:ea typeface="Calibri" panose="020F0502020204030204" pitchFamily="34" charset="0"/>
                <a:cs typeface="Times New Roman" panose="02020603050405020304" pitchFamily="18" charset="0"/>
              </a:rPr>
              <a:t>bribery. </a:t>
            </a:r>
            <a:r>
              <a:rPr lang="en-AU" sz="2000" dirty="0">
                <a:ea typeface="Calibri" panose="020F0502020204030204" pitchFamily="34" charset="0"/>
                <a:cs typeface="Times New Roman" panose="02020603050405020304" pitchFamily="18" charset="0"/>
              </a:rPr>
              <a:t>Please come ready to discuss this scenario</a:t>
            </a:r>
          </a:p>
          <a:p>
            <a:pPr>
              <a:lnSpc>
                <a:spcPct val="107000"/>
              </a:lnSpc>
              <a:spcAft>
                <a:spcPts val="600"/>
              </a:spcAft>
            </a:pPr>
            <a:r>
              <a:rPr lang="en-AU" sz="2000" dirty="0" smtClean="0">
                <a:ea typeface="Calibri" panose="020F0502020204030204" pitchFamily="34" charset="0"/>
                <a:cs typeface="Times New Roman" panose="02020603050405020304" pitchFamily="18" charset="0"/>
              </a:rPr>
              <a:t>Presenter: Judicial Registrar, Alicia Ditton</a:t>
            </a:r>
            <a:endParaRPr lang="en-AU" sz="2000" dirty="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04D05B4D-EDDB-4231-7DB7-5D2F411F2697}"/>
              </a:ext>
            </a:extLst>
          </p:cNvPr>
          <p:cNvPicPr>
            <a:picLocks noChangeAspect="1"/>
          </p:cNvPicPr>
          <p:nvPr/>
        </p:nvPicPr>
        <p:blipFill>
          <a:blip r:embed="rId2"/>
          <a:stretch>
            <a:fillRect/>
          </a:stretch>
        </p:blipFill>
        <p:spPr>
          <a:xfrm>
            <a:off x="5271797" y="1916832"/>
            <a:ext cx="2880320" cy="3094254"/>
          </a:xfrm>
          <a:prstGeom prst="rect">
            <a:avLst/>
          </a:prstGeom>
        </p:spPr>
      </p:pic>
      <p:pic>
        <p:nvPicPr>
          <p:cNvPr id="9" name="Picture 8">
            <a:extLst>
              <a:ext uri="{FF2B5EF4-FFF2-40B4-BE49-F238E27FC236}">
                <a16:creationId xmlns:a16="http://schemas.microsoft.com/office/drawing/2014/main" id="{AB71F19F-5709-DBE5-EA0D-F556296D841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Tree>
    <p:extLst>
      <p:ext uri="{BB962C8B-B14F-4D97-AF65-F5344CB8AC3E}">
        <p14:creationId xmlns:p14="http://schemas.microsoft.com/office/powerpoint/2010/main" val="12162454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4043772643"/>
              </p:ext>
            </p:extLst>
          </p:nvPr>
        </p:nvGraphicFramePr>
        <p:xfrm>
          <a:off x="776706" y="1607865"/>
          <a:ext cx="7670306" cy="4319711"/>
        </p:xfrm>
        <a:graphic>
          <a:graphicData uri="http://schemas.openxmlformats.org/drawingml/2006/table">
            <a:tbl>
              <a:tblPr firstRow="1" firstCol="1" bandRow="1">
                <a:tableStyleId>{5C22544A-7EE6-4342-B048-85BDC9FD1C3A}</a:tableStyleId>
              </a:tblPr>
              <a:tblGrid>
                <a:gridCol w="1155253">
                  <a:extLst>
                    <a:ext uri="{9D8B030D-6E8A-4147-A177-3AD203B41FA5}">
                      <a16:colId xmlns:a16="http://schemas.microsoft.com/office/drawing/2014/main" val="1080148331"/>
                    </a:ext>
                  </a:extLst>
                </a:gridCol>
                <a:gridCol w="6515053">
                  <a:extLst>
                    <a:ext uri="{9D8B030D-6E8A-4147-A177-3AD203B41FA5}">
                      <a16:colId xmlns:a16="http://schemas.microsoft.com/office/drawing/2014/main" val="903760314"/>
                    </a:ext>
                  </a:extLst>
                </a:gridCol>
              </a:tblGrid>
              <a:tr h="299252">
                <a:tc gridSpan="2">
                  <a:txBody>
                    <a:bodyPr/>
                    <a:lstStyle/>
                    <a:p>
                      <a:pPr algn="l">
                        <a:spcAft>
                          <a:spcPts val="0"/>
                        </a:spcAft>
                      </a:pPr>
                      <a:r>
                        <a:rPr lang="en-AU" sz="2000" dirty="0">
                          <a:effectLst/>
                        </a:rPr>
                        <a:t>Thursday </a:t>
                      </a:r>
                      <a:r>
                        <a:rPr lang="en-AU" sz="2000" dirty="0" smtClean="0">
                          <a:effectLst/>
                        </a:rPr>
                        <a:t>27 July, </a:t>
                      </a:r>
                      <a:r>
                        <a:rPr lang="en-AU" sz="2000" dirty="0">
                          <a:effectLst/>
                        </a:rPr>
                        <a:t>2023</a:t>
                      </a:r>
                      <a:endParaRPr lang="en-AU" sz="2000" dirty="0">
                        <a:effectLst/>
                        <a:latin typeface="Times New Roman" panose="02020603050405020304" pitchFamily="18" charset="0"/>
                        <a:ea typeface="Calibri" panose="020F0502020204030204" pitchFamily="34" charset="0"/>
                      </a:endParaRPr>
                    </a:p>
                  </a:txBody>
                  <a:tcPr marL="49541" marR="49541" marT="0" marB="0"/>
                </a:tc>
                <a:tc hMerge="1">
                  <a:txBody>
                    <a:bodyPr/>
                    <a:lstStyle/>
                    <a:p>
                      <a:endParaRPr lang="en-AU"/>
                    </a:p>
                  </a:txBody>
                  <a:tcPr/>
                </a:tc>
                <a:extLst>
                  <a:ext uri="{0D108BD9-81ED-4DB2-BD59-A6C34878D82A}">
                    <a16:rowId xmlns:a16="http://schemas.microsoft.com/office/drawing/2014/main" val="2806310147"/>
                  </a:ext>
                </a:extLst>
              </a:tr>
              <a:tr h="292199">
                <a:tc>
                  <a:txBody>
                    <a:bodyPr/>
                    <a:lstStyle/>
                    <a:p>
                      <a:pPr algn="l">
                        <a:spcAft>
                          <a:spcPts val="0"/>
                        </a:spcAft>
                      </a:pPr>
                      <a:r>
                        <a:rPr lang="en-AU" sz="2000" dirty="0">
                          <a:effectLst/>
                        </a:rPr>
                        <a:t>11:00am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Palau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3684597426"/>
                  </a:ext>
                </a:extLst>
              </a:tr>
              <a:tr h="598503">
                <a:tc>
                  <a:txBody>
                    <a:bodyPr/>
                    <a:lstStyle/>
                    <a:p>
                      <a:pPr algn="l">
                        <a:spcAft>
                          <a:spcPts val="0"/>
                        </a:spcAft>
                      </a:pPr>
                      <a:r>
                        <a:rPr lang="en-AU" sz="2000" dirty="0">
                          <a:effectLst/>
                        </a:rPr>
                        <a:t>12:00pm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Australia </a:t>
                      </a:r>
                      <a:endParaRPr lang="en-AU" sz="2000" dirty="0">
                        <a:effectLst/>
                      </a:endParaRPr>
                    </a:p>
                    <a:p>
                      <a:pPr algn="l">
                        <a:spcAft>
                          <a:spcPts val="0"/>
                        </a:spcAft>
                      </a:pPr>
                      <a:r>
                        <a:rPr lang="en-AU" sz="2000" dirty="0" smtClean="0">
                          <a:effectLst/>
                        </a:rPr>
                        <a:t>Papua </a:t>
                      </a:r>
                      <a:r>
                        <a:rPr lang="en-AU" sz="2000" dirty="0">
                          <a:effectLst/>
                        </a:rPr>
                        <a:t>New Guinea</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509264273"/>
                  </a:ext>
                </a:extLst>
              </a:tr>
              <a:tr h="897755">
                <a:tc>
                  <a:txBody>
                    <a:bodyPr/>
                    <a:lstStyle/>
                    <a:p>
                      <a:pPr algn="l">
                        <a:spcAft>
                          <a:spcPts val="0"/>
                        </a:spcAft>
                      </a:pPr>
                      <a:r>
                        <a:rPr lang="en-AU" sz="2000" dirty="0">
                          <a:effectLst/>
                        </a:rPr>
                        <a:t>1:00pm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Federated </a:t>
                      </a:r>
                      <a:r>
                        <a:rPr lang="en-AU" sz="2000" dirty="0">
                          <a:effectLst/>
                        </a:rPr>
                        <a:t>States of Micronesia </a:t>
                      </a:r>
                    </a:p>
                    <a:p>
                      <a:pPr algn="l">
                        <a:spcAft>
                          <a:spcPts val="0"/>
                        </a:spcAft>
                      </a:pPr>
                      <a:r>
                        <a:rPr lang="en-AU" sz="2000" dirty="0" smtClean="0">
                          <a:effectLst/>
                        </a:rPr>
                        <a:t>Solomon </a:t>
                      </a:r>
                      <a:r>
                        <a:rPr lang="en-AU" sz="2000" dirty="0">
                          <a:effectLst/>
                        </a:rPr>
                        <a:t>Islands </a:t>
                      </a:r>
                    </a:p>
                    <a:p>
                      <a:pPr algn="l">
                        <a:spcAft>
                          <a:spcPts val="0"/>
                        </a:spcAft>
                      </a:pPr>
                      <a:r>
                        <a:rPr lang="en-AU" sz="2000" dirty="0" smtClean="0">
                          <a:effectLst/>
                        </a:rPr>
                        <a:t>Vanuatu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049901488"/>
                  </a:ext>
                </a:extLst>
              </a:tr>
              <a:tr h="1271711">
                <a:tc>
                  <a:txBody>
                    <a:bodyPr/>
                    <a:lstStyle/>
                    <a:p>
                      <a:pPr algn="l">
                        <a:spcAft>
                          <a:spcPts val="0"/>
                        </a:spcAft>
                      </a:pPr>
                      <a:r>
                        <a:rPr lang="en-AU" sz="2000" dirty="0">
                          <a:effectLst/>
                        </a:rPr>
                        <a:t>2:00pm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Fiji </a:t>
                      </a:r>
                      <a:endParaRPr lang="en-AU" sz="2000" dirty="0">
                        <a:effectLst/>
                      </a:endParaRPr>
                    </a:p>
                    <a:p>
                      <a:pPr algn="l">
                        <a:spcAft>
                          <a:spcPts val="0"/>
                        </a:spcAft>
                      </a:pPr>
                      <a:r>
                        <a:rPr lang="en-AU" sz="2000" dirty="0" smtClean="0">
                          <a:effectLst/>
                        </a:rPr>
                        <a:t>Kiribati</a:t>
                      </a:r>
                      <a:endParaRPr lang="en-AU" sz="2000" dirty="0">
                        <a:effectLst/>
                      </a:endParaRPr>
                    </a:p>
                    <a:p>
                      <a:pPr algn="l">
                        <a:spcAft>
                          <a:spcPts val="0"/>
                        </a:spcAft>
                      </a:pPr>
                      <a:r>
                        <a:rPr lang="en-AU" sz="2000" dirty="0" smtClean="0">
                          <a:effectLst/>
                        </a:rPr>
                        <a:t>Nauru</a:t>
                      </a:r>
                      <a:endParaRPr lang="en-AU" sz="2000" dirty="0">
                        <a:effectLst/>
                      </a:endParaRPr>
                    </a:p>
                    <a:p>
                      <a:pPr algn="l">
                        <a:spcAft>
                          <a:spcPts val="0"/>
                        </a:spcAft>
                      </a:pPr>
                      <a:r>
                        <a:rPr lang="en-AU" sz="2000" dirty="0" smtClean="0">
                          <a:effectLst/>
                        </a:rPr>
                        <a:t>Republic </a:t>
                      </a:r>
                      <a:r>
                        <a:rPr lang="en-AU" sz="2000" dirty="0">
                          <a:effectLst/>
                        </a:rPr>
                        <a:t>of Marshall Islands</a:t>
                      </a:r>
                    </a:p>
                  </a:txBody>
                  <a:tcPr marL="49541" marR="49541" marT="0" marB="0"/>
                </a:tc>
                <a:extLst>
                  <a:ext uri="{0D108BD9-81ED-4DB2-BD59-A6C34878D82A}">
                    <a16:rowId xmlns:a16="http://schemas.microsoft.com/office/drawing/2014/main" val="310473043"/>
                  </a:ext>
                </a:extLst>
              </a:tr>
              <a:tr h="897755">
                <a:tc>
                  <a:txBody>
                    <a:bodyPr/>
                    <a:lstStyle/>
                    <a:p>
                      <a:pPr algn="l">
                        <a:spcAft>
                          <a:spcPts val="0"/>
                        </a:spcAft>
                      </a:pPr>
                      <a:r>
                        <a:rPr lang="en-AU" sz="2000" dirty="0">
                          <a:effectLst/>
                        </a:rPr>
                        <a:t>3:00pm</a:t>
                      </a:r>
                      <a:endParaRPr lang="en-AU" sz="2000" dirty="0">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smtClean="0">
                          <a:effectLst/>
                        </a:rPr>
                        <a:t>Tonga</a:t>
                      </a:r>
                      <a:endParaRPr lang="en-AU" sz="2000" dirty="0">
                        <a:effectLst/>
                      </a:endParaRPr>
                    </a:p>
                    <a:p>
                      <a:pPr algn="l">
                        <a:spcAft>
                          <a:spcPts val="0"/>
                        </a:spcAft>
                      </a:pPr>
                      <a:r>
                        <a:rPr lang="en-AU" sz="2000" dirty="0" smtClean="0">
                          <a:effectLst/>
                        </a:rPr>
                        <a:t>Samoa</a:t>
                      </a:r>
                      <a:endParaRPr lang="en-AU" sz="2000" dirty="0">
                        <a:effectLst/>
                      </a:endParaRPr>
                    </a:p>
                    <a:p>
                      <a:pPr algn="l">
                        <a:spcAft>
                          <a:spcPts val="0"/>
                        </a:spcAft>
                      </a:pPr>
                      <a:r>
                        <a:rPr lang="en-AU" sz="2000" dirty="0" smtClean="0">
                          <a:effectLst/>
                        </a:rPr>
                        <a:t>Tokelau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120756766"/>
                  </a:ext>
                </a:extLst>
              </a:tr>
            </a:tbl>
          </a:graphicData>
        </a:graphic>
      </p:graphicFrame>
      <p:sp>
        <p:nvSpPr>
          <p:cNvPr id="6" name="Rectangle 1"/>
          <p:cNvSpPr>
            <a:spLocks noGrp="1" noChangeArrowheads="1"/>
          </p:cNvSpPr>
          <p:nvPr>
            <p:ph type="title"/>
          </p:nvPr>
        </p:nvSpPr>
        <p:spPr bwMode="auto">
          <a:xfrm>
            <a:off x="643722" y="244267"/>
            <a:ext cx="7803290"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3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Due to varying locations, </a:t>
            </a:r>
            <a:r>
              <a:rPr kumimoji="0" lang="en-AU" altLang="en-US" sz="32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local time zones for </a:t>
            </a:r>
            <a:br>
              <a:rPr kumimoji="0" lang="en-AU" altLang="en-US" sz="3200" b="1"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br>
            <a:r>
              <a:rPr kumimoji="0" lang="en-AU" altLang="en-US" sz="3200" b="1"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Session 2 </a:t>
            </a:r>
            <a:r>
              <a:rPr kumimoji="0" lang="en-AU" altLang="en-US" sz="3200" b="0"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are </a:t>
            </a:r>
            <a:r>
              <a:rPr kumimoji="0" lang="en-AU" altLang="en-US" sz="3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as follows: </a:t>
            </a:r>
            <a:endParaRPr kumimoji="0" lang="en-AU" altLang="en-US" sz="32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799219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45099" y="1205885"/>
            <a:ext cx="3500594" cy="2008971"/>
          </a:xfrm>
          <a:prstGeom prst="rect">
            <a:avLst/>
          </a:prstGeom>
          <a:noFill/>
          <a:ln>
            <a:noFill/>
          </a:ln>
        </p:spPr>
      </p:pic>
      <p:sp>
        <p:nvSpPr>
          <p:cNvPr id="6" name="Title 5"/>
          <p:cNvSpPr>
            <a:spLocks noGrp="1"/>
          </p:cNvSpPr>
          <p:nvPr>
            <p:ph type="title"/>
          </p:nvPr>
        </p:nvSpPr>
        <p:spPr>
          <a:xfrm>
            <a:off x="1324040" y="3516698"/>
            <a:ext cx="6649373" cy="1325563"/>
          </a:xfrm>
        </p:spPr>
        <p:txBody>
          <a:bodyPr>
            <a:noAutofit/>
          </a:bodyPr>
          <a:lstStyle/>
          <a:p>
            <a:r>
              <a:rPr lang="en-AU" sz="6000" b="1" dirty="0">
                <a:latin typeface="+mn-lt"/>
              </a:rPr>
              <a:t>See you next week!</a:t>
            </a:r>
          </a:p>
        </p:txBody>
      </p:sp>
    </p:spTree>
    <p:extLst>
      <p:ext uri="{BB962C8B-B14F-4D97-AF65-F5344CB8AC3E}">
        <p14:creationId xmlns:p14="http://schemas.microsoft.com/office/powerpoint/2010/main" val="15532684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3f3783f-cdd2-442a-a9d2-1183fd1c4316}" enabled="0" method="" siteId="{33f3783f-cdd2-442a-a9d2-1183fd1c4316}" removed="1"/>
</clbl:labelList>
</file>

<file path=docProps/app.xml><?xml version="1.0" encoding="utf-8"?>
<Properties xmlns="http://schemas.openxmlformats.org/officeDocument/2006/extended-properties" xmlns:vt="http://schemas.openxmlformats.org/officeDocument/2006/docPropsVTypes">
  <Template/>
  <TotalTime>1690</TotalTime>
  <Words>2183</Words>
  <Application>Microsoft Office PowerPoint</Application>
  <PresentationFormat>On-screen Show (4:3)</PresentationFormat>
  <Paragraphs>318</Paragraphs>
  <Slides>41</Slides>
  <Notes>18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41</vt:i4>
      </vt:variant>
    </vt:vector>
  </HeadingPairs>
  <TitlesOfParts>
    <vt:vector size="47" baseType="lpstr">
      <vt:lpstr>Arial</vt:lpstr>
      <vt:lpstr>Calibri</vt:lpstr>
      <vt:lpstr>Calibri Light</vt:lpstr>
      <vt:lpstr>Times New Roman</vt:lpstr>
      <vt:lpstr>Office Theme</vt:lpstr>
      <vt:lpstr>1_Office Theme</vt:lpstr>
      <vt:lpstr>PowerPoint Presentation</vt:lpstr>
      <vt:lpstr>PowerPoint Presentation</vt:lpstr>
      <vt:lpstr>Session 1 - Agenda</vt:lpstr>
      <vt:lpstr>Pacific Judicial Integrity Program</vt:lpstr>
      <vt:lpstr>Goal and Outcomes</vt:lpstr>
      <vt:lpstr>Website URL: https://www.fedcourt.gov.au/pjip </vt:lpstr>
      <vt:lpstr>Website URL: https://www.fedcourt.gov.au/pjip </vt:lpstr>
      <vt:lpstr>Website URL: https://www.fedcourt.gov.au/pjip </vt:lpstr>
      <vt:lpstr>Using Zoom – The Basics</vt:lpstr>
      <vt:lpstr>Introductions         </vt:lpstr>
      <vt:lpstr>Objective of the Online Course</vt:lpstr>
      <vt:lpstr>Outcomes of the Online Course</vt:lpstr>
      <vt:lpstr>PowerPoint Presentation</vt:lpstr>
      <vt:lpstr>Online Session Topics     </vt:lpstr>
      <vt:lpstr>PowerPoint Presentation</vt:lpstr>
      <vt:lpstr>Ethics - Important Definitions      </vt:lpstr>
      <vt:lpstr>Important Definitions      </vt:lpstr>
      <vt:lpstr>Understanding ethics      </vt:lpstr>
      <vt:lpstr>Federal Court of Australia - Ethical Framework      </vt:lpstr>
      <vt:lpstr>FCA Ethical Framework      </vt:lpstr>
      <vt:lpstr>1. Professional Conduct      </vt:lpstr>
      <vt:lpstr>2. Conflicts of interest      </vt:lpstr>
      <vt:lpstr>3. Use of court resources      </vt:lpstr>
      <vt:lpstr>Ethical Frameworks</vt:lpstr>
      <vt:lpstr>Ethical Frameworks</vt:lpstr>
      <vt:lpstr>Ethical decision making      </vt:lpstr>
      <vt:lpstr>REFLECT Model</vt:lpstr>
      <vt:lpstr>Fraud &amp; Corruption Cases</vt:lpstr>
      <vt:lpstr>PNG Fraud &amp; Corruption Track</vt:lpstr>
      <vt:lpstr>Purpose of PNG Fraud &amp;   Corruption Track</vt:lpstr>
      <vt:lpstr>Fraud &amp; Corruption Track  Registry</vt:lpstr>
      <vt:lpstr>Fraud &amp; Corruption Track  Registry</vt:lpstr>
      <vt:lpstr>Fraud &amp; Corruption Track  Registry</vt:lpstr>
      <vt:lpstr>Types of offences under the Criminal Practice (Fraud &amp;  Corruption Related Offences) Rules 2013 </vt:lpstr>
      <vt:lpstr>Fraud offence types under the  Schedule </vt:lpstr>
      <vt:lpstr>Fraud &amp; Corruption in PNG</vt:lpstr>
      <vt:lpstr>Discussion Questions</vt:lpstr>
      <vt:lpstr>Action Plan</vt:lpstr>
      <vt:lpstr>     Next Week:  Session 2 - Bribery      </vt:lpstr>
      <vt:lpstr>Due to varying locations, local time zones for  Session 2 are as follows:  </vt:lpstr>
      <vt:lpstr>See you next week!</vt:lpstr>
    </vt:vector>
  </TitlesOfParts>
  <Company>Federal Court of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Lorenz Metzner</dc:creator>
  <cp:lastModifiedBy>Nicole Cherry</cp:lastModifiedBy>
  <cp:revision>135</cp:revision>
  <cp:lastPrinted>2023-07-21T01:08:34Z</cp:lastPrinted>
  <dcterms:created xsi:type="dcterms:W3CDTF">2016-08-08T19:45:45Z</dcterms:created>
  <dcterms:modified xsi:type="dcterms:W3CDTF">2023-07-21T01:09:20Z</dcterms:modified>
</cp:coreProperties>
</file>