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40"/>
  </p:notesMasterIdLst>
  <p:sldIdLst>
    <p:sldId id="267" r:id="rId2"/>
    <p:sldId id="279" r:id="rId3"/>
    <p:sldId id="475" r:id="rId4"/>
    <p:sldId id="299" r:id="rId5"/>
    <p:sldId id="300" r:id="rId6"/>
    <p:sldId id="302" r:id="rId7"/>
    <p:sldId id="303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37" r:id="rId16"/>
    <p:sldId id="312" r:id="rId17"/>
    <p:sldId id="316" r:id="rId18"/>
    <p:sldId id="317" r:id="rId19"/>
    <p:sldId id="318" r:id="rId20"/>
    <p:sldId id="319" r:id="rId21"/>
    <p:sldId id="322" r:id="rId22"/>
    <p:sldId id="324" r:id="rId23"/>
    <p:sldId id="325" r:id="rId24"/>
    <p:sldId id="326" r:id="rId25"/>
    <p:sldId id="338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9" r:id="rId35"/>
    <p:sldId id="476" r:id="rId36"/>
    <p:sldId id="472" r:id="rId37"/>
    <p:sldId id="477" r:id="rId38"/>
    <p:sldId id="47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19194B"/>
    <a:srgbClr val="30C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118" d="100"/>
          <a:sy n="118" d="100"/>
        </p:scale>
        <p:origin x="1348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878B4-4E42-4C38-9214-2C08BEA17FCA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A0978-DB08-4AFF-9E7B-7837B3BF8B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803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Leads to last minute</a:t>
            </a:r>
            <a:r>
              <a:rPr lang="en-AU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AU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applications, preparations, turning their minds to the state of the evidence, assessing the strength of their case &amp; tactics and approach </a:t>
            </a:r>
            <a:r>
              <a:rPr lang="en-AU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will adopt &amp; whethe</a:t>
            </a:r>
            <a:r>
              <a:rPr lang="en-AU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 the matter should be a trial at all.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A0978-DB08-4AFF-9E7B-7837B3BF8B2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10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A0978-DB08-4AFF-9E7B-7837B3BF8B2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236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A0978-DB08-4AFF-9E7B-7837B3BF8B27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36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3D4-0363-48A4-BF4F-8959CF89B14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8/06/2023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0C46-6000-4097-8360-68B670025C4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3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3D4-0363-48A4-BF4F-8959CF89B14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8/06/2023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0C46-6000-4097-8360-68B670025C4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4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3D4-0363-48A4-BF4F-8959CF89B14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8/06/2023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0C46-6000-4097-8360-68B670025C4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2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3D4-0363-48A4-BF4F-8959CF89B14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8/06/2023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0C46-6000-4097-8360-68B670025C4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6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3D4-0363-48A4-BF4F-8959CF89B14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8/06/2023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0C46-6000-4097-8360-68B670025C4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8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3D4-0363-48A4-BF4F-8959CF89B14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8/06/2023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0C46-6000-4097-8360-68B670025C4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7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3D4-0363-48A4-BF4F-8959CF89B14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8/06/2023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0C46-6000-4097-8360-68B670025C4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6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3D4-0363-48A4-BF4F-8959CF89B14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8/06/2023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0C46-6000-4097-8360-68B670025C4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4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3D4-0363-48A4-BF4F-8959CF89B14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8/06/2023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0C46-6000-4097-8360-68B670025C4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3D4-0363-48A4-BF4F-8959CF89B14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8/06/2023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0C46-6000-4097-8360-68B670025C4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2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3D4-0363-48A4-BF4F-8959CF89B14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8/06/2023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0C46-6000-4097-8360-68B670025C4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0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F3D4-0363-48A4-BF4F-8959CF89B14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8/06/2023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D0C46-6000-4097-8360-68B670025C4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3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6868" y="2132856"/>
            <a:ext cx="878497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AU" altLang="en-US" sz="3200" b="1" dirty="0">
                <a:solidFill>
                  <a:srgbClr val="002060"/>
                </a:solidFill>
              </a:rPr>
              <a:t>Judicial Officers’ </a:t>
            </a:r>
          </a:p>
          <a:p>
            <a:pPr algn="ctr">
              <a:spcBef>
                <a:spcPct val="0"/>
              </a:spcBef>
            </a:pPr>
            <a:r>
              <a:rPr lang="en-AU" altLang="en-US" sz="3200" b="1" dirty="0">
                <a:solidFill>
                  <a:srgbClr val="002060"/>
                </a:solidFill>
              </a:rPr>
              <a:t>Fraud and Corruption Online Course</a:t>
            </a:r>
          </a:p>
          <a:p>
            <a:pPr algn="ctr">
              <a:spcBef>
                <a:spcPct val="0"/>
              </a:spcBef>
            </a:pPr>
            <a:endParaRPr lang="en-AU" altLang="en-US" sz="2400" b="1" dirty="0">
              <a:solidFill>
                <a:srgbClr val="595959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AU" altLang="en-US" sz="2000" b="1" dirty="0">
                <a:solidFill>
                  <a:srgbClr val="595959"/>
                </a:solidFill>
              </a:rPr>
              <a:t>Via Zoom - 18, 25 &amp; 31 May, 8 &amp; 15 June 2023</a:t>
            </a:r>
            <a:endParaRPr lang="en-AU" alt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90572" y="53724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08" y="531702"/>
            <a:ext cx="4155193" cy="126268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97" y="5592585"/>
            <a:ext cx="4059847" cy="7223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0" y="5439427"/>
            <a:ext cx="3321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9307"/>
            <a:ext cx="1728192" cy="13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81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16" y="251315"/>
            <a:ext cx="8515350" cy="93106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Mentions &amp; Trial Reviews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016" y="1988840"/>
            <a:ext cx="3886200" cy="4608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SzPct val="100000"/>
            </a:pPr>
            <a:r>
              <a:rPr lang="en-AU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First mention at 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presentation of the </a:t>
            </a:r>
            <a:r>
              <a:rPr lang="en-AU" sz="2000" b="1" dirty="0">
                <a:effectLst/>
                <a:ea typeface="Times New Roman" panose="02020603050405020304" pitchFamily="18" charset="0"/>
              </a:rPr>
              <a:t>indictment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 to the Court  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</a:pPr>
            <a:r>
              <a:rPr lang="en-AU" sz="2000" dirty="0">
                <a:ea typeface="Times New Roman" panose="02020603050405020304" pitchFamily="18" charset="0"/>
              </a:rPr>
              <a:t>T</a:t>
            </a:r>
            <a:r>
              <a:rPr lang="en-AU" sz="2000" dirty="0" smtClean="0">
                <a:effectLst/>
                <a:ea typeface="Times New Roman" panose="02020603050405020304" pitchFamily="18" charset="0"/>
              </a:rPr>
              <a:t>he 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parties won’t be able to inform the Court as to the way in which the matter will be dealt with – particularly so for long, complicated matters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A909200-639F-A8A1-DE41-AFC78E9F3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3" r="12147"/>
          <a:stretch/>
        </p:blipFill>
        <p:spPr>
          <a:xfrm>
            <a:off x="5015008" y="2132856"/>
            <a:ext cx="3024336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2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1114"/>
            <a:ext cx="8515350" cy="9310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Mention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6" y="1844824"/>
            <a:ext cx="3886200" cy="4824535"/>
          </a:xfrm>
        </p:spPr>
        <p:txBody>
          <a:bodyPr>
            <a:normAutofit fontScale="32500" lnSpcReduction="20000"/>
          </a:bodyPr>
          <a:lstStyle/>
          <a:p>
            <a:pPr marL="342900" lvl="0" indent="-342900">
              <a:lnSpc>
                <a:spcPct val="15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AU" sz="6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 matters adjourned for at least </a:t>
            </a:r>
            <a:r>
              <a:rPr lang="en-AU" sz="6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month </a:t>
            </a:r>
            <a:r>
              <a:rPr lang="en-AU" sz="6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enable the lawyers to do what is needed</a:t>
            </a:r>
          </a:p>
          <a:p>
            <a:pPr marL="342900" lvl="0" indent="-342900">
              <a:lnSpc>
                <a:spcPct val="15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AU" sz="6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Complicated matters for longer </a:t>
            </a:r>
          </a:p>
          <a:p>
            <a:pPr marL="342900" lvl="0" indent="-342900">
              <a:lnSpc>
                <a:spcPct val="15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AU" sz="6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Length of adjournment will depend on nature and the complexity of the </a:t>
            </a:r>
            <a:r>
              <a:rPr lang="en-AU" sz="6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matter</a:t>
            </a:r>
            <a:endParaRPr lang="en-A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A909200-639F-A8A1-DE41-AFC78E9F3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3" r="12147"/>
          <a:stretch/>
        </p:blipFill>
        <p:spPr>
          <a:xfrm>
            <a:off x="5015008" y="2132856"/>
            <a:ext cx="3024336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3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192"/>
            <a:ext cx="8515350" cy="931063"/>
          </a:xfrm>
        </p:spPr>
        <p:txBody>
          <a:bodyPr>
            <a:no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pressure on parties at Mentions</a:t>
            </a:r>
            <a:b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355" y="1988840"/>
            <a:ext cx="3886200" cy="453650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AU" sz="20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 </a:t>
            </a: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pre-trial hearing dates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–why? </a:t>
            </a:r>
          </a:p>
          <a:p>
            <a:pPr marL="342900" lvl="0" indent="-342900">
              <a:lnSpc>
                <a:spcPct val="15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Verbal criticism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why?</a:t>
            </a:r>
          </a:p>
          <a:p>
            <a:pPr marL="342900" lvl="0" indent="-342900">
              <a:lnSpc>
                <a:spcPct val="15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Set a trial date </a:t>
            </a: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why?</a:t>
            </a:r>
          </a:p>
          <a:p>
            <a:pPr marL="342900" lvl="0" indent="-342900">
              <a:lnSpc>
                <a:spcPct val="15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Frequent mentions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why?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020F78-7C96-CE2F-5AD4-0D361E5826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20888"/>
            <a:ext cx="3886200" cy="3029825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53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51" y="251315"/>
            <a:ext cx="7874542" cy="9310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the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7851" y="2564904"/>
            <a:ext cx="3886200" cy="20882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SzPts val="900"/>
              <a:buNone/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identify the </a:t>
            </a: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issues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 will be in contest – whether they are issues of law or fact.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SzPts val="900"/>
              <a:buNone/>
            </a:pPr>
            <a:endParaRPr lang="en-A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162C6C-484D-25A5-D0B6-309E70A386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7466"/>
          <a:stretch/>
        </p:blipFill>
        <p:spPr>
          <a:xfrm>
            <a:off x="4886325" y="2276872"/>
            <a:ext cx="3358083" cy="2667000"/>
          </a:xfr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13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51315"/>
            <a:ext cx="6189442" cy="9310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6" y="2047046"/>
            <a:ext cx="4104456" cy="32735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6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AU" sz="2600" b="1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ocus </a:t>
            </a:r>
            <a:r>
              <a:rPr lang="en-AU" sz="2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counsel’s mind </a:t>
            </a:r>
            <a:r>
              <a:rPr lang="en-AU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on what is important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600" dirty="0"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AU" sz="26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elps </a:t>
            </a:r>
            <a:r>
              <a:rPr lang="en-AU" sz="2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identify issues </a:t>
            </a:r>
            <a:r>
              <a:rPr lang="en-AU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will require pre-trial ruling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600" dirty="0"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AU" sz="26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elps </a:t>
            </a:r>
            <a:r>
              <a:rPr lang="en-AU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identify </a:t>
            </a:r>
            <a:r>
              <a:rPr lang="en-AU" sz="2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prosecution witnesses </a:t>
            </a:r>
            <a:r>
              <a:rPr lang="en-AU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required to give </a:t>
            </a:r>
            <a:r>
              <a:rPr lang="en-AU" sz="26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evidence</a:t>
            </a:r>
            <a:endParaRPr lang="en-AU" sz="26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CA02D1-60B6-D50C-C018-18C1CC18B0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3886200" cy="2381864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482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6" y="1988840"/>
            <a:ext cx="3886200" cy="439248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elps </a:t>
            </a: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 exhibits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need to be tendered during the trial and through which witness or witnesses</a:t>
            </a:r>
          </a:p>
          <a:p>
            <a:pPr marL="342900" lvl="0" indent="-342900">
              <a:lnSpc>
                <a:spcPct val="15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elps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parties determine if </a:t>
            </a: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admissions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can be made re non-controversial areas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SzPts val="900"/>
              <a:buNone/>
            </a:pPr>
            <a:endParaRPr lang="en-A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CA02D1-60B6-D50C-C018-18C1CC18B0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3886200" cy="2381864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 txBox="1">
            <a:spLocks/>
          </p:cNvSpPr>
          <p:nvPr/>
        </p:nvSpPr>
        <p:spPr>
          <a:xfrm>
            <a:off x="755576" y="251315"/>
            <a:ext cx="6189442" cy="931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27312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39" y="260648"/>
            <a:ext cx="2987824" cy="9310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039" y="1916832"/>
            <a:ext cx="3886200" cy="4176464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AU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AU" sz="2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efence </a:t>
            </a:r>
            <a:r>
              <a:rPr lang="en-A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obliged to reveal the defendant’s case </a:t>
            </a:r>
            <a:endParaRPr lang="en-AU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AU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AU" sz="2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oesn</a:t>
            </a:r>
            <a:r>
              <a:rPr lang="en-AU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’t</a:t>
            </a:r>
            <a:r>
              <a:rPr lang="en-AU" sz="2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prevent the defence and prosecution lawyers working to ensure the Court’s time is not wasted on irrelevant or uncontested matters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AU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AU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ow </a:t>
            </a:r>
            <a:r>
              <a:rPr lang="en-AU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promote this process?</a:t>
            </a:r>
            <a:endParaRPr lang="en-A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endParaRPr lang="en-A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endParaRPr lang="en-A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E38B8D-4340-0DEA-BA20-3B64F796B8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0299"/>
            <a:ext cx="3886200" cy="3673465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07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8515350" cy="9310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help defence &amp; prosecution?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6" y="2204864"/>
            <a:ext cx="3886200" cy="24543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nly if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provided in conjunction with the </a:t>
            </a: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particulars of the charges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to promote this process?</a:t>
            </a:r>
            <a:endParaRPr lang="en-A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550F549-1986-DAA4-C81D-37F03793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204864"/>
            <a:ext cx="3238128" cy="24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72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1315"/>
            <a:ext cx="5148064" cy="931063"/>
          </a:xfrm>
        </p:spPr>
        <p:txBody>
          <a:bodyPr>
            <a:normAutofit/>
          </a:bodyPr>
          <a:lstStyle/>
          <a:p>
            <a:r>
              <a:rPr lang="en-A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Particulars</a:t>
            </a:r>
            <a:endParaRPr lang="en-A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88840"/>
            <a:ext cx="3886200" cy="3312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s.5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73 of the </a:t>
            </a:r>
            <a:r>
              <a:rPr lang="en-AU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Criminal Code </a:t>
            </a: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Qld) 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Court may direct </a:t>
            </a: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particulars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 delivered to the accused on any matter alleged in the indictment</a:t>
            </a:r>
            <a:endParaRPr lang="en-AU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ay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adjourn the trial for the purpose of such delivery.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550F549-1986-DAA4-C81D-37F03793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204864"/>
            <a:ext cx="3238128" cy="24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81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1315"/>
            <a:ext cx="8515350" cy="9310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are Particulars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7287" y="2060848"/>
            <a:ext cx="3886200" cy="2952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Q</a:t>
            </a:r>
            <a:r>
              <a:rPr lang="en-AU" sz="2000" dirty="0" smtClean="0">
                <a:effectLst/>
                <a:ea typeface="Times New Roman" panose="02020603050405020304" pitchFamily="18" charset="0"/>
              </a:rPr>
              <a:t>uestions 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of inadmissibility of evidence due to irrelevance</a:t>
            </a:r>
            <a:endParaRPr lang="en-AU" sz="20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N</a:t>
            </a:r>
            <a:r>
              <a:rPr lang="en-AU" sz="2000" dirty="0" smtClean="0">
                <a:effectLst/>
                <a:ea typeface="Times New Roman" panose="02020603050405020304" pitchFamily="18" charset="0"/>
              </a:rPr>
              <a:t>ecessary 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to enable the defence to make particular forensic judgements </a:t>
            </a:r>
            <a:r>
              <a:rPr lang="en-AU" sz="2000" dirty="0">
                <a:ea typeface="Times New Roman" panose="02020603050405020304" pitchFamily="18" charset="0"/>
              </a:rPr>
              <a:t>– Examples?</a:t>
            </a:r>
            <a:endParaRPr lang="en-AU" sz="2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550F549-1986-DAA4-C81D-37F03793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204864"/>
            <a:ext cx="3238128" cy="24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0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2380623"/>
            <a:ext cx="8784976" cy="29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AU" altLang="en-US" sz="3200" b="1" dirty="0">
                <a:solidFill>
                  <a:srgbClr val="002060"/>
                </a:solidFill>
              </a:rPr>
              <a:t>Session 4: Trial Management </a:t>
            </a:r>
          </a:p>
          <a:p>
            <a:pPr algn="ctr">
              <a:spcBef>
                <a:spcPct val="0"/>
              </a:spcBef>
            </a:pPr>
            <a:endParaRPr lang="en-AU" altLang="en-US" sz="1000" b="1" dirty="0"/>
          </a:p>
          <a:p>
            <a:pPr algn="ctr"/>
            <a:r>
              <a:rPr lang="en-AU" sz="2400" b="1" dirty="0">
                <a:solidFill>
                  <a:srgbClr val="595959"/>
                </a:solidFill>
              </a:rPr>
              <a:t>Thursday 8 June, 2023</a:t>
            </a:r>
          </a:p>
          <a:p>
            <a:pPr algn="ctr"/>
            <a:endParaRPr lang="en-AU" sz="2400" b="1" dirty="0">
              <a:solidFill>
                <a:srgbClr val="595959"/>
              </a:solidFill>
            </a:endParaRPr>
          </a:p>
          <a:p>
            <a:pPr algn="ctr"/>
            <a:r>
              <a:rPr lang="en-AU" sz="2400" b="1" i="1" dirty="0" smtClean="0">
                <a:solidFill>
                  <a:srgbClr val="002060"/>
                </a:solidFill>
              </a:rPr>
              <a:t>Honourable Chief Judge Brian Devereaux SC </a:t>
            </a:r>
          </a:p>
          <a:p>
            <a:pPr algn="ctr"/>
            <a:r>
              <a:rPr lang="en-AU" sz="2400" b="1" i="1" dirty="0" smtClean="0">
                <a:solidFill>
                  <a:srgbClr val="002060"/>
                </a:solidFill>
              </a:rPr>
              <a:t>Honourable Judge Brad Farr SC</a:t>
            </a:r>
          </a:p>
          <a:p>
            <a:pPr algn="ctr"/>
            <a:r>
              <a:rPr lang="en-AU" sz="2400" b="1" i="1" dirty="0" smtClean="0">
                <a:solidFill>
                  <a:srgbClr val="002060"/>
                </a:solidFill>
              </a:rPr>
              <a:t>District Court of Queensland</a:t>
            </a:r>
            <a:endParaRPr lang="en-AU" sz="2400" b="1" i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0572" y="53724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533267"/>
            <a:ext cx="4155193" cy="126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2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2" y="260648"/>
            <a:ext cx="4211960" cy="9310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Particulars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3782" y="2063874"/>
            <a:ext cx="3886200" cy="309331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200" dirty="0"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AU" sz="22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ust </a:t>
            </a:r>
            <a:r>
              <a:rPr lang="en-AU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be read with the terms of the indictment in defining the terms of the charge and the case which the Crown has to prove.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200" b="1" dirty="0"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AU" sz="22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arly </a:t>
            </a:r>
            <a:r>
              <a:rPr lang="en-AU" sz="2200" b="1" dirty="0">
                <a:ea typeface="Times New Roman" panose="02020603050405020304" pitchFamily="18" charset="0"/>
                <a:cs typeface="Calibri" panose="020F0502020204030204" pitchFamily="34" charset="0"/>
              </a:rPr>
              <a:t>provision </a:t>
            </a:r>
            <a:r>
              <a:rPr lang="en-AU" sz="2200" dirty="0">
                <a:ea typeface="Times New Roman" panose="02020603050405020304" pitchFamily="18" charset="0"/>
                <a:cs typeface="Calibri" panose="020F0502020204030204" pitchFamily="34" charset="0"/>
              </a:rPr>
              <a:t>of particulars is important – why?</a:t>
            </a:r>
            <a:endParaRPr lang="en-AU" sz="2200" b="1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550F549-1986-DAA4-C81D-37F03793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204864"/>
            <a:ext cx="3238128" cy="24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68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5901" y="1700808"/>
            <a:ext cx="4608512" cy="47525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Require the prosecution: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 a </a:t>
            </a: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 schedule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the witnesses it intends to call – why?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lace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the record all witnesses have been </a:t>
            </a: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contacted/subpoenaed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&amp;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advised of the likely date they are available and will give evidence</a:t>
            </a: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why?</a:t>
            </a:r>
            <a:endParaRPr lang="en-A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66B018-0842-2011-F56F-9F394B9C28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832"/>
            <a:ext cx="3223270" cy="3404295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01" y="210107"/>
            <a:ext cx="5195523" cy="931063"/>
          </a:xfrm>
        </p:spPr>
        <p:txBody>
          <a:bodyPr>
            <a:no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Checklist of issues to be </a:t>
            </a:r>
            <a:b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addressed during pre-trial</a:t>
            </a:r>
          </a:p>
        </p:txBody>
      </p:sp>
    </p:spTree>
    <p:extLst>
      <p:ext uri="{BB962C8B-B14F-4D97-AF65-F5344CB8AC3E}">
        <p14:creationId xmlns:p14="http://schemas.microsoft.com/office/powerpoint/2010/main" val="270869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5901" y="1484784"/>
            <a:ext cx="4464496" cy="46821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Require prosecution </a:t>
            </a:r>
            <a:r>
              <a:rPr lang="en-AU" sz="2200" dirty="0">
                <a:effectLst/>
                <a:ea typeface="Times New Roman" panose="02020603050405020304" pitchFamily="18" charset="0"/>
              </a:rPr>
              <a:t>to identify if any </a:t>
            </a:r>
            <a:r>
              <a:rPr lang="en-AU" sz="2200" b="1" dirty="0">
                <a:effectLst/>
                <a:ea typeface="Times New Roman" panose="02020603050405020304" pitchFamily="18" charset="0"/>
              </a:rPr>
              <a:t>evidentiary aides </a:t>
            </a:r>
            <a:r>
              <a:rPr lang="en-AU" sz="2200" dirty="0">
                <a:effectLst/>
                <a:ea typeface="Times New Roman" panose="02020603050405020304" pitchFamily="18" charset="0"/>
              </a:rPr>
              <a:t>to be used i.e. graphs, tables, videos – why?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200" dirty="0">
                <a:effectLst/>
                <a:ea typeface="Times New Roman" panose="02020603050405020304" pitchFamily="18" charset="0"/>
              </a:rPr>
              <a:t>For large number of documentary exhibits clarify whether the prosecution will have </a:t>
            </a:r>
            <a:r>
              <a:rPr lang="en-AU" sz="2200" b="1" dirty="0">
                <a:effectLst/>
                <a:ea typeface="Times New Roman" panose="02020603050405020304" pitchFamily="18" charset="0"/>
              </a:rPr>
              <a:t>exhibit books</a:t>
            </a:r>
            <a:r>
              <a:rPr lang="en-AU" sz="2200" dirty="0">
                <a:effectLst/>
                <a:ea typeface="Times New Roman" panose="02020603050405020304" pitchFamily="18" charset="0"/>
              </a:rPr>
              <a:t> prepared in advance for each juror – why?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200" dirty="0">
                <a:ea typeface="Times New Roman" panose="02020603050405020304" pitchFamily="18" charset="0"/>
              </a:rPr>
              <a:t>Could the trial be conducted by </a:t>
            </a:r>
            <a:r>
              <a:rPr lang="en-AU" sz="2200" b="1" dirty="0">
                <a:ea typeface="Times New Roman" panose="02020603050405020304" pitchFamily="18" charset="0"/>
              </a:rPr>
              <a:t>e-trial </a:t>
            </a:r>
            <a:r>
              <a:rPr lang="en-AU" sz="2200" dirty="0">
                <a:ea typeface="Times New Roman" panose="02020603050405020304" pitchFamily="18" charset="0"/>
              </a:rPr>
              <a:t>– why?</a:t>
            </a:r>
            <a:endParaRPr lang="en-AU" sz="22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66B018-0842-2011-F56F-9F394B9C28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35" y="1772816"/>
            <a:ext cx="3511302" cy="3708503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01" y="251315"/>
            <a:ext cx="5195523" cy="931063"/>
          </a:xfrm>
        </p:spPr>
        <p:txBody>
          <a:bodyPr>
            <a:normAutofit fontScale="90000"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Checklist of issues to be </a:t>
            </a:r>
            <a:b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addressed during pre-trial</a:t>
            </a:r>
          </a:p>
        </p:txBody>
      </p:sp>
    </p:spTree>
    <p:extLst>
      <p:ext uri="{BB962C8B-B14F-4D97-AF65-F5344CB8AC3E}">
        <p14:creationId xmlns:p14="http://schemas.microsoft.com/office/powerpoint/2010/main" val="508660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5486" y="1988840"/>
            <a:ext cx="4096139" cy="4320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How will </a:t>
            </a:r>
            <a:r>
              <a:rPr lang="en-AU" sz="2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each document </a:t>
            </a:r>
            <a:r>
              <a:rPr lang="en-AU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be treated when tendered – </a:t>
            </a:r>
            <a:r>
              <a:rPr lang="en-AU" sz="2000" dirty="0">
                <a:ea typeface="Times New Roman" panose="02020603050405020304" pitchFamily="18" charset="0"/>
                <a:cs typeface="Calibri" panose="020F0502020204030204" pitchFamily="34" charset="0"/>
              </a:rPr>
              <a:t>why?</a:t>
            </a:r>
            <a:endParaRPr lang="en-AU" sz="20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Will </a:t>
            </a:r>
            <a:r>
              <a:rPr lang="en-AU" sz="2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jury </a:t>
            </a:r>
            <a:r>
              <a:rPr lang="en-AU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be provided with </a:t>
            </a:r>
            <a:r>
              <a:rPr lang="en-AU" sz="2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transcript of evidence </a:t>
            </a:r>
            <a:r>
              <a:rPr lang="en-AU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when they retire – why important?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effectLst/>
                <a:ea typeface="Times New Roman" panose="02020603050405020304" pitchFamily="18" charset="0"/>
              </a:rPr>
              <a:t>Are any </a:t>
            </a:r>
            <a:r>
              <a:rPr lang="en-AU" sz="2000" b="1" dirty="0">
                <a:effectLst/>
                <a:ea typeface="Times New Roman" panose="02020603050405020304" pitchFamily="18" charset="0"/>
              </a:rPr>
              <a:t>admissions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 to be made during the trial – importance?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66B018-0842-2011-F56F-9F394B9C28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80"/>
            <a:ext cx="3068053" cy="3240360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01" y="251315"/>
            <a:ext cx="5195523" cy="931063"/>
          </a:xfrm>
        </p:spPr>
        <p:txBody>
          <a:bodyPr>
            <a:normAutofit fontScale="90000"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Checklist of issues to be </a:t>
            </a:r>
            <a:b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addressed during pre-trial</a:t>
            </a:r>
          </a:p>
        </p:txBody>
      </p:sp>
    </p:spTree>
    <p:extLst>
      <p:ext uri="{BB962C8B-B14F-4D97-AF65-F5344CB8AC3E}">
        <p14:creationId xmlns:p14="http://schemas.microsoft.com/office/powerpoint/2010/main" val="4012173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7183" y="2060848"/>
            <a:ext cx="3886200" cy="3888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R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equire prosecution to identify </a:t>
            </a:r>
            <a:r>
              <a:rPr lang="en-AU" sz="2000" b="1" dirty="0">
                <a:effectLst/>
                <a:ea typeface="Times New Roman" panose="02020603050405020304" pitchFamily="18" charset="0"/>
              </a:rPr>
              <a:t>witnesses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 it will seek leave to call remotely i.e. via video or audio-link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R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equire the defendant to identify any </a:t>
            </a:r>
            <a:r>
              <a:rPr lang="en-AU" sz="2000" b="1" dirty="0">
                <a:effectLst/>
                <a:ea typeface="Times New Roman" panose="02020603050405020304" pitchFamily="18" charset="0"/>
              </a:rPr>
              <a:t>objections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 they have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endParaRPr lang="en-AU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66B018-0842-2011-F56F-9F394B9C28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8" y="2060848"/>
            <a:ext cx="3068053" cy="3240360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01" y="251315"/>
            <a:ext cx="5195523" cy="931063"/>
          </a:xfrm>
        </p:spPr>
        <p:txBody>
          <a:bodyPr>
            <a:normAutofit fontScale="90000"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Checklist of issues to be </a:t>
            </a:r>
            <a:b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addressed during pre-trial</a:t>
            </a:r>
          </a:p>
        </p:txBody>
      </p:sp>
    </p:spTree>
    <p:extLst>
      <p:ext uri="{BB962C8B-B14F-4D97-AF65-F5344CB8AC3E}">
        <p14:creationId xmlns:p14="http://schemas.microsoft.com/office/powerpoint/2010/main" val="1636925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6" y="1916832"/>
            <a:ext cx="3744416" cy="35283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200" dirty="0">
                <a:ea typeface="Times New Roman" panose="02020603050405020304" pitchFamily="18" charset="0"/>
              </a:rPr>
              <a:t>Court should ensure </a:t>
            </a:r>
            <a:r>
              <a:rPr lang="en-AU" sz="2200" b="1" dirty="0">
                <a:ea typeface="Times New Roman" panose="02020603050405020304" pitchFamily="18" charset="0"/>
              </a:rPr>
              <a:t>equipment </a:t>
            </a:r>
            <a:r>
              <a:rPr lang="en-AU" sz="2200" dirty="0">
                <a:ea typeface="Times New Roman" panose="02020603050405020304" pitchFamily="18" charset="0"/>
              </a:rPr>
              <a:t>working properly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200" dirty="0">
                <a:effectLst/>
                <a:ea typeface="Times New Roman" panose="02020603050405020304" pitchFamily="18" charset="0"/>
              </a:rPr>
              <a:t>Factor in </a:t>
            </a:r>
            <a:r>
              <a:rPr lang="en-AU" sz="2200" b="1" dirty="0">
                <a:effectLst/>
                <a:ea typeface="Times New Roman" panose="02020603050405020304" pitchFamily="18" charset="0"/>
              </a:rPr>
              <a:t>holiday periods</a:t>
            </a:r>
            <a:r>
              <a:rPr lang="en-AU" sz="2200" dirty="0">
                <a:effectLst/>
                <a:ea typeface="Times New Roman" panose="02020603050405020304" pitchFamily="18" charset="0"/>
              </a:rPr>
              <a:t> when listing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200" dirty="0">
                <a:ea typeface="Times New Roman" panose="02020603050405020304" pitchFamily="18" charset="0"/>
              </a:rPr>
              <a:t>Number of </a:t>
            </a:r>
            <a:r>
              <a:rPr lang="en-AU" sz="2200" b="1" dirty="0">
                <a:ea typeface="Times New Roman" panose="02020603050405020304" pitchFamily="18" charset="0"/>
              </a:rPr>
              <a:t>reserve jurors </a:t>
            </a:r>
            <a:r>
              <a:rPr lang="en-AU" sz="2200" dirty="0">
                <a:ea typeface="Times New Roman" panose="02020603050405020304" pitchFamily="18" charset="0"/>
              </a:rPr>
              <a:t>to be empanelled- registry should question on availability for long trial</a:t>
            </a:r>
            <a:endParaRPr lang="en-AU" sz="22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endParaRPr lang="en-AU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66B018-0842-2011-F56F-9F394B9C28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8" y="2060848"/>
            <a:ext cx="3068053" cy="3240360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01" y="251315"/>
            <a:ext cx="5195523" cy="931063"/>
          </a:xfrm>
        </p:spPr>
        <p:txBody>
          <a:bodyPr>
            <a:normAutofit fontScale="90000"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Checklist of issues to be </a:t>
            </a:r>
            <a:b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addressed during pre-trial</a:t>
            </a:r>
          </a:p>
        </p:txBody>
      </p:sp>
    </p:spTree>
    <p:extLst>
      <p:ext uri="{BB962C8B-B14F-4D97-AF65-F5344CB8AC3E}">
        <p14:creationId xmlns:p14="http://schemas.microsoft.com/office/powerpoint/2010/main" val="1645515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01" y="251315"/>
            <a:ext cx="5195523" cy="931063"/>
          </a:xfrm>
        </p:spPr>
        <p:txBody>
          <a:bodyPr>
            <a:normAutofit fontScale="90000"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Checklist of issues to be </a:t>
            </a:r>
            <a:b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addressed during pre-trial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84" y="1628800"/>
            <a:ext cx="3944398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Will you sit five days a week for long trials – why?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effectLst/>
                <a:ea typeface="Times New Roman" panose="02020603050405020304" pitchFamily="18" charset="0"/>
              </a:rPr>
              <a:t>Four days or 4.5 may be better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H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elpful for jurors if after the prosecutor’s opening address, defence counsel gives a </a:t>
            </a:r>
            <a:r>
              <a:rPr lang="en-AU" sz="2000" b="1" dirty="0">
                <a:effectLst/>
                <a:ea typeface="Times New Roman" panose="02020603050405020304" pitchFamily="18" charset="0"/>
              </a:rPr>
              <a:t>brief opening statement 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– why?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endParaRPr lang="en-AU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66B018-0842-2011-F56F-9F394B9C28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32" y="1988840"/>
            <a:ext cx="2808312" cy="2966032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744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72953"/>
            <a:ext cx="6372200" cy="9310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Commencement of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3888432" cy="42484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ffectLst/>
                <a:ea typeface="Times New Roman" panose="02020603050405020304" pitchFamily="18" charset="0"/>
              </a:rPr>
              <a:t>Reiterate to jury </a:t>
            </a:r>
            <a:r>
              <a:rPr lang="en-AU" sz="2000" dirty="0">
                <a:ea typeface="Times New Roman" panose="02020603050405020304" pitchFamily="18" charset="0"/>
              </a:rPr>
              <a:t>estimated </a:t>
            </a:r>
            <a:r>
              <a:rPr lang="en-AU" sz="2000" b="1" dirty="0">
                <a:ea typeface="Times New Roman" panose="02020603050405020304" pitchFamily="18" charset="0"/>
              </a:rPr>
              <a:t>length of trial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ffectLst/>
                <a:ea typeface="Times New Roman" panose="02020603050405020304" pitchFamily="18" charset="0"/>
              </a:rPr>
              <a:t>After empanelment advise jury of </a:t>
            </a:r>
            <a:r>
              <a:rPr lang="en-AU" sz="2000" b="1" dirty="0">
                <a:effectLst/>
                <a:ea typeface="Times New Roman" panose="02020603050405020304" pitchFamily="18" charset="0"/>
              </a:rPr>
              <a:t>sitting dates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Inform jury of </a:t>
            </a:r>
            <a:r>
              <a:rPr lang="en-AU" sz="2000" b="1" dirty="0">
                <a:ea typeface="Times New Roman" panose="02020603050405020304" pitchFamily="18" charset="0"/>
              </a:rPr>
              <a:t>aids</a:t>
            </a:r>
            <a:r>
              <a:rPr lang="en-AU" sz="2000" dirty="0">
                <a:ea typeface="Times New Roman" panose="02020603050405020304" pitchFamily="18" charset="0"/>
              </a:rPr>
              <a:t> including transcript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ffectLst/>
                <a:ea typeface="Times New Roman" panose="02020603050405020304" pitchFamily="18" charset="0"/>
              </a:rPr>
              <a:t>Advise jury </a:t>
            </a:r>
            <a:r>
              <a:rPr lang="en-AU" sz="2000" b="1" dirty="0">
                <a:ea typeface="Times New Roman" panose="02020603050405020304" pitchFamily="18" charset="0"/>
              </a:rPr>
              <a:t>not to worry </a:t>
            </a:r>
            <a:r>
              <a:rPr lang="en-AU" sz="2000" dirty="0">
                <a:ea typeface="Times New Roman" panose="02020603050405020304" pitchFamily="18" charset="0"/>
              </a:rPr>
              <a:t>if can’t understand nature of case and issues initially</a:t>
            </a: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endParaRPr lang="en-AU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BDF982C-44DB-279F-2B85-11E5BB9FF1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348880"/>
            <a:ext cx="4366804" cy="3312368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455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2132856"/>
            <a:ext cx="3886200" cy="42016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S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tart working on your </a:t>
            </a:r>
            <a:r>
              <a:rPr lang="en-AU" sz="2000" b="1" dirty="0">
                <a:effectLst/>
                <a:ea typeface="Times New Roman" panose="02020603050405020304" pitchFamily="18" charset="0"/>
              </a:rPr>
              <a:t>summing-up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 from the very beginning of the trial </a:t>
            </a:r>
            <a:r>
              <a:rPr lang="en-AU" sz="2000" dirty="0">
                <a:ea typeface="Times New Roman" panose="02020603050405020304" pitchFamily="18" charset="0"/>
              </a:rPr>
              <a:t>- a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dvan</a:t>
            </a:r>
            <a:r>
              <a:rPr lang="en-AU" sz="2000" dirty="0">
                <a:ea typeface="Times New Roman" panose="02020603050405020304" pitchFamily="18" charset="0"/>
              </a:rPr>
              <a:t>tages of doing this?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ffectLst/>
                <a:ea typeface="Times New Roman" panose="02020603050405020304" pitchFamily="18" charset="0"/>
              </a:rPr>
              <a:t>Make </a:t>
            </a:r>
            <a:r>
              <a:rPr lang="en-AU" sz="2000" b="1" dirty="0">
                <a:effectLst/>
                <a:ea typeface="Times New Roman" panose="02020603050405020304" pitchFamily="18" charset="0"/>
              </a:rPr>
              <a:t>succinct notes 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at end of each day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b="1" dirty="0">
                <a:ea typeface="Times New Roman" panose="02020603050405020304" pitchFamily="18" charset="0"/>
              </a:rPr>
              <a:t>Use notes </a:t>
            </a:r>
            <a:r>
              <a:rPr lang="en-AU" sz="2000" dirty="0">
                <a:ea typeface="Times New Roman" panose="02020603050405020304" pitchFamily="18" charset="0"/>
              </a:rPr>
              <a:t>in summing up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Make </a:t>
            </a:r>
            <a:r>
              <a:rPr lang="en-AU" sz="2000" b="1" dirty="0">
                <a:ea typeface="Times New Roman" panose="02020603050405020304" pitchFamily="18" charset="0"/>
              </a:rPr>
              <a:t>n</a:t>
            </a:r>
            <a:r>
              <a:rPr lang="en-AU" sz="2000" b="1" dirty="0">
                <a:effectLst/>
                <a:ea typeface="Times New Roman" panose="02020603050405020304" pitchFamily="18" charset="0"/>
              </a:rPr>
              <a:t>otes of exhibits 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of particular </a:t>
            </a:r>
            <a:r>
              <a:rPr lang="en-AU" sz="2000" dirty="0" smtClean="0">
                <a:effectLst/>
                <a:ea typeface="Times New Roman" panose="02020603050405020304" pitchFamily="18" charset="0"/>
              </a:rPr>
              <a:t>relevance</a:t>
            </a: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 txBox="1">
            <a:spLocks/>
          </p:cNvSpPr>
          <p:nvPr/>
        </p:nvSpPr>
        <p:spPr>
          <a:xfrm>
            <a:off x="628650" y="255981"/>
            <a:ext cx="8515350" cy="931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Trial</a:t>
            </a: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0E48B84F-39F8-6ABD-FE3B-93E45C3493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132856"/>
            <a:ext cx="3886200" cy="3163838"/>
          </a:xfrm>
        </p:spPr>
      </p:pic>
    </p:spTree>
    <p:extLst>
      <p:ext uri="{BB962C8B-B14F-4D97-AF65-F5344CB8AC3E}">
        <p14:creationId xmlns:p14="http://schemas.microsoft.com/office/powerpoint/2010/main" val="4147552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5981"/>
            <a:ext cx="8515350" cy="9310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32856"/>
            <a:ext cx="3886200" cy="36724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P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rovide a copy of your summing-up to counsel before delivering to jury – why?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Use 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counsel to assist the trial process by asking them to assist the Court – examples</a:t>
            </a:r>
            <a:r>
              <a:rPr lang="en-AU" sz="2000" dirty="0" smtClean="0">
                <a:effectLst/>
                <a:ea typeface="Times New Roman" panose="02020603050405020304" pitchFamily="18" charset="0"/>
              </a:rPr>
              <a:t>?</a:t>
            </a:r>
            <a:endParaRPr lang="en-AU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E48B84F-39F8-6ABD-FE3B-93E45C3493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132856"/>
            <a:ext cx="3886200" cy="3163838"/>
          </a:xfr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28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0930" y="488657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243" y="437670"/>
            <a:ext cx="7529513" cy="567685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Session 4: Trial Management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807243" y="1700809"/>
            <a:ext cx="77251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AU" sz="2000" dirty="0"/>
              <a:t>Welcome &amp; Introduction (5 minutes)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AU" sz="2000" dirty="0" smtClean="0"/>
              <a:t>Chief Judge Devereaux &amp; Judge </a:t>
            </a:r>
            <a:r>
              <a:rPr lang="en-AU" sz="2000" dirty="0"/>
              <a:t>Farr’s presentation </a:t>
            </a:r>
            <a:r>
              <a:rPr lang="en-AU" sz="2000" dirty="0" smtClean="0"/>
              <a:t>(30 </a:t>
            </a:r>
            <a:r>
              <a:rPr lang="en-AU" sz="2000" dirty="0"/>
              <a:t>minutes)</a:t>
            </a:r>
          </a:p>
          <a:p>
            <a:pPr marL="457200" indent="-457200">
              <a:lnSpc>
                <a:spcPct val="200000"/>
              </a:lnSpc>
              <a:buFontTx/>
              <a:buAutoNum type="arabicPeriod"/>
            </a:pPr>
            <a:r>
              <a:rPr lang="en-AU" sz="2000" dirty="0" smtClean="0"/>
              <a:t>Questions </a:t>
            </a:r>
            <a:r>
              <a:rPr lang="en-AU" sz="2000" dirty="0"/>
              <a:t>&amp; Answers on presentation </a:t>
            </a:r>
            <a:r>
              <a:rPr lang="en-AU" sz="2000" dirty="0" smtClean="0"/>
              <a:t>(30 </a:t>
            </a:r>
            <a:r>
              <a:rPr lang="en-AU" sz="2000" dirty="0"/>
              <a:t>minutes</a:t>
            </a:r>
            <a:r>
              <a:rPr lang="en-AU" sz="2000" dirty="0" smtClean="0"/>
              <a:t>)</a:t>
            </a:r>
          </a:p>
          <a:p>
            <a:pPr marL="457200" indent="-457200">
              <a:lnSpc>
                <a:spcPct val="200000"/>
              </a:lnSpc>
              <a:buFontTx/>
              <a:buAutoNum type="arabicPeriod"/>
            </a:pPr>
            <a:r>
              <a:rPr lang="en-AU" sz="2000" dirty="0"/>
              <a:t>Discussion Questions on Trial Management (30 minutes)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AU" sz="2000" dirty="0" smtClean="0"/>
              <a:t>Introduction </a:t>
            </a:r>
            <a:r>
              <a:rPr lang="en-AU" sz="2000" dirty="0"/>
              <a:t>to next week’s session &amp; scenario (5 minutes)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AU" sz="2000" dirty="0"/>
              <a:t>Session Wrap-Up (5 minutes)</a:t>
            </a:r>
          </a:p>
        </p:txBody>
      </p:sp>
    </p:spTree>
    <p:extLst>
      <p:ext uri="{BB962C8B-B14F-4D97-AF65-F5344CB8AC3E}">
        <p14:creationId xmlns:p14="http://schemas.microsoft.com/office/powerpoint/2010/main" val="915041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589"/>
            <a:ext cx="5364088" cy="9310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Accused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161606" cy="38164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Ask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counsel to provide a </a:t>
            </a: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showing the evidence that only relates to one or </a:t>
            </a: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the defendants and the identity of the defendant(s)</a:t>
            </a:r>
            <a:endParaRPr lang="en-A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endParaRPr lang="en-AU" sz="24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endParaRPr lang="en-AU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3D384A5-F1A4-183A-E01D-B0B21EA486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060849"/>
            <a:ext cx="3886200" cy="3032114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963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464"/>
            <a:ext cx="8515350" cy="9310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Self-represented defendants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772816"/>
            <a:ext cx="3886200" cy="4032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  <a:cs typeface="Calibri" panose="020F0502020204030204" pitchFamily="34" charset="0"/>
              </a:rPr>
              <a:t>Not uncommon in fraud/corruption cases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A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dds to the judicial burden of presiding over the trial plus sometimes  substantially, to the length of the trial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Queensland approach?</a:t>
            </a:r>
            <a:endParaRPr lang="en-AU" sz="2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endParaRPr lang="en-AU" sz="24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endParaRPr lang="en-AU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967" y="1772816"/>
            <a:ext cx="3549377" cy="3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66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43" y="244924"/>
            <a:ext cx="8515350" cy="9310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Self-represented defendants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3705675" cy="48691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ffectLst/>
                <a:ea typeface="Times New Roman" panose="02020603050405020304" pitchFamily="18" charset="0"/>
              </a:rPr>
              <a:t>Pay attention to the way the defendant conducts himself/herself - why?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T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he manner of questions asked by the defendant</a:t>
            </a:r>
            <a:r>
              <a:rPr lang="en-AU" sz="2000" dirty="0">
                <a:ea typeface="Times New Roman" panose="02020603050405020304" pitchFamily="18" charset="0"/>
              </a:rPr>
              <a:t> – why?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W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hether the defendant has complied with the rule in </a:t>
            </a:r>
            <a:r>
              <a:rPr lang="en-AU" sz="2000" i="1" dirty="0">
                <a:effectLst/>
                <a:ea typeface="Times New Roman" panose="02020603050405020304" pitchFamily="18" charset="0"/>
              </a:rPr>
              <a:t>Browne v Dunn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I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ssues in contest and may need to frequently remind the defendant </a:t>
            </a:r>
            <a:r>
              <a:rPr lang="en-AU" sz="2000" dirty="0">
                <a:ea typeface="Times New Roman" panose="02020603050405020304" pitchFamily="18" charset="0"/>
              </a:rPr>
              <a:t>of those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a typeface="Times New Roman" panose="02020603050405020304" pitchFamily="18" charset="0"/>
              </a:rPr>
              <a:t>C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onduct of the trial by the prosecutor – why?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AU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endParaRPr lang="en-AU" sz="24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endParaRPr lang="en-AU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967" y="1772816"/>
            <a:ext cx="3549377" cy="3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03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2" y="188640"/>
            <a:ext cx="5508104" cy="9310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Self-represented Defendants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460" y="1988840"/>
            <a:ext cx="3406483" cy="33569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ffectLst/>
                <a:ea typeface="Times New Roman" panose="02020603050405020304" pitchFamily="18" charset="0"/>
              </a:rPr>
              <a:t>Remain</a:t>
            </a:r>
            <a:r>
              <a:rPr lang="en-AU" sz="2000" dirty="0">
                <a:ea typeface="Times New Roman" panose="02020603050405020304" pitchFamily="18" charset="0"/>
              </a:rPr>
              <a:t> calm and </a:t>
            </a:r>
            <a:r>
              <a:rPr lang="en-AU" sz="2000" dirty="0" smtClean="0">
                <a:ea typeface="Times New Roman" panose="02020603050405020304" pitchFamily="18" charset="0"/>
              </a:rPr>
              <a:t>detached</a:t>
            </a:r>
            <a:endParaRPr lang="en-AU" sz="2000" dirty="0"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AU" sz="2000" dirty="0">
                <a:effectLst/>
                <a:ea typeface="Times New Roman" panose="02020603050405020304" pitchFamily="18" charset="0"/>
              </a:rPr>
              <a:t>Engage with them as little as possible!</a:t>
            </a:r>
            <a:endParaRPr lang="en-A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endParaRPr lang="en-AU" sz="24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endParaRPr lang="en-AU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SzPts val="900"/>
            </a:pPr>
            <a:endParaRPr lang="en-AU" sz="19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967" y="1726707"/>
            <a:ext cx="3549377" cy="3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85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61F0-9CEE-0E98-CCB7-9693691F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731"/>
            <a:ext cx="7886700" cy="1325563"/>
          </a:xfrm>
        </p:spPr>
        <p:txBody>
          <a:bodyPr/>
          <a:lstStyle/>
          <a:p>
            <a:pPr algn="ctr"/>
            <a:r>
              <a:rPr lang="en-AU" sz="3200" b="1" dirty="0">
                <a:solidFill>
                  <a:srgbClr val="002060"/>
                </a:solidFill>
                <a:latin typeface="+mn-lt"/>
              </a:rPr>
              <a:t>Questions </a:t>
            </a:r>
            <a:r>
              <a:rPr lang="en-A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AU" b="1" dirty="0"/>
              <a:t>           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DF4734-2736-85F4-2D50-E81AAA311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" y="1586211"/>
            <a:ext cx="7735712" cy="4351338"/>
          </a:xfrm>
          <a:effectLst>
            <a:softEdge rad="203200"/>
          </a:effec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02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0930" y="488657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9006" y="2060848"/>
            <a:ext cx="5915025" cy="3457159"/>
          </a:xfrm>
        </p:spPr>
        <p:txBody>
          <a:bodyPr>
            <a:normAutofit/>
          </a:bodyPr>
          <a:lstStyle/>
          <a:p>
            <a:pPr algn="ctr"/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AU" sz="32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Session 4: Trial Management Discussion </a:t>
            </a:r>
          </a:p>
          <a:p>
            <a:pPr marL="0" indent="0" algn="ctr">
              <a:buNone/>
            </a:pPr>
            <a:endParaRPr lang="en-AU" sz="32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AU" sz="2000" dirty="0" smtClean="0">
                <a:ea typeface="Calibri" panose="020F0502020204030204" pitchFamily="34" charset="0"/>
                <a:cs typeface="Calibri" panose="020F0502020204030204" pitchFamily="34" charset="0"/>
              </a:rPr>
              <a:t>Breakout room discussions</a:t>
            </a:r>
            <a:endParaRPr lang="en-AU" sz="2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177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244E-F866-FF77-09D4-0FAE7D3A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48698"/>
            <a:ext cx="6386513" cy="745629"/>
          </a:xfrm>
        </p:spPr>
        <p:txBody>
          <a:bodyPr>
            <a:normAutofit fontScale="90000"/>
          </a:bodyPr>
          <a:lstStyle/>
          <a:p>
            <a: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Week: Session 5 </a:t>
            </a:r>
            <a:r>
              <a:rPr lang="en-AU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</a:t>
            </a:r>
            <a:r>
              <a:rPr lang="en-AU" sz="20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20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01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01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20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0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20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2025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0B382-B860-292B-41E5-FC9CDB662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592" y="1412776"/>
            <a:ext cx="3629547" cy="439248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450"/>
              </a:spcAft>
              <a:buNone/>
            </a:pPr>
            <a:endParaRPr lang="en-AU" sz="101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AU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 15 June</a:t>
            </a: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12-2pm (GMT + 10:00)</a:t>
            </a: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AU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Zoom link to be sent</a:t>
            </a:r>
            <a:endParaRPr lang="en-A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5 Evidence Case Scenario that will be emailed to you</a:t>
            </a: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to session ready to discuss</a:t>
            </a: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AU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Judicial Facilitator: </a:t>
            </a:r>
            <a:r>
              <a:rPr lang="en-AU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Judge Devereaux / Judge Farr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844824"/>
            <a:ext cx="3043781" cy="29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69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7965532"/>
              </p:ext>
            </p:extLst>
          </p:nvPr>
        </p:nvGraphicFramePr>
        <p:xfrm>
          <a:off x="776706" y="1607865"/>
          <a:ext cx="7670306" cy="4421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5253">
                  <a:extLst>
                    <a:ext uri="{9D8B030D-6E8A-4147-A177-3AD203B41FA5}">
                      <a16:colId xmlns:a16="http://schemas.microsoft.com/office/drawing/2014/main" val="1080148331"/>
                    </a:ext>
                  </a:extLst>
                </a:gridCol>
                <a:gridCol w="6515053">
                  <a:extLst>
                    <a:ext uri="{9D8B030D-6E8A-4147-A177-3AD203B41FA5}">
                      <a16:colId xmlns:a16="http://schemas.microsoft.com/office/drawing/2014/main" val="903760314"/>
                    </a:ext>
                  </a:extLst>
                </a:gridCol>
              </a:tblGrid>
              <a:tr h="29925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Thursday </a:t>
                      </a:r>
                      <a:r>
                        <a:rPr lang="en-AU" sz="2000" dirty="0" smtClean="0">
                          <a:effectLst/>
                        </a:rPr>
                        <a:t>15</a:t>
                      </a:r>
                      <a:r>
                        <a:rPr lang="en-AU" sz="2000" baseline="0" dirty="0" smtClean="0">
                          <a:effectLst/>
                        </a:rPr>
                        <a:t> June</a:t>
                      </a:r>
                      <a:r>
                        <a:rPr lang="en-AU" sz="2000" dirty="0" smtClean="0">
                          <a:effectLst/>
                        </a:rPr>
                        <a:t>, 2023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541" marR="49541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310147"/>
                  </a:ext>
                </a:extLst>
              </a:tr>
              <a:tr h="2992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11:00am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541" marR="4954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Koror, Palau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541" marR="49541" marT="0" marB="0"/>
                </a:tc>
                <a:extLst>
                  <a:ext uri="{0D108BD9-81ED-4DB2-BD59-A6C34878D82A}">
                    <a16:rowId xmlns:a16="http://schemas.microsoft.com/office/drawing/2014/main" val="3684597426"/>
                  </a:ext>
                </a:extLst>
              </a:tr>
              <a:tr h="5985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12:00pm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541" marR="4954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Brisbane</a:t>
                      </a:r>
                      <a:r>
                        <a:rPr lang="en-AU" sz="2000" dirty="0">
                          <a:effectLst/>
                        </a:rPr>
                        <a:t>, Australia </a:t>
                      </a:r>
                      <a:endParaRPr lang="en-AU" sz="2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Port </a:t>
                      </a:r>
                      <a:r>
                        <a:rPr lang="en-AU" sz="2000" dirty="0">
                          <a:effectLst/>
                        </a:rPr>
                        <a:t>Moresby, Papua New Guinea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541" marR="49541" marT="0" marB="0"/>
                </a:tc>
                <a:extLst>
                  <a:ext uri="{0D108BD9-81ED-4DB2-BD59-A6C34878D82A}">
                    <a16:rowId xmlns:a16="http://schemas.microsoft.com/office/drawing/2014/main" val="509264273"/>
                  </a:ext>
                </a:extLst>
              </a:tr>
              <a:tr h="8977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1:00pm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541" marR="4954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Pohnpei, Federated States of Micronesia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Honiara, Solomon Islands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Port Vila, Vanuatu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541" marR="49541" marT="0" marB="0"/>
                </a:tc>
                <a:extLst>
                  <a:ext uri="{0D108BD9-81ED-4DB2-BD59-A6C34878D82A}">
                    <a16:rowId xmlns:a16="http://schemas.microsoft.com/office/drawing/2014/main" val="1049901488"/>
                  </a:ext>
                </a:extLst>
              </a:tr>
              <a:tr h="13730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2:00pm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541" marR="4954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Suva, Fiji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Tarawa, Kiribati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Yaren, Nauru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Majuro</a:t>
                      </a:r>
                      <a:r>
                        <a:rPr lang="en-AU" sz="2000" dirty="0">
                          <a:effectLst/>
                        </a:rPr>
                        <a:t>, Republic of Marshall </a:t>
                      </a:r>
                      <a:r>
                        <a:rPr lang="en-AU" sz="2000" dirty="0" smtClean="0">
                          <a:effectLst/>
                        </a:rPr>
                        <a:t>Islands</a:t>
                      </a:r>
                      <a:endParaRPr lang="en-AU" sz="2000" dirty="0">
                        <a:effectLst/>
                      </a:endParaRPr>
                    </a:p>
                  </a:txBody>
                  <a:tcPr marL="49541" marR="49541" marT="0" marB="0"/>
                </a:tc>
                <a:extLst>
                  <a:ext uri="{0D108BD9-81ED-4DB2-BD59-A6C34878D82A}">
                    <a16:rowId xmlns:a16="http://schemas.microsoft.com/office/drawing/2014/main" val="310473043"/>
                  </a:ext>
                </a:extLst>
              </a:tr>
              <a:tr h="8977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3:00pm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541" marR="4954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Nukualofa, Tonga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Apia, Samoa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Nukunonu, </a:t>
                      </a:r>
                      <a:r>
                        <a:rPr lang="en-AU" sz="2000" dirty="0">
                          <a:effectLst/>
                        </a:rPr>
                        <a:t>Tokelau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541" marR="49541" marT="0" marB="0"/>
                </a:tc>
                <a:extLst>
                  <a:ext uri="{0D108BD9-81ED-4DB2-BD59-A6C34878D82A}">
                    <a16:rowId xmlns:a16="http://schemas.microsoft.com/office/drawing/2014/main" val="112075676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3722" y="244267"/>
            <a:ext cx="780329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Due to varying locations, </a:t>
            </a:r>
            <a:r>
              <a:rPr kumimoji="0" lang="en-AU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local time zones for </a:t>
            </a:r>
            <a:br>
              <a:rPr kumimoji="0" lang="en-AU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AU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discussion </a:t>
            </a: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are as follows: </a:t>
            </a:r>
            <a:endParaRPr kumimoji="0" lang="en-AU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95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99" y="1205885"/>
            <a:ext cx="3500594" cy="20089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4040" y="3516698"/>
            <a:ext cx="6649373" cy="1325563"/>
          </a:xfrm>
        </p:spPr>
        <p:txBody>
          <a:bodyPr>
            <a:noAutofit/>
          </a:bodyPr>
          <a:lstStyle/>
          <a:p>
            <a:r>
              <a:rPr lang="en-AU" sz="6000" b="1" dirty="0">
                <a:latin typeface="+mn-lt"/>
              </a:rPr>
              <a:t>See you next week!</a:t>
            </a:r>
          </a:p>
        </p:txBody>
      </p:sp>
    </p:spTree>
    <p:extLst>
      <p:ext uri="{BB962C8B-B14F-4D97-AF65-F5344CB8AC3E}">
        <p14:creationId xmlns:p14="http://schemas.microsoft.com/office/powerpoint/2010/main" val="145150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8731"/>
            <a:ext cx="7886700" cy="13255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+mn-lt"/>
              </a:rPr>
              <a:t>Fraud/Corruption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950" y="2348880"/>
            <a:ext cx="3886200" cy="4351338"/>
          </a:xfrm>
        </p:spPr>
        <p:txBody>
          <a:bodyPr>
            <a:normAutofit/>
          </a:bodyPr>
          <a:lstStyle/>
          <a:p>
            <a:endParaRPr lang="en-AU" sz="2000" dirty="0">
              <a:effectLst/>
              <a:ea typeface="Times New Roman" panose="02020603050405020304" pitchFamily="18" charset="0"/>
            </a:endParaRPr>
          </a:p>
          <a:p>
            <a:r>
              <a:rPr lang="en-AU" sz="2000" dirty="0"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AU" sz="20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 </a:t>
            </a:r>
            <a:r>
              <a:rPr lang="en-AU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be difficult legally</a:t>
            </a:r>
          </a:p>
          <a:p>
            <a:r>
              <a:rPr lang="en-AU" sz="2000" dirty="0"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AU" sz="20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oluminous </a:t>
            </a:r>
            <a:r>
              <a:rPr lang="en-AU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 documentary evidence content</a:t>
            </a:r>
            <a:endParaRPr lang="en-AU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AU" sz="2000" dirty="0"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AU" sz="20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omplicated </a:t>
            </a:r>
            <a:r>
              <a:rPr lang="en-AU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factually and lengthy</a:t>
            </a:r>
            <a:endParaRPr lang="en-AU" sz="2000" dirty="0"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Stack Of Files Transparent, HD Png Download , Transparent Png Image -  PNGi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30" y="1400784"/>
            <a:ext cx="3081138" cy="46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1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632"/>
            <a:ext cx="7886700" cy="13255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+mn-lt"/>
              </a:rPr>
              <a:t>Trial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04863"/>
            <a:ext cx="3886200" cy="3972099"/>
          </a:xfrm>
        </p:spPr>
        <p:txBody>
          <a:bodyPr>
            <a:normAutofit/>
          </a:bodyPr>
          <a:lstStyle/>
          <a:p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trial judge, </a:t>
            </a:r>
          </a:p>
          <a:p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pre-trial and during the trial</a:t>
            </a:r>
          </a:p>
          <a:p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of considerable benefit and of particular importance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8614CF-0981-6FC0-8028-5C92D3FE01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204864"/>
            <a:ext cx="3886200" cy="3092477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42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58731"/>
            <a:ext cx="8515350" cy="13255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+mn-lt"/>
              </a:rPr>
              <a:t>Why is Trial management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88840"/>
            <a:ext cx="3886200" cy="46805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running trial by </a:t>
            </a: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counsel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A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n-AU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</a:t>
            </a:r>
            <a:r>
              <a:rPr lang="en-AU" sz="20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ime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trial takes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A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w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ay </a:t>
            </a: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documentary evidence is presented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A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n-AU" sz="20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early </a:t>
            </a: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resolution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disputes of law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A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n-AU" sz="20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jury’s </a:t>
            </a: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early understanding 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the issues and of the relevant law and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</a:t>
            </a:r>
            <a:r>
              <a:rPr lang="en-A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fairness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the trial.</a:t>
            </a:r>
          </a:p>
          <a:p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F3B24F-569E-AFF6-94BE-897AA729D8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810362"/>
            <a:ext cx="3886200" cy="2381864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18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7" y="58731"/>
            <a:ext cx="8515350" cy="13255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longer the trial is expected to take</a:t>
            </a:r>
            <a:endParaRPr lang="en-A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7" y="2060848"/>
            <a:ext cx="3886200" cy="4392488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1200"/>
              </a:spcBef>
              <a:buSzPts val="900"/>
              <a:buNone/>
            </a:pPr>
            <a:endParaRPr lang="en-A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ore important pre-trial management is because at this stage the Court has the greatest ability to play an appropriate part in the way in which the trial will proceed.</a:t>
            </a:r>
          </a:p>
          <a:p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2CAB69-67DD-B5D4-0D3E-18268FA228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2" y="2276872"/>
            <a:ext cx="4039552" cy="2778893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69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5317"/>
            <a:ext cx="8515350" cy="13255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Lawyers don’t look forward </a:t>
            </a:r>
            <a:b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these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278" y="2348880"/>
            <a:ext cx="4172949" cy="302433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1200"/>
              </a:spcBef>
              <a:buSzPts val="900"/>
              <a:buNone/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Why?</a:t>
            </a:r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buSzPts val="900"/>
              <a:buNone/>
            </a:pP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this lead to?</a:t>
            </a:r>
            <a:endParaRPr lang="en-A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1200"/>
              </a:spcBef>
              <a:buSzPts val="900"/>
              <a:buNone/>
            </a:pPr>
            <a:endParaRPr lang="en-AU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B5D9A3-E0AD-2069-A770-A48ED54E9E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13" y="2348881"/>
            <a:ext cx="4576351" cy="2016224"/>
          </a:xfr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1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FB7-FCC6-CFDD-F264-D677C9A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1677"/>
            <a:ext cx="8515350" cy="9310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Qld District Court approach: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568-CAD3-336A-8A32-2FE497F3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700808"/>
            <a:ext cx="3886200" cy="4608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SzPct val="100000"/>
            </a:pPr>
            <a:r>
              <a:rPr lang="en-AU" sz="2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AU" sz="2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roactive</a:t>
            </a:r>
            <a:r>
              <a:rPr lang="en-AU" sz="2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role in pre-trial management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</a:pPr>
            <a:r>
              <a:rPr lang="en-AU" sz="2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AU" sz="2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olding </a:t>
            </a:r>
            <a:r>
              <a:rPr lang="en-AU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mentions or pre-trial reviews </a:t>
            </a:r>
            <a:r>
              <a:rPr lang="en-A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a reasonably regular basis  </a:t>
            </a:r>
            <a:endParaRPr lang="en-AU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</a:pPr>
            <a:r>
              <a:rPr lang="en-AU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AU" sz="2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here </a:t>
            </a:r>
            <a:r>
              <a:rPr lang="en-A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a </a:t>
            </a:r>
            <a:r>
              <a:rPr lang="en-AU" sz="2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range </a:t>
            </a:r>
            <a:r>
              <a:rPr lang="en-AU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issues </a:t>
            </a:r>
            <a:r>
              <a:rPr lang="en-AU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addressed</a:t>
            </a:r>
            <a:endParaRPr lang="en-A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06097" cy="92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A909200-639F-A8A1-DE41-AFC78E9F3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3" r="12147"/>
          <a:stretch/>
        </p:blipFill>
        <p:spPr>
          <a:xfrm>
            <a:off x="5015008" y="2132856"/>
            <a:ext cx="3024336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39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3400</TotalTime>
  <Words>1340</Words>
  <Application>Microsoft Office PowerPoint</Application>
  <PresentationFormat>On-screen Show (4:3)</PresentationFormat>
  <Paragraphs>275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Session 4: Trial Management</vt:lpstr>
      <vt:lpstr>Fraud/Corruption Trials</vt:lpstr>
      <vt:lpstr>Trial Management</vt:lpstr>
      <vt:lpstr>Why is Trial management important?</vt:lpstr>
      <vt:lpstr>The longer the trial is expected to take</vt:lpstr>
      <vt:lpstr>Lawyers don’t look forward  to these trials</vt:lpstr>
      <vt:lpstr>Qld District Court approach: </vt:lpstr>
      <vt:lpstr>Mentions &amp; Trial Reviews </vt:lpstr>
      <vt:lpstr>First Mention</vt:lpstr>
      <vt:lpstr>Keep pressure on parties at Mentions How?</vt:lpstr>
      <vt:lpstr>Ask the Parties</vt:lpstr>
      <vt:lpstr>Why?</vt:lpstr>
      <vt:lpstr>PowerPoint Presentation</vt:lpstr>
      <vt:lpstr>Remember</vt:lpstr>
      <vt:lpstr>Can help defence &amp; prosecution?</vt:lpstr>
      <vt:lpstr>Particulars</vt:lpstr>
      <vt:lpstr>Why are Particulars important?</vt:lpstr>
      <vt:lpstr>Particulars </vt:lpstr>
      <vt:lpstr>Checklist of issues to be  addressed during pre-trial</vt:lpstr>
      <vt:lpstr>Checklist of issues to be  addressed during pre-trial</vt:lpstr>
      <vt:lpstr>Checklist of issues to be  addressed during pre-trial</vt:lpstr>
      <vt:lpstr>Checklist of issues to be  addressed during pre-trial</vt:lpstr>
      <vt:lpstr>Checklist of issues to be  addressed during pre-trial</vt:lpstr>
      <vt:lpstr>Checklist of issues to be  addressed during pre-trial</vt:lpstr>
      <vt:lpstr>Commencement of Trial</vt:lpstr>
      <vt:lpstr>PowerPoint Presentation</vt:lpstr>
      <vt:lpstr>During Trial</vt:lpstr>
      <vt:lpstr>Multiple Accused</vt:lpstr>
      <vt:lpstr>Self-represented defendants</vt:lpstr>
      <vt:lpstr>Self-represented defendants</vt:lpstr>
      <vt:lpstr>Self-represented Defendants</vt:lpstr>
      <vt:lpstr>Questions                </vt:lpstr>
      <vt:lpstr>PowerPoint Presentation</vt:lpstr>
      <vt:lpstr>     Next Week: Session 5 - Evidence      </vt:lpstr>
      <vt:lpstr>Due to varying locations, local time zones for  the discussion are as follows:  </vt:lpstr>
      <vt:lpstr>See you next week!</vt:lpstr>
    </vt:vector>
  </TitlesOfParts>
  <Company>Federal Court of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 Metzner</dc:creator>
  <cp:lastModifiedBy>Nicole Cherry</cp:lastModifiedBy>
  <cp:revision>127</cp:revision>
  <dcterms:created xsi:type="dcterms:W3CDTF">2016-08-08T19:45:45Z</dcterms:created>
  <dcterms:modified xsi:type="dcterms:W3CDTF">2023-06-08T00:17:19Z</dcterms:modified>
</cp:coreProperties>
</file>