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0"/>
  </p:notesMasterIdLst>
  <p:handoutMasterIdLst>
    <p:handoutMasterId r:id="rId11"/>
  </p:handoutMasterIdLst>
  <p:sldIdLst>
    <p:sldId id="614" r:id="rId2"/>
    <p:sldId id="605" r:id="rId3"/>
    <p:sldId id="615" r:id="rId4"/>
    <p:sldId id="616" r:id="rId5"/>
    <p:sldId id="617" r:id="rId6"/>
    <p:sldId id="618" r:id="rId7"/>
    <p:sldId id="619" r:id="rId8"/>
    <p:sldId id="62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19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03" autoAdjust="0"/>
    <p:restoredTop sz="37101" autoAdjust="0"/>
  </p:normalViewPr>
  <p:slideViewPr>
    <p:cSldViewPr>
      <p:cViewPr varScale="1">
        <p:scale>
          <a:sx n="108" d="100"/>
          <a:sy n="108" d="100"/>
        </p:scale>
        <p:origin x="16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1270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9129C-83A1-43A2-AE01-C33992188C51}" type="datetimeFigureOut">
              <a:rPr lang="en-AU" smtClean="0"/>
              <a:t>18/08/2020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17CA6E-1291-45E7-B0A7-A903939550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762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878B4-4E42-4C38-9214-2C08BEA17FCA}" type="datetimeFigureOut">
              <a:rPr lang="en-AU" smtClean="0"/>
              <a:t>18/08/2020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A0978-DB08-4AFF-9E7B-7837B3BF8B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8034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Features</a:t>
            </a:r>
            <a:r>
              <a:rPr lang="en-US" altLang="en-US" baseline="0" dirty="0" smtClean="0"/>
              <a:t> include strong interactive content (case study for focus/grounded in reality, role plays for practice, brainstorms for sharing ideas, peer review, sharing in group); covers KSAs,  content is focused, practical and resources are in a ‘ready to use’ form</a:t>
            </a:r>
            <a:endParaRPr lang="en-US" altLang="en-US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6424" indent="-27481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2435" indent="-219216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4044" indent="-219216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5653" indent="-219216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43148" indent="-2192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00642" indent="-2192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8136" indent="-2192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5632" indent="-2192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A5CB1F4-A965-4C8A-9450-A80173A02230}" type="slidenum">
              <a:rPr lang="en-AU" altLang="en-US" smtClean="0">
                <a:solidFill>
                  <a:prstClr val="black"/>
                </a:solidFill>
              </a:rPr>
              <a:pPr/>
              <a:t>2</a:t>
            </a:fld>
            <a:endParaRPr lang="en-AU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77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Features</a:t>
            </a:r>
            <a:r>
              <a:rPr lang="en-US" altLang="en-US" baseline="0" dirty="0" smtClean="0"/>
              <a:t> include strong interactive content (case study for focus/grounded in reality, role plays for practice, brainstorms for sharing ideas, peer review, sharing in group); covers KSAs,  content is focused, practical and resources are in a ‘ready to use’ form</a:t>
            </a:r>
            <a:endParaRPr lang="en-US" altLang="en-US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6424" indent="-27481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2435" indent="-219216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4044" indent="-219216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5653" indent="-219216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43148" indent="-2192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00642" indent="-2192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8136" indent="-2192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5632" indent="-2192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A5CB1F4-A965-4C8A-9450-A80173A02230}" type="slidenum">
              <a:rPr lang="en-AU" altLang="en-US" smtClean="0">
                <a:solidFill>
                  <a:prstClr val="black"/>
                </a:solidFill>
              </a:rPr>
              <a:pPr/>
              <a:t>3</a:t>
            </a:fld>
            <a:endParaRPr lang="en-AU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182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Features</a:t>
            </a:r>
            <a:r>
              <a:rPr lang="en-US" altLang="en-US" baseline="0" dirty="0" smtClean="0"/>
              <a:t> include strong interactive content (case study for focus/grounded in reality, role plays for practice, brainstorms for sharing ideas, peer review, sharing in group); covers KSAs,  content is focused, practical and resources are in a ‘ready to use’ form</a:t>
            </a:r>
            <a:endParaRPr lang="en-US" altLang="en-US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6424" indent="-27481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2435" indent="-219216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4044" indent="-219216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5653" indent="-219216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43148" indent="-2192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00642" indent="-2192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8136" indent="-2192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5632" indent="-2192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A5CB1F4-A965-4C8A-9450-A80173A02230}" type="slidenum">
              <a:rPr lang="en-AU" altLang="en-US" smtClean="0">
                <a:solidFill>
                  <a:prstClr val="black"/>
                </a:solidFill>
              </a:rPr>
              <a:pPr/>
              <a:t>4</a:t>
            </a:fld>
            <a:endParaRPr lang="en-AU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902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Features</a:t>
            </a:r>
            <a:r>
              <a:rPr lang="en-US" altLang="en-US" baseline="0" dirty="0" smtClean="0"/>
              <a:t> include strong interactive content (case study for focus/grounded in reality, role plays for practice, brainstorms for sharing ideas, peer review, sharing in group); covers KSAs,  content is focused, practical and resources are in a ‘ready to use’ form</a:t>
            </a:r>
            <a:endParaRPr lang="en-US" altLang="en-US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6424" indent="-27481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2435" indent="-219216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4044" indent="-219216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5653" indent="-219216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43148" indent="-2192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00642" indent="-2192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8136" indent="-2192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5632" indent="-2192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A5CB1F4-A965-4C8A-9450-A80173A02230}" type="slidenum">
              <a:rPr lang="en-AU" altLang="en-US" smtClean="0">
                <a:solidFill>
                  <a:prstClr val="black"/>
                </a:solidFill>
              </a:rPr>
              <a:pPr/>
              <a:t>5</a:t>
            </a:fld>
            <a:endParaRPr lang="en-AU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209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Features</a:t>
            </a:r>
            <a:r>
              <a:rPr lang="en-US" altLang="en-US" baseline="0" dirty="0" smtClean="0"/>
              <a:t> include strong interactive content (case study for focus/grounded in reality, role plays for practice, brainstorms for sharing ideas, peer review, sharing in group); covers KSAs,  content is focused, practical and resources are in a ‘ready to use’ form</a:t>
            </a:r>
            <a:endParaRPr lang="en-US" altLang="en-US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6424" indent="-27481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2435" indent="-219216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4044" indent="-219216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5653" indent="-219216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43148" indent="-2192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00642" indent="-2192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8136" indent="-2192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5632" indent="-2192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A5CB1F4-A965-4C8A-9450-A80173A02230}" type="slidenum">
              <a:rPr lang="en-AU" altLang="en-US" smtClean="0">
                <a:solidFill>
                  <a:prstClr val="black"/>
                </a:solidFill>
              </a:rPr>
              <a:pPr/>
              <a:t>6</a:t>
            </a:fld>
            <a:endParaRPr lang="en-AU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819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Features</a:t>
            </a:r>
            <a:r>
              <a:rPr lang="en-US" altLang="en-US" baseline="0" dirty="0" smtClean="0"/>
              <a:t> include strong interactive content (case study for focus/grounded in reality, role plays for practice, brainstorms for sharing ideas, peer review, sharing in group); covers KSAs,  content is focused, practical and resources are in a ‘ready to use’ form</a:t>
            </a:r>
            <a:endParaRPr lang="en-US" altLang="en-US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6424" indent="-27481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2435" indent="-219216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4044" indent="-219216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5653" indent="-219216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43148" indent="-2192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00642" indent="-2192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8136" indent="-2192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5632" indent="-2192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A5CB1F4-A965-4C8A-9450-A80173A02230}" type="slidenum">
              <a:rPr lang="en-AU" altLang="en-US" smtClean="0">
                <a:solidFill>
                  <a:prstClr val="black"/>
                </a:solidFill>
              </a:rPr>
              <a:pPr/>
              <a:t>7</a:t>
            </a:fld>
            <a:endParaRPr lang="en-AU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7137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Features</a:t>
            </a:r>
            <a:r>
              <a:rPr lang="en-US" altLang="en-US" baseline="0" dirty="0" smtClean="0"/>
              <a:t> include strong interactive content (case study for focus/grounded in reality, role plays for practice, brainstorms for sharing ideas, peer review, sharing in group); covers KSAs,  content is focused, practical and resources are in a ‘ready to use’ form</a:t>
            </a:r>
            <a:endParaRPr lang="en-US" altLang="en-US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6424" indent="-27481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2435" indent="-219216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4044" indent="-219216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5653" indent="-219216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43148" indent="-2192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00642" indent="-2192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8136" indent="-2192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5632" indent="-21921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A5CB1F4-A965-4C8A-9450-A80173A02230}" type="slidenum">
              <a:rPr lang="en-AU" altLang="en-US" smtClean="0">
                <a:solidFill>
                  <a:prstClr val="black"/>
                </a:solidFill>
              </a:rPr>
              <a:pPr/>
              <a:t>8</a:t>
            </a:fld>
            <a:endParaRPr lang="en-AU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898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53825-0DF9-46A6-A2A1-F395EAA1A78E}" type="slidenum">
              <a:rPr lang="en-AU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AU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513111"/>
      </p:ext>
    </p:extLst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AFA4E-C78D-4B52-BEBB-78064216690F}" type="slidenum">
              <a:rPr lang="en-AU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AU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189481"/>
      </p:ext>
    </p:extLst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536D5-39E8-42B9-A5E5-03E76889D310}" type="slidenum">
              <a:rPr lang="en-AU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AU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031285"/>
      </p:ext>
    </p:extLst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70206-2F1E-4239-8708-E80956F5A07B}" type="slidenum">
              <a:rPr lang="en-AU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AU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992379"/>
      </p:ext>
    </p:extLst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355D3-C82B-40DB-91A1-523AF4EA43C7}" type="slidenum">
              <a:rPr lang="en-AU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AU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778737"/>
      </p:ext>
    </p:extLst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958E2-927E-4D74-A396-FCD1E41B141E}" type="slidenum">
              <a:rPr lang="en-AU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AU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841251"/>
      </p:ext>
    </p:extLst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A59E3-9CBB-461C-A494-7262EEBBC18E}" type="slidenum">
              <a:rPr lang="en-AU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AU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986925"/>
      </p:ext>
    </p:extLst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FAB11-F738-454C-B48D-B9ADE2697B89}" type="slidenum">
              <a:rPr lang="en-AU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AU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457896"/>
      </p:ext>
    </p:extLst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C3898-BA1E-45EA-8089-D758D7F86FCF}" type="slidenum">
              <a:rPr lang="en-AU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AU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345870"/>
      </p:ext>
    </p:extLst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56583-6B3F-40EB-944E-62BA0DCCF440}" type="slidenum">
              <a:rPr lang="en-AU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AU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311264"/>
      </p:ext>
    </p:extLst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A7ABC-5E0F-4829-BA9A-ACD87A402230}" type="slidenum">
              <a:rPr lang="en-AU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AU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277259"/>
      </p:ext>
    </p:extLst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  <a:p>
            <a:pPr lvl="3"/>
            <a:r>
              <a:rPr lang="en-AU" altLang="en-US" smtClean="0"/>
              <a:t>Fourth level</a:t>
            </a:r>
          </a:p>
          <a:p>
            <a:pPr lvl="4"/>
            <a:r>
              <a:rPr lang="en-AU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E7AC59-16C8-4A9C-945B-F6BB6370DEA7}" type="slidenum">
              <a:rPr lang="en-AU" altLang="en-US">
                <a:solidFill>
                  <a:prstClr val="black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AU" alt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222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 spd="med">
    <p:dissolv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tif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42349" y="2108910"/>
            <a:ext cx="8460325" cy="2458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PNG Centre for Judicial Excellence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altLang="en-US" sz="4800" b="1" dirty="0" smtClean="0">
                <a:solidFill>
                  <a:prstClr val="black"/>
                </a:solidFill>
                <a:latin typeface="Calibri"/>
              </a:rPr>
              <a:t>Training Design &amp; Delivery</a:t>
            </a:r>
            <a:endParaRPr lang="en-US" altLang="en-US" sz="48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Remote </a:t>
            </a:r>
            <a:r>
              <a:rPr kumimoji="0" lang="en-A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ToT</a:t>
            </a:r>
            <a:r>
              <a:rPr lang="en-AU" sz="2400" b="1" dirty="0" smtClean="0">
                <a:solidFill>
                  <a:srgbClr val="595959"/>
                </a:solidFill>
                <a:latin typeface="Calibri"/>
              </a:rPr>
              <a:t>; Port Moresby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</a:t>
            </a:r>
            <a:r>
              <a:rPr kumimoji="0" lang="en-AU" sz="2400" b="1" i="0" u="none" strike="noStrike" kern="1200" cap="none" spc="0" normalizeH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August, 2020</a:t>
            </a:r>
            <a:endParaRPr kumimoji="0" lang="en-AU" sz="2400" b="1" i="0" u="none" strike="noStrike" kern="1200" cap="none" spc="0" normalizeH="0" baseline="0" noProof="0" dirty="0" smtClean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" y="6525345"/>
            <a:ext cx="9144000" cy="18097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090572" y="537243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81" y="332656"/>
            <a:ext cx="1155077" cy="1008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3188" y="5373216"/>
            <a:ext cx="2653268" cy="756000"/>
          </a:xfrm>
          <a:prstGeom prst="rect">
            <a:avLst/>
          </a:prstGeom>
        </p:spPr>
      </p:pic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531658" y="4942285"/>
            <a:ext cx="756084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194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Welcome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altLang="en-US" sz="1800" b="1" dirty="0" err="1" smtClean="0">
                <a:solidFill>
                  <a:srgbClr val="19194B"/>
                </a:solidFill>
              </a:rPr>
              <a:t>Dr.</a:t>
            </a:r>
            <a:r>
              <a:rPr lang="en-AU" altLang="en-US" sz="1800" b="1" dirty="0" smtClean="0">
                <a:solidFill>
                  <a:srgbClr val="19194B"/>
                </a:solidFill>
              </a:rPr>
              <a:t> Carolyn Graydon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altLang="en-US" sz="1800" b="1" dirty="0" smtClean="0">
                <a:solidFill>
                  <a:srgbClr val="19194B"/>
                </a:solidFill>
              </a:rPr>
              <a:t>PJSI Human Rights Adviser</a:t>
            </a:r>
            <a:endParaRPr kumimoji="0" lang="en-AU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19194B"/>
              </a:solidFill>
              <a:effectLst/>
              <a:uLnTx/>
              <a:uFillTx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512" y="424145"/>
            <a:ext cx="9144000" cy="786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srgbClr val="1E464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</a:t>
            </a:r>
            <a:r>
              <a:rPr kumimoji="0" lang="en-AU" sz="1800" b="1" i="0" u="none" strike="noStrike" kern="1200" cap="none" spc="0" normalizeH="0" baseline="0" noProof="0" dirty="0">
                <a:ln>
                  <a:noFill/>
                </a:ln>
                <a:solidFill>
                  <a:srgbClr val="1E464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ACIFIC </a:t>
            </a: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srgbClr val="1E464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</a:t>
            </a:r>
            <a:r>
              <a:rPr kumimoji="0" lang="en-AU" sz="1800" b="1" i="0" u="none" strike="noStrike" kern="1200" cap="none" spc="0" normalizeH="0" baseline="0" noProof="0" dirty="0">
                <a:ln>
                  <a:noFill/>
                </a:ln>
                <a:solidFill>
                  <a:srgbClr val="1E464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UDICIAL </a:t>
            </a:r>
            <a:r>
              <a:rPr kumimoji="0" lang="en-AU" sz="2000" b="1" i="0" u="none" strike="noStrike" kern="1200" cap="none" spc="0" normalizeH="0" baseline="0" noProof="0" dirty="0">
                <a:ln>
                  <a:noFill/>
                </a:ln>
                <a:solidFill>
                  <a:srgbClr val="1E464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en-AU" sz="2000" b="1" i="0" u="none" strike="noStrike" kern="1200" cap="none" spc="0" normalizeH="0" baseline="0" noProof="0" dirty="0">
                <a:ln>
                  <a:noFill/>
                </a:ln>
                <a:solidFill>
                  <a:srgbClr val="1E464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srgbClr val="1E464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</a:t>
            </a:r>
            <a:r>
              <a:rPr kumimoji="0" lang="en-AU" sz="1800" b="1" i="0" u="none" strike="noStrike" kern="1200" cap="none" spc="0" normalizeH="0" baseline="0" noProof="0" dirty="0">
                <a:ln>
                  <a:noFill/>
                </a:ln>
                <a:solidFill>
                  <a:srgbClr val="1E464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TRENGTHENING </a:t>
            </a: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srgbClr val="1E464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AU" sz="1800" b="1" i="0" u="none" strike="noStrike" kern="1200" cap="none" spc="0" normalizeH="0" baseline="0" noProof="0" dirty="0">
                <a:ln>
                  <a:noFill/>
                </a:ln>
                <a:solidFill>
                  <a:srgbClr val="1E464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NITIATIVE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7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4796" y="403265"/>
            <a:ext cx="1071191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544187"/>
      </p:ext>
    </p:extLst>
  </p:cSld>
  <p:clrMapOvr>
    <a:masterClrMapping/>
  </p:clrMapOvr>
  <p:transition spd="med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6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8085138" cy="721048"/>
          </a:xfrm>
        </p:spPr>
        <p:txBody>
          <a:bodyPr/>
          <a:lstStyle/>
          <a:p>
            <a:pPr algn="l" eaLnBrk="1" hangingPunct="1"/>
            <a:r>
              <a:rPr lang="en-AU" altLang="en-US" sz="36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we are doing today</a:t>
            </a:r>
            <a:r>
              <a:rPr lang="en-AU" sz="36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AU" sz="36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AU" altLang="en-US" sz="3600" b="1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9" name="Content Placeholder 5"/>
          <p:cNvSpPr>
            <a:spLocks noGrp="1"/>
          </p:cNvSpPr>
          <p:nvPr>
            <p:ph idx="1"/>
          </p:nvPr>
        </p:nvSpPr>
        <p:spPr>
          <a:xfrm>
            <a:off x="477888" y="1210929"/>
            <a:ext cx="8208912" cy="5265238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Gender and family violence session design considerations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Session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planning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template review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Demonstrate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Demonstrate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attitudes component: Case study and ‘’put yourself in the shoes of’’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Demonstrate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knowledge component: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Translating insights from and group review of checklist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Demonstrate skills component: Role plays in twos &amp; in group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Demonstrate Conclusion: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Summarise content; </a:t>
            </a: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eview </a:t>
            </a: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learning 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outcomes; check </a:t>
            </a: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participants grasp by asking them to 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summarise/each offer ‘most significant learning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Any questions? Closing of session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en-US" altLang="en-US" sz="2400" dirty="0" smtClean="0">
              <a:solidFill>
                <a:schemeClr val="tx2">
                  <a:lumMod val="75000"/>
                </a:schemeClr>
              </a:solidFill>
              <a:sym typeface="Wingdings" panose="05000000000000000000" pitchFamily="2" charset="2"/>
            </a:endParaRPr>
          </a:p>
        </p:txBody>
      </p:sp>
      <p:pic>
        <p:nvPicPr>
          <p:cNvPr id="2" name="Picture 1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13" y="864054"/>
            <a:ext cx="7005600" cy="9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5734" y="404664"/>
            <a:ext cx="1566706" cy="550297"/>
          </a:xfrm>
          <a:prstGeom prst="rect">
            <a:avLst/>
          </a:prstGeom>
        </p:spPr>
      </p:pic>
      <p:pic>
        <p:nvPicPr>
          <p:cNvPr id="9" name="Picture 8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13" y="6561384"/>
            <a:ext cx="9144000" cy="324000"/>
          </a:xfrm>
          <a:prstGeom prst="rect">
            <a:avLst/>
          </a:prstGeom>
        </p:spPr>
      </p:pic>
      <p:sp>
        <p:nvSpPr>
          <p:cNvPr id="615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571483"/>
            <a:ext cx="2133600" cy="28651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DA0692-1D46-4F6B-93A5-CBA14A8FC347}" type="slidenum">
              <a:rPr lang="en-AU" altLang="en-US" sz="14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AU" altLang="en-US" sz="1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71930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6"/>
          <p:cNvSpPr>
            <a:spLocks noGrp="1" noChangeArrowheads="1"/>
          </p:cNvSpPr>
          <p:nvPr>
            <p:ph type="title"/>
          </p:nvPr>
        </p:nvSpPr>
        <p:spPr>
          <a:xfrm>
            <a:off x="323528" y="100398"/>
            <a:ext cx="8085138" cy="721048"/>
          </a:xfrm>
        </p:spPr>
        <p:txBody>
          <a:bodyPr/>
          <a:lstStyle/>
          <a:p>
            <a:pPr algn="l" eaLnBrk="1" hangingPunct="1"/>
            <a:r>
              <a:rPr lang="en-US" altLang="en-US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1. Design Considerations: </a:t>
            </a:r>
            <a:br>
              <a:rPr lang="en-US" altLang="en-US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</a:br>
            <a:r>
              <a:rPr lang="en-US" altLang="en-US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Gender &amp; Family Violence Workshops</a:t>
            </a:r>
            <a:endParaRPr lang="en-AU" altLang="en-US" sz="2400" b="1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9" name="Content Placeholder 5"/>
          <p:cNvSpPr>
            <a:spLocks noGrp="1"/>
          </p:cNvSpPr>
          <p:nvPr>
            <p:ph idx="1"/>
          </p:nvPr>
        </p:nvSpPr>
        <p:spPr>
          <a:xfrm>
            <a:off x="477888" y="1210929"/>
            <a:ext cx="8208912" cy="5265238"/>
          </a:xfrm>
        </p:spPr>
        <p:txBody>
          <a:bodyPr/>
          <a:lstStyle/>
          <a:p>
            <a:pPr lvl="0"/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 aware of  varied experience of participants: some may be victims of family violence, some may be perpetrators, all will likely have had some exposure in extended family network</a:t>
            </a:r>
          </a:p>
          <a:p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Emphasise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this topic requires a safe environment for discussions. Set out ‘ground rules’ of respect for difference and spend time to build trust within the group</a:t>
            </a:r>
          </a:p>
          <a:p>
            <a:pPr lvl="0"/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Flag that addressing stereotypes and attitudes is a big part of the process and can be confronting</a:t>
            </a:r>
          </a:p>
          <a:p>
            <a:pPr lvl="0"/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Anticipate attitudes that may mean some participants resist: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eg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Why is there so much focus on men’s violence towards women and not on women’s violence to men? </a:t>
            </a:r>
          </a:p>
          <a:p>
            <a:pPr lvl="0"/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Use videos, case studies, role plays, keep it interactive and make it fun.</a:t>
            </a:r>
          </a:p>
          <a:p>
            <a:pPr lvl="0"/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</p:txBody>
      </p:sp>
      <p:pic>
        <p:nvPicPr>
          <p:cNvPr id="2" name="Picture 1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13" y="864054"/>
            <a:ext cx="7005600" cy="9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5734" y="404664"/>
            <a:ext cx="1566706" cy="550297"/>
          </a:xfrm>
          <a:prstGeom prst="rect">
            <a:avLst/>
          </a:prstGeom>
        </p:spPr>
      </p:pic>
      <p:pic>
        <p:nvPicPr>
          <p:cNvPr id="9" name="Picture 8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13" y="6561384"/>
            <a:ext cx="9144000" cy="324000"/>
          </a:xfrm>
          <a:prstGeom prst="rect">
            <a:avLst/>
          </a:prstGeom>
        </p:spPr>
      </p:pic>
      <p:sp>
        <p:nvSpPr>
          <p:cNvPr id="615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571483"/>
            <a:ext cx="2133600" cy="28651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DA0692-1D46-4F6B-93A5-CBA14A8FC347}" type="slidenum">
              <a:rPr lang="en-AU" altLang="en-US" sz="14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AU" altLang="en-US" sz="1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3650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6"/>
          <p:cNvSpPr>
            <a:spLocks noGrp="1" noChangeArrowheads="1"/>
          </p:cNvSpPr>
          <p:nvPr>
            <p:ph type="title"/>
          </p:nvPr>
        </p:nvSpPr>
        <p:spPr>
          <a:xfrm>
            <a:off x="323528" y="377278"/>
            <a:ext cx="8085138" cy="444167"/>
          </a:xfrm>
        </p:spPr>
        <p:txBody>
          <a:bodyPr/>
          <a:lstStyle/>
          <a:p>
            <a:pPr algn="l" eaLnBrk="1" hangingPunct="1"/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Session planning template: Key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features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8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AU" sz="28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AU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AU" altLang="en-US" sz="2800" b="1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9" name="Content Placeholder 5"/>
          <p:cNvSpPr>
            <a:spLocks noGrp="1"/>
          </p:cNvSpPr>
          <p:nvPr>
            <p:ph idx="1"/>
          </p:nvPr>
        </p:nvSpPr>
        <p:spPr>
          <a:xfrm>
            <a:off x="477888" y="1556791"/>
            <a:ext cx="8414592" cy="4919375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Strong interactive content </a:t>
            </a:r>
          </a:p>
          <a:p>
            <a:pPr marL="0" indent="0"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Case study for focus/grounded in reality, </a:t>
            </a:r>
          </a:p>
          <a:p>
            <a:pPr marL="0" indent="0"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Role plays for practice, groups of 2 so everyone can 	practice, then larger for group bonding and </a:t>
            </a:r>
            <a:r>
              <a:rPr lang="en-US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entertainment 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Brainstorms for sharing ideas </a:t>
            </a:r>
          </a:p>
          <a:p>
            <a:pPr marL="0" indent="0"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Peer review</a:t>
            </a:r>
          </a:p>
          <a:p>
            <a:pPr marL="0" indent="0"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Sharing in group </a:t>
            </a:r>
          </a:p>
          <a:p>
            <a:pPr marL="0" indent="0"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Covers KSAs (Knowledge, Skills, Attitudes)  </a:t>
            </a:r>
          </a:p>
          <a:p>
            <a:pPr marL="0" indent="0"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Content is focused &amp; practical </a:t>
            </a:r>
          </a:p>
          <a:p>
            <a:pPr marL="0" indent="0"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Resources are ‘ready to use’ in judges’ daily practice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13" y="864054"/>
            <a:ext cx="7005600" cy="9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5734" y="404664"/>
            <a:ext cx="1566706" cy="550297"/>
          </a:xfrm>
          <a:prstGeom prst="rect">
            <a:avLst/>
          </a:prstGeom>
        </p:spPr>
      </p:pic>
      <p:pic>
        <p:nvPicPr>
          <p:cNvPr id="9" name="Picture 8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13" y="6561384"/>
            <a:ext cx="9144000" cy="324000"/>
          </a:xfrm>
          <a:prstGeom prst="rect">
            <a:avLst/>
          </a:prstGeom>
        </p:spPr>
      </p:pic>
      <p:sp>
        <p:nvSpPr>
          <p:cNvPr id="615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571483"/>
            <a:ext cx="2133600" cy="28651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DA0692-1D46-4F6B-93A5-CBA14A8FC347}" type="slidenum">
              <a:rPr lang="en-AU" altLang="en-US" sz="14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AU" altLang="en-US" sz="1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13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6"/>
          <p:cNvSpPr>
            <a:spLocks noGrp="1" noChangeArrowheads="1"/>
          </p:cNvSpPr>
          <p:nvPr>
            <p:ph type="title"/>
          </p:nvPr>
        </p:nvSpPr>
        <p:spPr>
          <a:xfrm>
            <a:off x="323528" y="377278"/>
            <a:ext cx="8085138" cy="444167"/>
          </a:xfrm>
        </p:spPr>
        <p:txBody>
          <a:bodyPr/>
          <a:lstStyle/>
          <a:p>
            <a:pPr algn="l" eaLnBrk="1" hangingPunct="1"/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6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6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6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Demonstrate 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6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6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AU" sz="36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AU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AU" altLang="en-US" sz="3600" b="1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9" name="Content Placeholder 5"/>
          <p:cNvSpPr>
            <a:spLocks noGrp="1"/>
          </p:cNvSpPr>
          <p:nvPr>
            <p:ph idx="1"/>
          </p:nvPr>
        </p:nvSpPr>
        <p:spPr>
          <a:xfrm>
            <a:off x="477888" y="1844823"/>
            <a:ext cx="8414592" cy="4631343"/>
          </a:xfrm>
        </p:spPr>
        <p:txBody>
          <a:bodyPr/>
          <a:lstStyle/>
          <a:p>
            <a:r>
              <a:rPr lang="en-AU" sz="2800" dirty="0">
                <a:latin typeface="Calibri" panose="020F0502020204030204" pitchFamily="34" charset="0"/>
                <a:cs typeface="Calibri" panose="020F0502020204030204" pitchFamily="34" charset="0"/>
              </a:rPr>
              <a:t>Introduce self </a:t>
            </a:r>
          </a:p>
          <a:p>
            <a:r>
              <a:rPr lang="en-AU" sz="2800" dirty="0">
                <a:latin typeface="Calibri" panose="020F0502020204030204" pitchFamily="34" charset="0"/>
                <a:cs typeface="Calibri" panose="020F0502020204030204" pitchFamily="34" charset="0"/>
              </a:rPr>
              <a:t>Explain relevance of topic</a:t>
            </a:r>
          </a:p>
          <a:p>
            <a:r>
              <a:rPr lang="en-AU" sz="2800" dirty="0">
                <a:latin typeface="Calibri" panose="020F0502020204030204" pitchFamily="34" charset="0"/>
                <a:cs typeface="Calibri" panose="020F0502020204030204" pitchFamily="34" charset="0"/>
              </a:rPr>
              <a:t>Explain structure of session</a:t>
            </a:r>
          </a:p>
          <a:p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Set up ‘ground rules’ for session</a:t>
            </a:r>
          </a:p>
          <a:p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Ice breaker especially if participants don’t know each other</a:t>
            </a:r>
          </a:p>
          <a:p>
            <a:endParaRPr lang="en-US" altLang="en-US" sz="28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</p:txBody>
      </p:sp>
      <p:pic>
        <p:nvPicPr>
          <p:cNvPr id="2" name="Picture 1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13" y="864054"/>
            <a:ext cx="7005600" cy="9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5734" y="404664"/>
            <a:ext cx="1566706" cy="550297"/>
          </a:xfrm>
          <a:prstGeom prst="rect">
            <a:avLst/>
          </a:prstGeom>
        </p:spPr>
      </p:pic>
      <p:pic>
        <p:nvPicPr>
          <p:cNvPr id="9" name="Picture 8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13" y="6561384"/>
            <a:ext cx="9144000" cy="324000"/>
          </a:xfrm>
          <a:prstGeom prst="rect">
            <a:avLst/>
          </a:prstGeom>
        </p:spPr>
      </p:pic>
      <p:sp>
        <p:nvSpPr>
          <p:cNvPr id="615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571483"/>
            <a:ext cx="2133600" cy="28651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DA0692-1D46-4F6B-93A5-CBA14A8FC347}" type="slidenum">
              <a:rPr lang="en-AU" altLang="en-US" sz="14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AU" altLang="en-US" sz="1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9631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6"/>
          <p:cNvSpPr>
            <a:spLocks noGrp="1" noChangeArrowheads="1"/>
          </p:cNvSpPr>
          <p:nvPr>
            <p:ph type="title"/>
          </p:nvPr>
        </p:nvSpPr>
        <p:spPr>
          <a:xfrm>
            <a:off x="323528" y="377278"/>
            <a:ext cx="8085138" cy="444167"/>
          </a:xfrm>
        </p:spPr>
        <p:txBody>
          <a:bodyPr/>
          <a:lstStyle/>
          <a:p>
            <a:pPr algn="l" eaLnBrk="1" hangingPunct="1"/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Demonstrate attitudes 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component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AU" sz="32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AU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AU" altLang="en-US" sz="3200" b="1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9" name="Content Placeholder 5"/>
          <p:cNvSpPr>
            <a:spLocks noGrp="1"/>
          </p:cNvSpPr>
          <p:nvPr>
            <p:ph idx="1"/>
          </p:nvPr>
        </p:nvSpPr>
        <p:spPr>
          <a:xfrm>
            <a:off x="477888" y="1844823"/>
            <a:ext cx="8414592" cy="4631343"/>
          </a:xfrm>
        </p:spPr>
        <p:txBody>
          <a:bodyPr/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Get participants to read out paragraphs of Case study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Put participants into groups of 4-5 (balance seniority, gender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across groups)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Part 1:‘Put yourself in the shoes of’’ exercise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Part 2: Translate awareness into needs and role of judges</a:t>
            </a:r>
          </a:p>
          <a:p>
            <a:endParaRPr lang="en-US" altLang="en-US" sz="28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</p:txBody>
      </p:sp>
      <p:pic>
        <p:nvPicPr>
          <p:cNvPr id="2" name="Picture 1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13" y="864054"/>
            <a:ext cx="7005600" cy="9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5734" y="404664"/>
            <a:ext cx="1566706" cy="550297"/>
          </a:xfrm>
          <a:prstGeom prst="rect">
            <a:avLst/>
          </a:prstGeom>
        </p:spPr>
      </p:pic>
      <p:pic>
        <p:nvPicPr>
          <p:cNvPr id="9" name="Picture 8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13" y="6561384"/>
            <a:ext cx="9144000" cy="324000"/>
          </a:xfrm>
          <a:prstGeom prst="rect">
            <a:avLst/>
          </a:prstGeom>
        </p:spPr>
      </p:pic>
      <p:sp>
        <p:nvSpPr>
          <p:cNvPr id="615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571483"/>
            <a:ext cx="2133600" cy="28651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DA0692-1D46-4F6B-93A5-CBA14A8FC347}" type="slidenum">
              <a:rPr lang="en-AU" altLang="en-US" sz="14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AU" altLang="en-US" sz="1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3919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6"/>
          <p:cNvSpPr>
            <a:spLocks noGrp="1" noChangeArrowheads="1"/>
          </p:cNvSpPr>
          <p:nvPr>
            <p:ph type="title"/>
          </p:nvPr>
        </p:nvSpPr>
        <p:spPr>
          <a:xfrm>
            <a:off x="323528" y="377278"/>
            <a:ext cx="8085138" cy="444167"/>
          </a:xfrm>
        </p:spPr>
        <p:txBody>
          <a:bodyPr/>
          <a:lstStyle/>
          <a:p>
            <a:pPr algn="l" eaLnBrk="1" hangingPunct="1"/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Demonstrate knowledge component</a:t>
            </a:r>
            <a:b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8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8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AU" altLang="en-US" sz="2800" b="1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9" name="Content Placeholder 5"/>
          <p:cNvSpPr>
            <a:spLocks noGrp="1"/>
          </p:cNvSpPr>
          <p:nvPr>
            <p:ph idx="1"/>
          </p:nvPr>
        </p:nvSpPr>
        <p:spPr>
          <a:xfrm>
            <a:off x="467544" y="1442047"/>
            <a:ext cx="8414592" cy="4631343"/>
          </a:xfrm>
        </p:spPr>
        <p:txBody>
          <a:bodyPr/>
          <a:lstStyle/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Present checklist allowing for discussion and questions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Seek further inputs/ideas to add to checklist</a:t>
            </a:r>
          </a:p>
          <a:p>
            <a:endParaRPr lang="en-US" altLang="en-US" sz="28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altLang="en-US" sz="28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6. Demonstrate skills component </a:t>
            </a:r>
            <a:endParaRPr lang="en-US" altLang="en-US" sz="28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‘Scenes’: Teams of 2 with peer feedback, set out how long for each scene)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All team role play: seek volunteers for roles, encourage them to apply knowledge and theatrical ability! Group feedback</a:t>
            </a:r>
          </a:p>
        </p:txBody>
      </p:sp>
      <p:pic>
        <p:nvPicPr>
          <p:cNvPr id="2" name="Picture 1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13" y="864054"/>
            <a:ext cx="7005600" cy="9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5734" y="404664"/>
            <a:ext cx="1566706" cy="550297"/>
          </a:xfrm>
          <a:prstGeom prst="rect">
            <a:avLst/>
          </a:prstGeom>
        </p:spPr>
      </p:pic>
      <p:pic>
        <p:nvPicPr>
          <p:cNvPr id="9" name="Picture 8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13" y="6561384"/>
            <a:ext cx="9144000" cy="324000"/>
          </a:xfrm>
          <a:prstGeom prst="rect">
            <a:avLst/>
          </a:prstGeom>
        </p:spPr>
      </p:pic>
      <p:sp>
        <p:nvSpPr>
          <p:cNvPr id="615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571483"/>
            <a:ext cx="2133600" cy="28651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DA0692-1D46-4F6B-93A5-CBA14A8FC347}" type="slidenum">
              <a:rPr lang="en-AU" altLang="en-US" sz="14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AU" altLang="en-US" sz="1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9223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6"/>
          <p:cNvSpPr>
            <a:spLocks noGrp="1" noChangeArrowheads="1"/>
          </p:cNvSpPr>
          <p:nvPr>
            <p:ph type="title"/>
          </p:nvPr>
        </p:nvSpPr>
        <p:spPr>
          <a:xfrm>
            <a:off x="323528" y="377278"/>
            <a:ext cx="8085138" cy="444167"/>
          </a:xfrm>
        </p:spPr>
        <p:txBody>
          <a:bodyPr/>
          <a:lstStyle/>
          <a:p>
            <a:pPr algn="l" eaLnBrk="1" hangingPunct="1"/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7. Demonstrate 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AU" sz="32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AU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AU" altLang="en-US" sz="3200" b="1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9" name="Content Placeholder 5"/>
          <p:cNvSpPr>
            <a:spLocks noGrp="1"/>
          </p:cNvSpPr>
          <p:nvPr>
            <p:ph idx="1"/>
          </p:nvPr>
        </p:nvSpPr>
        <p:spPr>
          <a:xfrm>
            <a:off x="467544" y="1442047"/>
            <a:ext cx="8414592" cy="4631343"/>
          </a:xfrm>
        </p:spPr>
        <p:txBody>
          <a:bodyPr/>
          <a:lstStyle/>
          <a:p>
            <a:pPr lvl="0"/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Summarise content</a:t>
            </a:r>
          </a:p>
          <a:p>
            <a:pPr lvl="0"/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Review learning outcomes</a:t>
            </a:r>
          </a:p>
          <a:p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Check participants grasp by asking them to summarise or invite each participant to offer ‘most significant learning’ of the session, to the group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Formal assessment?</a:t>
            </a:r>
          </a:p>
          <a:p>
            <a:endParaRPr lang="en-US" sz="24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8. Any questions? Closing of session</a:t>
            </a:r>
            <a:endParaRPr lang="en-AU" sz="2800" b="1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13" y="864054"/>
            <a:ext cx="7005600" cy="9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5734" y="404664"/>
            <a:ext cx="1566706" cy="550297"/>
          </a:xfrm>
          <a:prstGeom prst="rect">
            <a:avLst/>
          </a:prstGeom>
        </p:spPr>
      </p:pic>
      <p:pic>
        <p:nvPicPr>
          <p:cNvPr id="9" name="Picture 8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13" y="6561384"/>
            <a:ext cx="9144000" cy="324000"/>
          </a:xfrm>
          <a:prstGeom prst="rect">
            <a:avLst/>
          </a:prstGeom>
        </p:spPr>
      </p:pic>
      <p:sp>
        <p:nvSpPr>
          <p:cNvPr id="615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571483"/>
            <a:ext cx="2133600" cy="28651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DA0692-1D46-4F6B-93A5-CBA14A8FC347}" type="slidenum">
              <a:rPr lang="en-AU" altLang="en-US" sz="14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AU" altLang="en-US" sz="1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5799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FCA-template-Calibri-201606 (002)</Template>
  <TotalTime>3348</TotalTime>
  <Words>913</Words>
  <Application>Microsoft Office PowerPoint</Application>
  <PresentationFormat>On-screen Show (4:3)</PresentationFormat>
  <Paragraphs>79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Default Design</vt:lpstr>
      <vt:lpstr>PowerPoint Presentation</vt:lpstr>
      <vt:lpstr>What we are doing today </vt:lpstr>
      <vt:lpstr>1. Design Considerations:  Gender &amp; Family Violence Workshops</vt:lpstr>
      <vt:lpstr>  2. Session planning template: Key features  </vt:lpstr>
      <vt:lpstr>   3. Demonstrate introduction   </vt:lpstr>
      <vt:lpstr>    4. Demonstrate attitudes component    </vt:lpstr>
      <vt:lpstr>    5. Demonstrate knowledge component    </vt:lpstr>
      <vt:lpstr>    7. Demonstrate Conclusion    </vt:lpstr>
    </vt:vector>
  </TitlesOfParts>
  <Company>Federal Court of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Lorenz Metzner</dc:creator>
  <cp:lastModifiedBy>Madeline Price</cp:lastModifiedBy>
  <cp:revision>231</cp:revision>
  <dcterms:created xsi:type="dcterms:W3CDTF">2016-08-08T19:45:45Z</dcterms:created>
  <dcterms:modified xsi:type="dcterms:W3CDTF">2020-08-17T22:42:03Z</dcterms:modified>
</cp:coreProperties>
</file>