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72" r:id="rId1"/>
  </p:sldMasterIdLst>
  <p:sldIdLst>
    <p:sldId id="490" r:id="rId2"/>
    <p:sldId id="279" r:id="rId3"/>
    <p:sldId id="475" r:id="rId4"/>
    <p:sldId id="500" r:id="rId5"/>
    <p:sldId id="495" r:id="rId6"/>
    <p:sldId id="492" r:id="rId7"/>
    <p:sldId id="518" r:id="rId8"/>
    <p:sldId id="496" r:id="rId9"/>
    <p:sldId id="499" r:id="rId10"/>
    <p:sldId id="503" r:id="rId11"/>
    <p:sldId id="497" r:id="rId12"/>
    <p:sldId id="498" r:id="rId13"/>
    <p:sldId id="521" r:id="rId14"/>
    <p:sldId id="502" r:id="rId15"/>
    <p:sldId id="522" r:id="rId16"/>
    <p:sldId id="501" r:id="rId17"/>
    <p:sldId id="337" r:id="rId18"/>
    <p:sldId id="317" r:id="rId19"/>
    <p:sldId id="505" r:id="rId20"/>
    <p:sldId id="506" r:id="rId21"/>
    <p:sldId id="523" r:id="rId22"/>
    <p:sldId id="507" r:id="rId23"/>
    <p:sldId id="524" r:id="rId24"/>
    <p:sldId id="508" r:id="rId25"/>
    <p:sldId id="509" r:id="rId26"/>
    <p:sldId id="525" r:id="rId27"/>
    <p:sldId id="513" r:id="rId28"/>
    <p:sldId id="512" r:id="rId29"/>
    <p:sldId id="510" r:id="rId30"/>
    <p:sldId id="514" r:id="rId31"/>
    <p:sldId id="519" r:id="rId32"/>
    <p:sldId id="517" r:id="rId33"/>
    <p:sldId id="481" r:id="rId34"/>
    <p:sldId id="314" r:id="rId35"/>
    <p:sldId id="472" r:id="rId36"/>
    <p:sldId id="491" r:id="rId37"/>
    <p:sldId id="520" r:id="rId38"/>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varScale="1">
        <p:scale>
          <a:sx n="108" d="100"/>
          <a:sy n="108" d="100"/>
        </p:scale>
        <p:origin x="166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31/05/2023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9980321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31/05/2023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784908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31/05/2023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326965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401F3D4-0363-48A4-BF4F-8959CF89B14D}" type="datetimeFigureOut">
              <a:rPr lang="en-AU" smtClean="0">
                <a:solidFill>
                  <a:prstClr val="black">
                    <a:tint val="75000"/>
                  </a:prstClr>
                </a:solidFill>
              </a:rPr>
              <a:pPr/>
              <a:t>31/05/2023</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3070960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401F3D4-0363-48A4-BF4F-8959CF89B14D}" type="datetimeFigureOut">
              <a:rPr lang="en-AU" smtClean="0">
                <a:solidFill>
                  <a:prstClr val="black">
                    <a:tint val="75000"/>
                  </a:prstClr>
                </a:solidFill>
              </a:rPr>
              <a:pPr/>
              <a:t>31/05/2023</a:t>
            </a:fld>
            <a:endParaRPr lang="en-AU"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AU"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5477392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401F3D4-0363-48A4-BF4F-8959CF89B14D}" type="datetimeFigureOut">
              <a:rPr lang="en-AU" smtClean="0">
                <a:solidFill>
                  <a:prstClr val="black">
                    <a:tint val="75000"/>
                  </a:prstClr>
                </a:solidFill>
              </a:rPr>
              <a:pPr/>
              <a:t>31/05/2023</a:t>
            </a:fld>
            <a:endParaRPr lang="en-AU"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AU"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742972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01F3D4-0363-48A4-BF4F-8959CF89B14D}" type="datetimeFigureOut">
              <a:rPr lang="en-AU" smtClean="0">
                <a:solidFill>
                  <a:prstClr val="black">
                    <a:tint val="75000"/>
                  </a:prstClr>
                </a:solidFill>
              </a:rPr>
              <a:pPr/>
              <a:t>31/05/2023</a:t>
            </a:fld>
            <a:endParaRPr lang="en-AU"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AU"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467238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401F3D4-0363-48A4-BF4F-8959CF89B14D}" type="datetimeFigureOut">
              <a:rPr lang="en-AU" smtClean="0">
                <a:solidFill>
                  <a:prstClr val="black">
                    <a:tint val="75000"/>
                  </a:prstClr>
                </a:solidFill>
              </a:rPr>
              <a:pPr/>
              <a:t>31/05/2023</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844929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401F3D4-0363-48A4-BF4F-8959CF89B14D}" type="datetimeFigureOut">
              <a:rPr lang="en-AU" smtClean="0">
                <a:solidFill>
                  <a:prstClr val="black">
                    <a:tint val="75000"/>
                  </a:prstClr>
                </a:solidFill>
              </a:rPr>
              <a:pPr/>
              <a:t>31/05/2023</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5705807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31/05/2023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048335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31/05/2023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2588005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01F3D4-0363-48A4-BF4F-8959CF89B14D}" type="datetimeFigureOut">
              <a:rPr lang="en-AU" smtClean="0">
                <a:solidFill>
                  <a:prstClr val="black">
                    <a:tint val="75000"/>
                  </a:prstClr>
                </a:solidFill>
              </a:rPr>
              <a:pPr/>
              <a:t>31/05/2023</a:t>
            </a:fld>
            <a:endParaRPr lang="en-AU" dirty="0">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2225044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tif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jade.io/article/216608/section/1698"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ChangeArrowheads="1"/>
          </p:cNvSpPr>
          <p:nvPr/>
        </p:nvSpPr>
        <p:spPr bwMode="auto">
          <a:xfrm>
            <a:off x="251520" y="2132856"/>
            <a:ext cx="8784976"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r>
              <a:rPr lang="en-AU" altLang="en-US" sz="3200" b="1" dirty="0">
                <a:solidFill>
                  <a:srgbClr val="002060"/>
                </a:solidFill>
              </a:rPr>
              <a:t>Judicial Officers’ </a:t>
            </a:r>
          </a:p>
          <a:p>
            <a:pPr algn="ctr">
              <a:spcBef>
                <a:spcPct val="0"/>
              </a:spcBef>
            </a:pPr>
            <a:r>
              <a:rPr lang="en-AU" altLang="en-US" sz="3200" b="1" dirty="0">
                <a:solidFill>
                  <a:srgbClr val="002060"/>
                </a:solidFill>
              </a:rPr>
              <a:t>Fraud and Corruption Online Course</a:t>
            </a:r>
          </a:p>
          <a:p>
            <a:pPr algn="ctr">
              <a:spcBef>
                <a:spcPct val="0"/>
              </a:spcBef>
            </a:pPr>
            <a:endParaRPr lang="en-AU" altLang="en-US" sz="1000" b="1" dirty="0"/>
          </a:p>
          <a:p>
            <a:pPr algn="ctr"/>
            <a:r>
              <a:rPr lang="en-AU" sz="2000" b="1" dirty="0">
                <a:solidFill>
                  <a:srgbClr val="595959"/>
                </a:solidFill>
              </a:rPr>
              <a:t>Via Zoom - 18, 25 &amp; 31 May, 8 &amp; 15 June 2023 </a:t>
            </a:r>
            <a:endParaRPr lang="en-US" altLang="en-US" sz="2000" b="1" i="1" dirty="0">
              <a:solidFill>
                <a:srgbClr val="595959"/>
              </a:solidFill>
            </a:endParaRPr>
          </a:p>
        </p:txBody>
      </p:sp>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05308" y="531702"/>
            <a:ext cx="4155193" cy="1262681"/>
          </a:xfrm>
          <a:prstGeom prst="rect">
            <a:avLst/>
          </a:prstGeom>
        </p:spPr>
      </p:pic>
      <p:pic>
        <p:nvPicPr>
          <p:cNvPr id="15" name="Picture 14"/>
          <p:cNvPicPr/>
          <p:nvPr/>
        </p:nvPicPr>
        <p:blipFill>
          <a:blip r:embed="rId3">
            <a:extLst>
              <a:ext uri="{28A0092B-C50C-407E-A947-70E740481C1C}">
                <a14:useLocalDpi xmlns:a14="http://schemas.microsoft.com/office/drawing/2010/main" val="0"/>
              </a:ext>
            </a:extLst>
          </a:blip>
          <a:stretch>
            <a:fillRect/>
          </a:stretch>
        </p:blipFill>
        <p:spPr>
          <a:xfrm>
            <a:off x="4821997" y="5592585"/>
            <a:ext cx="4059847" cy="722384"/>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4710" y="5439427"/>
            <a:ext cx="332105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31640" y="409307"/>
            <a:ext cx="1728192" cy="1335843"/>
          </a:xfrm>
          <a:prstGeom prst="rect">
            <a:avLst/>
          </a:prstGeom>
        </p:spPr>
      </p:pic>
    </p:spTree>
    <p:extLst>
      <p:ext uri="{BB962C8B-B14F-4D97-AF65-F5344CB8AC3E}">
        <p14:creationId xmlns:p14="http://schemas.microsoft.com/office/powerpoint/2010/main" val="2936014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ChangeArrowheads="1"/>
          </p:cNvSpPr>
          <p:nvPr/>
        </p:nvSpPr>
        <p:spPr bwMode="auto">
          <a:xfrm>
            <a:off x="738452" y="2529545"/>
            <a:ext cx="7491146" cy="2357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spcBef>
                <a:spcPct val="0"/>
              </a:spcBef>
            </a:pPr>
            <a:r>
              <a:rPr lang="en-AU" altLang="en-US" sz="3200" b="1" dirty="0">
                <a:solidFill>
                  <a:srgbClr val="002060"/>
                </a:solidFill>
              </a:rPr>
              <a:t>Session 3 : Bribery &amp; Official Corruption</a:t>
            </a:r>
          </a:p>
          <a:p>
            <a:pPr lvl="0" algn="ctr">
              <a:spcBef>
                <a:spcPct val="0"/>
              </a:spcBef>
            </a:pPr>
            <a:r>
              <a:rPr lang="en-AU" altLang="en-US" sz="2400" b="1" dirty="0">
                <a:solidFill>
                  <a:schemeClr val="bg1">
                    <a:lumMod val="50000"/>
                  </a:schemeClr>
                </a:solidFill>
              </a:rPr>
              <a:t>Thursday 31 May, 2023</a:t>
            </a:r>
          </a:p>
          <a:p>
            <a:pPr lvl="0" algn="ctr">
              <a:spcBef>
                <a:spcPct val="0"/>
              </a:spcBef>
            </a:pPr>
            <a:endParaRPr lang="en-AU" altLang="en-US" sz="3200" b="1" i="1" dirty="0">
              <a:solidFill>
                <a:srgbClr val="002060"/>
              </a:solidFill>
            </a:endParaRPr>
          </a:p>
          <a:p>
            <a:pPr algn="ctr">
              <a:spcBef>
                <a:spcPct val="0"/>
              </a:spcBef>
            </a:pPr>
            <a:r>
              <a:rPr lang="en-AU" altLang="en-US" sz="2400" b="1" i="1" dirty="0">
                <a:solidFill>
                  <a:srgbClr val="002060"/>
                </a:solidFill>
              </a:rPr>
              <a:t>Justice Teresa Berrigan</a:t>
            </a:r>
          </a:p>
          <a:p>
            <a:pPr algn="ctr">
              <a:spcBef>
                <a:spcPct val="0"/>
              </a:spcBef>
            </a:pPr>
            <a:r>
              <a:rPr lang="en-AU" altLang="en-US" sz="2400" b="1" i="1" dirty="0">
                <a:solidFill>
                  <a:srgbClr val="002060"/>
                </a:solidFill>
              </a:rPr>
              <a:t>National and Supreme Courts of Papua New Guinea</a:t>
            </a:r>
          </a:p>
          <a:p>
            <a:pPr lvl="0" algn="ctr">
              <a:spcBef>
                <a:spcPct val="0"/>
              </a:spcBef>
            </a:pPr>
            <a:endParaRPr lang="en-AU" sz="3200" b="1" dirty="0">
              <a:solidFill>
                <a:srgbClr val="002060"/>
              </a:solidFill>
              <a:latin typeface="Calibri" panose="020F0502020204030204"/>
            </a:endParaRPr>
          </a:p>
        </p:txBody>
      </p:sp>
      <p:sp>
        <p:nvSpPr>
          <p:cNvPr id="2" name="TextBox 1"/>
          <p:cNvSpPr txBox="1"/>
          <p:nvPr/>
        </p:nvSpPr>
        <p:spPr>
          <a:xfrm>
            <a:off x="5710930" y="4886579"/>
            <a:ext cx="184731" cy="300082"/>
          </a:xfrm>
          <a:prstGeom prst="rect">
            <a:avLst/>
          </a:prstGeom>
          <a:noFill/>
        </p:spPr>
        <p:txBody>
          <a:bodyPr wrap="none" rtlCol="0">
            <a:spAutoFit/>
          </a:bodyPr>
          <a:lstStyle/>
          <a:p>
            <a:pPr defTabSz="685800">
              <a:defRPr/>
            </a:pPr>
            <a:endParaRPr lang="en-US" sz="1350" dirty="0">
              <a:solidFill>
                <a:prstClr val="black"/>
              </a:solidFill>
              <a:latin typeface="Calibri" panose="020F0502020204030204"/>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50141" y="1001026"/>
            <a:ext cx="4475572" cy="1360038"/>
          </a:xfrm>
          <a:prstGeom prst="rect">
            <a:avLst/>
          </a:prstGeom>
        </p:spPr>
      </p:pic>
    </p:spTree>
    <p:extLst>
      <p:ext uri="{BB962C8B-B14F-4D97-AF65-F5344CB8AC3E}">
        <p14:creationId xmlns:p14="http://schemas.microsoft.com/office/powerpoint/2010/main" val="38336203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0930" y="4886579"/>
            <a:ext cx="184731" cy="300082"/>
          </a:xfrm>
          <a:prstGeom prst="rect">
            <a:avLst/>
          </a:prstGeom>
          <a:noFill/>
        </p:spPr>
        <p:txBody>
          <a:bodyPr wrap="none" rtlCol="0">
            <a:spAutoFit/>
          </a:bodyPr>
          <a:lstStyle/>
          <a:p>
            <a:endParaRPr lang="en-US" sz="1350" dirty="0">
              <a:solidFill>
                <a:prstClr val="black"/>
              </a:solidFill>
            </a:endParaRPr>
          </a:p>
        </p:txBody>
      </p:sp>
      <p:sp>
        <p:nvSpPr>
          <p:cNvPr id="3" name="Title 2"/>
          <p:cNvSpPr>
            <a:spLocks noGrp="1"/>
          </p:cNvSpPr>
          <p:nvPr>
            <p:ph type="title"/>
          </p:nvPr>
        </p:nvSpPr>
        <p:spPr>
          <a:xfrm>
            <a:off x="448219" y="401782"/>
            <a:ext cx="7764128" cy="567685"/>
          </a:xfrm>
        </p:spPr>
        <p:txBody>
          <a:bodyPr>
            <a:noAutofit/>
          </a:bodyPr>
          <a:lstStyle/>
          <a:p>
            <a:r>
              <a:rPr lang="en-AU" sz="3200" b="1" dirty="0">
                <a:solidFill>
                  <a:srgbClr val="002060"/>
                </a:solidFill>
                <a:latin typeface="+mn-lt"/>
                <a:cs typeface="Calibri" panose="020F0502020204030204" pitchFamily="34" charset="0"/>
              </a:rPr>
              <a:t>Session 3: Bribery &amp; Official Corruption Agenda</a:t>
            </a:r>
          </a:p>
        </p:txBody>
      </p:sp>
      <p:sp>
        <p:nvSpPr>
          <p:cNvPr id="5" name="Content Placeholder 4"/>
          <p:cNvSpPr>
            <a:spLocks noGrp="1"/>
          </p:cNvSpPr>
          <p:nvPr>
            <p:ph idx="1"/>
          </p:nvPr>
        </p:nvSpPr>
        <p:spPr>
          <a:xfrm>
            <a:off x="448219" y="1393794"/>
            <a:ext cx="8189753" cy="4838330"/>
          </a:xfrm>
        </p:spPr>
        <p:txBody>
          <a:bodyPr>
            <a:normAutofit lnSpcReduction="10000"/>
          </a:bodyPr>
          <a:lstStyle/>
          <a:p>
            <a:pPr marL="457200" indent="-457200">
              <a:lnSpc>
                <a:spcPct val="200000"/>
              </a:lnSpc>
              <a:buAutoNum type="arabicPeriod"/>
            </a:pPr>
            <a:r>
              <a:rPr lang="en-AU" sz="2000" dirty="0"/>
              <a:t>Welcome &amp; Introduction (5 minutes)</a:t>
            </a:r>
          </a:p>
          <a:p>
            <a:pPr marL="457200" indent="-457200">
              <a:lnSpc>
                <a:spcPct val="200000"/>
              </a:lnSpc>
              <a:buAutoNum type="arabicPeriod"/>
            </a:pPr>
            <a:r>
              <a:rPr lang="en-AU" sz="2000" dirty="0"/>
              <a:t>Justice Berrigan’s presentation (20-30 minutes)</a:t>
            </a:r>
          </a:p>
          <a:p>
            <a:pPr marL="457200" indent="-457200">
              <a:lnSpc>
                <a:spcPct val="200000"/>
              </a:lnSpc>
              <a:buAutoNum type="arabicPeriod"/>
            </a:pPr>
            <a:r>
              <a:rPr lang="en-AU" sz="2000" dirty="0"/>
              <a:t>Questions &amp; Answers on presentation (10 minutes)</a:t>
            </a:r>
          </a:p>
          <a:p>
            <a:pPr marL="457200" indent="-457200">
              <a:lnSpc>
                <a:spcPct val="200000"/>
              </a:lnSpc>
              <a:buAutoNum type="arabicPeriod"/>
            </a:pPr>
            <a:r>
              <a:rPr lang="en-AU" sz="2000" dirty="0"/>
              <a:t>Discussion Questions on Bribery &amp; Official Corruption Case Scenario </a:t>
            </a:r>
            <a:br>
              <a:rPr lang="en-AU" sz="2000" dirty="0"/>
            </a:br>
            <a:r>
              <a:rPr lang="en-AU" sz="2000" dirty="0"/>
              <a:t>(30 minutes)</a:t>
            </a:r>
          </a:p>
          <a:p>
            <a:pPr marL="457200" indent="-457200">
              <a:lnSpc>
                <a:spcPct val="200000"/>
              </a:lnSpc>
              <a:buAutoNum type="arabicPeriod"/>
            </a:pPr>
            <a:r>
              <a:rPr lang="en-AU" sz="2000" dirty="0"/>
              <a:t>Introduction to next week’s session &amp; scenario (5 minutes)</a:t>
            </a:r>
          </a:p>
          <a:p>
            <a:pPr marL="457200" indent="-457200">
              <a:lnSpc>
                <a:spcPct val="200000"/>
              </a:lnSpc>
              <a:buAutoNum type="arabicPeriod"/>
            </a:pPr>
            <a:r>
              <a:rPr lang="en-AU" sz="2000" dirty="0"/>
              <a:t>Session Wrap-Up (5 minutes)</a:t>
            </a:r>
          </a:p>
        </p:txBody>
      </p:sp>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915041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2AF13-39D5-A901-97C2-3DEB023F1BF5}"/>
              </a:ext>
            </a:extLst>
          </p:cNvPr>
          <p:cNvSpPr>
            <a:spLocks noGrp="1"/>
          </p:cNvSpPr>
          <p:nvPr>
            <p:ph type="title"/>
          </p:nvPr>
        </p:nvSpPr>
        <p:spPr/>
        <p:txBody>
          <a:bodyPr>
            <a:normAutofit/>
          </a:bodyPr>
          <a:lstStyle/>
          <a:p>
            <a:r>
              <a:rPr lang="en-AU" altLang="en-US" sz="3200" b="1" dirty="0">
                <a:solidFill>
                  <a:srgbClr val="002060"/>
                </a:solidFill>
                <a:latin typeface="+mn-lt"/>
              </a:rPr>
              <a:t>Bribery                                 </a:t>
            </a:r>
            <a:endParaRPr lang="en-AU" sz="3200" dirty="0">
              <a:solidFill>
                <a:srgbClr val="002060"/>
              </a:solidFill>
            </a:endParaRPr>
          </a:p>
        </p:txBody>
      </p:sp>
      <p:sp>
        <p:nvSpPr>
          <p:cNvPr id="3" name="Content Placeholder 2">
            <a:extLst>
              <a:ext uri="{FF2B5EF4-FFF2-40B4-BE49-F238E27FC236}">
                <a16:creationId xmlns:a16="http://schemas.microsoft.com/office/drawing/2014/main" id="{A04DA847-DA5B-83D4-380B-0ABF99C0540A}"/>
              </a:ext>
            </a:extLst>
          </p:cNvPr>
          <p:cNvSpPr>
            <a:spLocks noGrp="1"/>
          </p:cNvSpPr>
          <p:nvPr>
            <p:ph sz="half" idx="1"/>
          </p:nvPr>
        </p:nvSpPr>
        <p:spPr>
          <a:xfrm>
            <a:off x="685800" y="2337594"/>
            <a:ext cx="3886200" cy="3140930"/>
          </a:xfrm>
        </p:spPr>
        <p:txBody>
          <a:bodyPr/>
          <a:lstStyle/>
          <a:p>
            <a:pPr marL="0" indent="0">
              <a:buNone/>
            </a:pPr>
            <a:r>
              <a:rPr lang="en-AU" sz="2000" dirty="0">
                <a:ea typeface="Calibri" panose="020F0502020204030204" pitchFamily="34" charset="0"/>
                <a:cs typeface="Arial" panose="020B0604020202020204" pitchFamily="34" charset="0"/>
              </a:rPr>
              <a:t>Giving or receiving, or offering to give or receive, anything of value in connection with the improper performance of a position of trust. </a:t>
            </a:r>
            <a:endParaRPr lang="en-AU" sz="2000" dirty="0">
              <a:ea typeface="Calibri" panose="020F0502020204030204" pitchFamily="34" charset="0"/>
              <a:cs typeface="Times New Roman" panose="02020603050405020304" pitchFamily="18" charset="0"/>
            </a:endParaRPr>
          </a:p>
        </p:txBody>
      </p:sp>
      <p:pic>
        <p:nvPicPr>
          <p:cNvPr id="7" name="Content Placeholder 6">
            <a:extLst>
              <a:ext uri="{FF2B5EF4-FFF2-40B4-BE49-F238E27FC236}">
                <a16:creationId xmlns:a16="http://schemas.microsoft.com/office/drawing/2014/main" id="{640E322B-D7C6-87FE-4197-B4911DF6D3AC}"/>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287102" y="2415232"/>
            <a:ext cx="2902742" cy="2541758"/>
          </a:xfrm>
        </p:spPr>
      </p:pic>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12103411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86CB5-A688-98CF-816B-017AB130964E}"/>
              </a:ext>
            </a:extLst>
          </p:cNvPr>
          <p:cNvSpPr>
            <a:spLocks noGrp="1"/>
          </p:cNvSpPr>
          <p:nvPr>
            <p:ph type="title"/>
          </p:nvPr>
        </p:nvSpPr>
        <p:spPr>
          <a:xfrm>
            <a:off x="451097" y="89919"/>
            <a:ext cx="7886700" cy="1325563"/>
          </a:xfrm>
        </p:spPr>
        <p:txBody>
          <a:bodyPr>
            <a:normAutofit/>
          </a:bodyPr>
          <a:lstStyle/>
          <a:p>
            <a:r>
              <a:rPr lang="en-US" sz="3200" b="1" dirty="0">
                <a:solidFill>
                  <a:srgbClr val="002060"/>
                </a:solidFill>
                <a:latin typeface="+mn-lt"/>
              </a:rPr>
              <a:t>Official Corruption and Abuse of Office	</a:t>
            </a: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95F13DF4-9535-F3F2-61BC-695CF2934046}"/>
              </a:ext>
            </a:extLst>
          </p:cNvPr>
          <p:cNvSpPr>
            <a:spLocks noGrp="1"/>
          </p:cNvSpPr>
          <p:nvPr>
            <p:ph idx="1"/>
          </p:nvPr>
        </p:nvSpPr>
        <p:spPr/>
        <p:txBody>
          <a:bodyPr>
            <a:normAutofit/>
          </a:bodyPr>
          <a:lstStyle/>
          <a:p>
            <a:pPr marL="0" indent="0">
              <a:buNone/>
            </a:pPr>
            <a:r>
              <a:rPr lang="en-AU" sz="2000" dirty="0">
                <a:effectLst/>
                <a:ea typeface="Times New Roman" panose="02020603050405020304" pitchFamily="18" charset="0"/>
                <a:cs typeface="Times New Roman" panose="02020603050405020304" pitchFamily="18" charset="0"/>
              </a:rPr>
              <a:t>These offences </a:t>
            </a:r>
            <a:r>
              <a:rPr lang="en-AU" sz="2000" dirty="0">
                <a:solidFill>
                  <a:srgbClr val="000000"/>
                </a:solidFill>
                <a:effectLst/>
                <a:ea typeface="Times New Roman" panose="02020603050405020304" pitchFamily="18" charset="0"/>
                <a:cs typeface="Times New Roman" panose="02020603050405020304" pitchFamily="18" charset="0"/>
              </a:rPr>
              <a:t>recognise that those who are entrusted to exercise the power and authority of public office must be accountable to the public: see </a:t>
            </a:r>
            <a:r>
              <a:rPr lang="en-AU" sz="2000" i="1" dirty="0">
                <a:effectLst/>
                <a:ea typeface="Times New Roman" panose="02020603050405020304" pitchFamily="18" charset="0"/>
                <a:cs typeface="Times New Roman" panose="02020603050405020304" pitchFamily="18" charset="0"/>
              </a:rPr>
              <a:t>Attorney-General’s Reference (No 3 of 2003) </a:t>
            </a:r>
            <a:r>
              <a:rPr lang="en-AU" sz="2000" dirty="0">
                <a:effectLst/>
                <a:ea typeface="Times New Roman" panose="02020603050405020304" pitchFamily="18" charset="0"/>
                <a:cs typeface="Times New Roman" panose="02020603050405020304" pitchFamily="18" charset="0"/>
              </a:rPr>
              <a:t>[2005] 1 QB 73; </a:t>
            </a:r>
            <a:r>
              <a:rPr lang="en-AU" sz="2000" i="1" dirty="0">
                <a:effectLst/>
                <a:ea typeface="Times New Roman" panose="02020603050405020304" pitchFamily="18" charset="0"/>
                <a:cs typeface="Times New Roman" panose="02020603050405020304" pitchFamily="18" charset="0"/>
              </a:rPr>
              <a:t>The State v </a:t>
            </a:r>
            <a:r>
              <a:rPr lang="en-AU" sz="2000" i="1" dirty="0">
                <a:solidFill>
                  <a:srgbClr val="000000"/>
                </a:solidFill>
                <a:effectLst/>
                <a:ea typeface="Times New Roman" panose="02020603050405020304" pitchFamily="18" charset="0"/>
              </a:rPr>
              <a:t>Yawijah</a:t>
            </a:r>
            <a:r>
              <a:rPr lang="en-AU" sz="2000" dirty="0">
                <a:solidFill>
                  <a:srgbClr val="000000"/>
                </a:solidFill>
                <a:effectLst/>
                <a:ea typeface="Times New Roman" panose="02020603050405020304" pitchFamily="18" charset="0"/>
              </a:rPr>
              <a:t> (2019) </a:t>
            </a:r>
            <a:r>
              <a:rPr lang="en-AU" sz="2000" dirty="0">
                <a:effectLst/>
                <a:ea typeface="Times New Roman" panose="02020603050405020304" pitchFamily="18" charset="0"/>
              </a:rPr>
              <a:t>N7767; </a:t>
            </a:r>
            <a:r>
              <a:rPr lang="en-AU" sz="2000" i="1" dirty="0">
                <a:solidFill>
                  <a:srgbClr val="000000"/>
                </a:solidFill>
                <a:effectLst/>
                <a:ea typeface="Times New Roman" panose="02020603050405020304" pitchFamily="18" charset="0"/>
                <a:cs typeface="Times New Roman" panose="02020603050405020304" pitchFamily="18" charset="0"/>
              </a:rPr>
              <a:t>The State v </a:t>
            </a:r>
            <a:r>
              <a:rPr lang="en-AU" sz="2000" i="1" dirty="0">
                <a:solidFill>
                  <a:srgbClr val="000000"/>
                </a:solidFill>
                <a:ea typeface="Times New Roman" panose="02020603050405020304" pitchFamily="18" charset="0"/>
                <a:cs typeface="Times New Roman" panose="02020603050405020304" pitchFamily="18" charset="0"/>
              </a:rPr>
              <a:t>Joel Luma </a:t>
            </a:r>
            <a:r>
              <a:rPr lang="en-AU" sz="2000" dirty="0">
                <a:solidFill>
                  <a:srgbClr val="000000"/>
                </a:solidFill>
                <a:effectLst/>
                <a:ea typeface="Times New Roman" panose="02020603050405020304" pitchFamily="18" charset="0"/>
                <a:cs typeface="Times New Roman" panose="02020603050405020304" pitchFamily="18" charset="0"/>
              </a:rPr>
              <a:t>(2020) </a:t>
            </a:r>
            <a:r>
              <a:rPr lang="en-AU" sz="2000" dirty="0">
                <a:effectLst/>
                <a:ea typeface="Times New Roman" panose="02020603050405020304" pitchFamily="18" charset="0"/>
                <a:cs typeface="Times New Roman" panose="02020603050405020304" pitchFamily="18" charset="0"/>
              </a:rPr>
              <a:t>N8798.</a:t>
            </a:r>
            <a:r>
              <a:rPr lang="en-AU" sz="2000" dirty="0">
                <a:solidFill>
                  <a:srgbClr val="000000"/>
                </a:solidFill>
                <a:effectLst/>
                <a:ea typeface="Times New Roman" panose="02020603050405020304" pitchFamily="18" charset="0"/>
                <a:cs typeface="Times New Roman" panose="02020603050405020304" pitchFamily="18" charset="0"/>
              </a:rPr>
              <a:t> </a:t>
            </a:r>
          </a:p>
          <a:p>
            <a:pPr marL="0" indent="0">
              <a:buNone/>
            </a:pPr>
            <a:endParaRPr lang="en-AU" sz="2000" dirty="0">
              <a:solidFill>
                <a:srgbClr val="000000"/>
              </a:solidFill>
              <a:ea typeface="Times New Roman" panose="02020603050405020304" pitchFamily="18" charset="0"/>
              <a:cs typeface="Times New Roman" panose="02020603050405020304" pitchFamily="18" charset="0"/>
            </a:endParaRPr>
          </a:p>
          <a:p>
            <a:pPr marL="0" lvl="0" indent="0">
              <a:buSzPts val="1400"/>
              <a:buNone/>
            </a:pPr>
            <a:r>
              <a:rPr lang="en-AU" sz="2000" dirty="0">
                <a:ea typeface="Times New Roman" panose="02020603050405020304" pitchFamily="18" charset="0"/>
                <a:cs typeface="Times New Roman" panose="02020603050405020304" pitchFamily="18" charset="0"/>
              </a:rPr>
              <a:t>They recognise that official corruption or abuse may occur at any level of public service or public office, </a:t>
            </a:r>
            <a:r>
              <a:rPr lang="en-AU" sz="2000" dirty="0">
                <a:effectLst/>
                <a:ea typeface="Times New Roman" panose="02020603050405020304" pitchFamily="18" charset="0"/>
                <a:cs typeface="Times New Roman" panose="02020603050405020304" pitchFamily="18" charset="0"/>
              </a:rPr>
              <a:t>albeit in general terms, the more senior the official the more serious the offending: </a:t>
            </a:r>
            <a:r>
              <a:rPr lang="en-AU" sz="2000" i="1" dirty="0">
                <a:effectLst/>
                <a:ea typeface="Times New Roman" panose="02020603050405020304" pitchFamily="18" charset="0"/>
                <a:cs typeface="Times New Roman" panose="02020603050405020304" pitchFamily="18" charset="0"/>
              </a:rPr>
              <a:t>Luma</a:t>
            </a:r>
            <a:r>
              <a:rPr lang="en-AU" sz="2000" dirty="0">
                <a:effectLst/>
                <a:ea typeface="Times New Roman" panose="02020603050405020304" pitchFamily="18" charset="0"/>
                <a:cs typeface="Times New Roman" panose="02020603050405020304" pitchFamily="18" charset="0"/>
              </a:rPr>
              <a:t>.  </a:t>
            </a:r>
          </a:p>
          <a:p>
            <a:pPr marL="0" lvl="0" indent="0" algn="just">
              <a:buSzPts val="1400"/>
              <a:buNone/>
            </a:pPr>
            <a:endParaRPr lang="en-AU" sz="1800" dirty="0">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gn="just">
              <a:buSzPts val="1400"/>
              <a:buNone/>
            </a:pPr>
            <a:endParaRPr lang="en-PG"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endParaRPr lang="en-US"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37255430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025195-AECD-8D7B-4447-27E7A1050F85}"/>
              </a:ext>
            </a:extLst>
          </p:cNvPr>
          <p:cNvSpPr>
            <a:spLocks noGrp="1"/>
          </p:cNvSpPr>
          <p:nvPr>
            <p:ph type="title"/>
          </p:nvPr>
        </p:nvSpPr>
        <p:spPr>
          <a:xfrm>
            <a:off x="459975" y="27933"/>
            <a:ext cx="7886700" cy="1325563"/>
          </a:xfrm>
        </p:spPr>
        <p:txBody>
          <a:bodyPr>
            <a:normAutofit/>
          </a:bodyPr>
          <a:lstStyle/>
          <a:p>
            <a:r>
              <a:rPr lang="en-US" sz="3200" b="1" dirty="0">
                <a:solidFill>
                  <a:srgbClr val="002060"/>
                </a:solidFill>
                <a:latin typeface="+mn-lt"/>
              </a:rPr>
              <a:t>Official Corruption</a:t>
            </a:r>
            <a:br>
              <a:rPr lang="en-US" sz="3200" b="1" dirty="0">
                <a:solidFill>
                  <a:srgbClr val="002060"/>
                </a:solidFill>
                <a:latin typeface="+mn-lt"/>
              </a:rPr>
            </a:br>
            <a:r>
              <a:rPr lang="en-US" sz="3200" b="1" dirty="0">
                <a:solidFill>
                  <a:srgbClr val="002060"/>
                </a:solidFill>
                <a:latin typeface="+mn-lt"/>
              </a:rPr>
              <a:t>S 87(1), Criminal Code, PNG</a:t>
            </a: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B8A8101D-5097-46DC-8144-EBC1B2258068}"/>
              </a:ext>
            </a:extLst>
          </p:cNvPr>
          <p:cNvSpPr>
            <a:spLocks noGrp="1"/>
          </p:cNvSpPr>
          <p:nvPr>
            <p:ph idx="1"/>
          </p:nvPr>
        </p:nvSpPr>
        <p:spPr>
          <a:xfrm>
            <a:off x="559293" y="1146490"/>
            <a:ext cx="8098100" cy="5406501"/>
          </a:xfrm>
        </p:spPr>
        <p:txBody>
          <a:bodyPr>
            <a:noAutofit/>
          </a:bodyPr>
          <a:lstStyle/>
          <a:p>
            <a:pPr marL="0" indent="0" algn="just">
              <a:lnSpc>
                <a:spcPct val="100000"/>
              </a:lnSpc>
              <a:buNone/>
            </a:pPr>
            <a:r>
              <a:rPr lang="en-AU" sz="1800" dirty="0">
                <a:solidFill>
                  <a:srgbClr val="000000"/>
                </a:solidFill>
                <a:effectLst/>
                <a:ea typeface="Times New Roman" panose="02020603050405020304" pitchFamily="18" charset="0"/>
                <a:cs typeface="Times New Roman" panose="02020603050405020304" pitchFamily="18" charset="0"/>
              </a:rPr>
              <a:t>(1) A person who–</a:t>
            </a:r>
            <a:endParaRPr lang="en-PG" sz="1800" dirty="0">
              <a:effectLst/>
              <a:ea typeface="Times New Roman" panose="02020603050405020304" pitchFamily="18" charset="0"/>
              <a:cs typeface="Times New Roman" panose="02020603050405020304" pitchFamily="18" charset="0"/>
            </a:endParaRPr>
          </a:p>
          <a:p>
            <a:pPr indent="0">
              <a:lnSpc>
                <a:spcPct val="100000"/>
              </a:lnSpc>
              <a:spcAft>
                <a:spcPts val="1000"/>
              </a:spcAft>
              <a:buNone/>
            </a:pPr>
            <a:r>
              <a:rPr lang="en-AU" sz="1800" dirty="0">
                <a:solidFill>
                  <a:srgbClr val="000000"/>
                </a:solidFill>
                <a:effectLst/>
                <a:ea typeface="Times New Roman" panose="02020603050405020304" pitchFamily="18" charset="0"/>
                <a:cs typeface="Times New Roman" panose="02020603050405020304" pitchFamily="18" charset="0"/>
              </a:rPr>
              <a:t>(</a:t>
            </a:r>
            <a:r>
              <a:rPr lang="en-AU" sz="1800" i="1" dirty="0">
                <a:solidFill>
                  <a:srgbClr val="000000"/>
                </a:solidFill>
                <a:effectLst/>
                <a:ea typeface="Times New Roman" panose="02020603050405020304" pitchFamily="18" charset="0"/>
                <a:cs typeface="Times New Roman" panose="02020603050405020304" pitchFamily="18" charset="0"/>
              </a:rPr>
              <a:t>a</a:t>
            </a:r>
            <a:r>
              <a:rPr lang="en-AU" sz="1800" dirty="0">
                <a:solidFill>
                  <a:srgbClr val="000000"/>
                </a:solidFill>
                <a:effectLst/>
                <a:ea typeface="Times New Roman" panose="02020603050405020304" pitchFamily="18" charset="0"/>
                <a:cs typeface="Times New Roman" panose="02020603050405020304" pitchFamily="18" charset="0"/>
              </a:rPr>
              <a:t>) being–</a:t>
            </a:r>
            <a:endParaRPr lang="en-PG" sz="1800" dirty="0">
              <a:effectLst/>
              <a:ea typeface="Times New Roman" panose="02020603050405020304" pitchFamily="18" charset="0"/>
              <a:cs typeface="Times New Roman" panose="02020603050405020304" pitchFamily="18" charset="0"/>
            </a:endParaRPr>
          </a:p>
          <a:p>
            <a:pPr indent="0">
              <a:lnSpc>
                <a:spcPct val="100000"/>
              </a:lnSpc>
              <a:spcBef>
                <a:spcPts val="0"/>
              </a:spcBef>
              <a:buNone/>
            </a:pPr>
            <a:r>
              <a:rPr lang="en-AU" sz="1800" dirty="0">
                <a:solidFill>
                  <a:srgbClr val="000000"/>
                </a:solidFill>
                <a:effectLst/>
                <a:ea typeface="Times New Roman" panose="02020603050405020304" pitchFamily="18" charset="0"/>
                <a:cs typeface="Times New Roman" panose="02020603050405020304" pitchFamily="18" charset="0"/>
              </a:rPr>
              <a:t>(i) employed in the Public Service, or the holder of any public office; and</a:t>
            </a:r>
            <a:endParaRPr lang="en-PG" sz="1800" dirty="0">
              <a:effectLst/>
              <a:ea typeface="Times New Roman" panose="02020603050405020304" pitchFamily="18" charset="0"/>
              <a:cs typeface="Times New Roman" panose="02020603050405020304" pitchFamily="18" charset="0"/>
            </a:endParaRPr>
          </a:p>
          <a:p>
            <a:pPr indent="0">
              <a:lnSpc>
                <a:spcPct val="100000"/>
              </a:lnSpc>
              <a:spcBef>
                <a:spcPts val="0"/>
              </a:spcBef>
              <a:buNone/>
            </a:pPr>
            <a:r>
              <a:rPr lang="en-AU" sz="1800" dirty="0">
                <a:solidFill>
                  <a:srgbClr val="000000"/>
                </a:solidFill>
                <a:effectLst/>
                <a:ea typeface="Times New Roman" panose="02020603050405020304" pitchFamily="18" charset="0"/>
                <a:cs typeface="Times New Roman" panose="02020603050405020304" pitchFamily="18" charset="0"/>
              </a:rPr>
              <a:t>(ii) charged with the performance of any duty by virtue of that employment or office, (not being a duty touching the administration of justice),</a:t>
            </a:r>
            <a:endParaRPr lang="en-PG" sz="1800" dirty="0">
              <a:effectLst/>
              <a:ea typeface="Times New Roman" panose="02020603050405020304" pitchFamily="18" charset="0"/>
              <a:cs typeface="Times New Roman" panose="02020603050405020304" pitchFamily="18" charset="0"/>
            </a:endParaRPr>
          </a:p>
          <a:p>
            <a:pPr indent="0">
              <a:lnSpc>
                <a:spcPct val="100000"/>
              </a:lnSpc>
              <a:spcAft>
                <a:spcPts val="1000"/>
              </a:spcAft>
              <a:buNone/>
            </a:pPr>
            <a:r>
              <a:rPr lang="en-AU" sz="1800" dirty="0">
                <a:solidFill>
                  <a:srgbClr val="000000"/>
                </a:solidFill>
                <a:effectLst/>
                <a:ea typeface="Times New Roman" panose="02020603050405020304" pitchFamily="18" charset="0"/>
                <a:cs typeface="Times New Roman" panose="02020603050405020304" pitchFamily="18" charset="0"/>
              </a:rPr>
              <a:t>corruptly asks, receives or obtains, or agrees or attempts to receive or obtain, any property or benefit for himself or any other person on account of any thing done or omitted to be done, or to be done or omitted to be done by him in the discharge of the duties of his office; or</a:t>
            </a:r>
            <a:endParaRPr lang="en-PG" sz="1800" dirty="0">
              <a:effectLst/>
              <a:ea typeface="Times New Roman" panose="02020603050405020304" pitchFamily="18" charset="0"/>
              <a:cs typeface="Times New Roman" panose="02020603050405020304" pitchFamily="18" charset="0"/>
            </a:endParaRPr>
          </a:p>
          <a:p>
            <a:pPr indent="0">
              <a:lnSpc>
                <a:spcPct val="100000"/>
              </a:lnSpc>
              <a:spcAft>
                <a:spcPts val="1000"/>
              </a:spcAft>
              <a:buNone/>
            </a:pPr>
            <a:r>
              <a:rPr lang="en-AU" sz="1800" dirty="0">
                <a:solidFill>
                  <a:srgbClr val="000000"/>
                </a:solidFill>
                <a:effectLst/>
                <a:ea typeface="Times New Roman" panose="02020603050405020304" pitchFamily="18" charset="0"/>
                <a:cs typeface="Times New Roman" panose="02020603050405020304" pitchFamily="18" charset="0"/>
              </a:rPr>
              <a:t>(</a:t>
            </a:r>
            <a:r>
              <a:rPr lang="en-AU" sz="1800" i="1" dirty="0">
                <a:solidFill>
                  <a:srgbClr val="000000"/>
                </a:solidFill>
                <a:effectLst/>
                <a:ea typeface="Times New Roman" panose="02020603050405020304" pitchFamily="18" charset="0"/>
                <a:cs typeface="Times New Roman" panose="02020603050405020304" pitchFamily="18" charset="0"/>
              </a:rPr>
              <a:t>b</a:t>
            </a:r>
            <a:r>
              <a:rPr lang="en-AU" sz="1800" dirty="0">
                <a:solidFill>
                  <a:srgbClr val="000000"/>
                </a:solidFill>
                <a:effectLst/>
                <a:ea typeface="Times New Roman" panose="02020603050405020304" pitchFamily="18" charset="0"/>
                <a:cs typeface="Times New Roman" panose="02020603050405020304" pitchFamily="18" charset="0"/>
              </a:rPr>
              <a:t>) corruptly gives, confers or procures, or promises or offers to give or confer, or to procure or attempt to procure, to, on or for any person, any property or benefit on account of any such act or omission on the part of a person in the Public Service or holding a public office, </a:t>
            </a:r>
            <a:r>
              <a:rPr lang="en-AU" sz="1800" kern="0" dirty="0">
                <a:solidFill>
                  <a:srgbClr val="000000"/>
                </a:solidFill>
                <a:effectLst/>
                <a:ea typeface="Times New Roman" panose="02020603050405020304" pitchFamily="18" charset="0"/>
              </a:rPr>
              <a:t>is guilty of a crime.</a:t>
            </a:r>
          </a:p>
          <a:p>
            <a:pPr indent="0">
              <a:lnSpc>
                <a:spcPct val="100000"/>
              </a:lnSpc>
              <a:spcAft>
                <a:spcPts val="1000"/>
              </a:spcAft>
              <a:buNone/>
            </a:pPr>
            <a:r>
              <a:rPr lang="en-US" sz="1800" b="0" i="0" dirty="0">
                <a:solidFill>
                  <a:srgbClr val="000000"/>
                </a:solidFill>
                <a:effectLst/>
              </a:rPr>
              <a:t>Penalty: Imprisonment for a term not exceeding seven years, and a fine at the discretion of the court.</a:t>
            </a:r>
            <a:endParaRPr lang="en-PG" sz="1800"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21888249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6AF360-4E9F-45E9-FA36-96653CCCEC58}"/>
              </a:ext>
            </a:extLst>
          </p:cNvPr>
          <p:cNvSpPr>
            <a:spLocks noGrp="1"/>
          </p:cNvSpPr>
          <p:nvPr>
            <p:ph idx="1"/>
          </p:nvPr>
        </p:nvSpPr>
        <p:spPr>
          <a:xfrm>
            <a:off x="789028" y="1357537"/>
            <a:ext cx="7583195" cy="4351338"/>
          </a:xfrm>
        </p:spPr>
        <p:txBody>
          <a:bodyPr>
            <a:normAutofit/>
          </a:bodyPr>
          <a:lstStyle/>
          <a:p>
            <a:endParaRPr lang="en-US" sz="2400" dirty="0"/>
          </a:p>
          <a:p>
            <a:pPr marL="0" indent="0" algn="ctr">
              <a:buNone/>
            </a:pPr>
            <a:r>
              <a:rPr lang="en-US" sz="3600" dirty="0"/>
              <a:t>In the case of a judicial officer, the maximum is 14 years, and a fine at the discretion of the court: s 119 Criminal Code, PNG</a:t>
            </a:r>
            <a:endParaRPr lang="en-PG" sz="3600"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pic>
        <p:nvPicPr>
          <p:cNvPr id="5122" name="Picture 2" descr="Obstruction of Justice by Court Commissioner or Judicial Officer – Penal  Code Section 96.5 - Bill Haney La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8881" y="3983420"/>
            <a:ext cx="2561745" cy="2788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49259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669E1-72C2-C894-1806-AD9C9EF331A7}"/>
              </a:ext>
            </a:extLst>
          </p:cNvPr>
          <p:cNvSpPr>
            <a:spLocks noGrp="1"/>
          </p:cNvSpPr>
          <p:nvPr>
            <p:ph type="title"/>
          </p:nvPr>
        </p:nvSpPr>
        <p:spPr>
          <a:xfrm>
            <a:off x="335687" y="295784"/>
            <a:ext cx="7886700" cy="1325563"/>
          </a:xfrm>
        </p:spPr>
        <p:txBody>
          <a:bodyPr>
            <a:normAutofit/>
          </a:bodyPr>
          <a:lstStyle/>
          <a:p>
            <a:r>
              <a:rPr lang="en-AU" sz="3200" b="1" dirty="0">
                <a:solidFill>
                  <a:srgbClr val="002060"/>
                </a:solidFill>
                <a:effectLst/>
                <a:latin typeface="+mn-lt"/>
                <a:ea typeface="Calibri" panose="020F0502020204030204" pitchFamily="34" charset="0"/>
                <a:cs typeface="Times New Roman" panose="02020603050405020304" pitchFamily="18" charset="0"/>
              </a:rPr>
              <a:t>Elements, s 87(1)(a)(i)(ii), Criminal Code</a:t>
            </a:r>
            <a:r>
              <a:rPr lang="en-PG" sz="3600" dirty="0">
                <a:effectLst/>
                <a:latin typeface="Calibri" panose="020F0502020204030204" pitchFamily="34" charset="0"/>
                <a:ea typeface="Calibri" panose="020F0502020204030204" pitchFamily="34" charset="0"/>
                <a:cs typeface="Times New Roman" panose="02020603050405020304" pitchFamily="18" charset="0"/>
              </a:rPr>
              <a:t/>
            </a:r>
            <a:br>
              <a:rPr lang="en-PG" sz="3600" dirty="0">
                <a:effectLst/>
                <a:latin typeface="Calibri" panose="020F0502020204030204" pitchFamily="34" charset="0"/>
                <a:ea typeface="Calibri" panose="020F0502020204030204" pitchFamily="34" charset="0"/>
                <a:cs typeface="Times New Roman" panose="02020603050405020304" pitchFamily="18" charset="0"/>
              </a:rPr>
            </a:br>
            <a:endParaRPr lang="en-PG" dirty="0"/>
          </a:p>
        </p:txBody>
      </p:sp>
      <p:sp>
        <p:nvSpPr>
          <p:cNvPr id="3" name="Content Placeholder 2">
            <a:extLst>
              <a:ext uri="{FF2B5EF4-FFF2-40B4-BE49-F238E27FC236}">
                <a16:creationId xmlns:a16="http://schemas.microsoft.com/office/drawing/2014/main" id="{2281805B-7CF6-5557-4996-278FEFA00C76}"/>
              </a:ext>
            </a:extLst>
          </p:cNvPr>
          <p:cNvSpPr>
            <a:spLocks noGrp="1"/>
          </p:cNvSpPr>
          <p:nvPr>
            <p:ph idx="1"/>
          </p:nvPr>
        </p:nvSpPr>
        <p:spPr>
          <a:xfrm>
            <a:off x="417250" y="1254295"/>
            <a:ext cx="8062589" cy="5030473"/>
          </a:xfrm>
        </p:spPr>
        <p:txBody>
          <a:bodyPr>
            <a:noAutofit/>
          </a:bodyPr>
          <a:lstStyle/>
          <a:p>
            <a:pPr marL="0" indent="0">
              <a:buNone/>
            </a:pPr>
            <a:r>
              <a:rPr lang="en-AU" sz="2000" dirty="0">
                <a:effectLst/>
                <a:ea typeface="Calibri" panose="020F0502020204030204" pitchFamily="34" charset="0"/>
                <a:cs typeface="Times New Roman" panose="02020603050405020304" pitchFamily="18" charset="0"/>
              </a:rPr>
              <a:t>The State must prove beyond reasonable doubt that the accused:</a:t>
            </a:r>
            <a:endParaRPr lang="en-PG" sz="2000" dirty="0">
              <a:effectLst/>
              <a:ea typeface="Calibri" panose="020F0502020204030204" pitchFamily="34" charset="0"/>
              <a:cs typeface="Times New Roman" panose="02020603050405020304" pitchFamily="18" charset="0"/>
            </a:endParaRPr>
          </a:p>
          <a:p>
            <a:pPr marL="0" indent="0">
              <a:buNone/>
            </a:pPr>
            <a:endParaRPr lang="en-PG" sz="2000" dirty="0">
              <a:effectLst/>
              <a:ea typeface="Calibri" panose="020F0502020204030204" pitchFamily="34" charset="0"/>
              <a:cs typeface="Times New Roman" panose="02020603050405020304" pitchFamily="18" charset="0"/>
            </a:endParaRPr>
          </a:p>
          <a:p>
            <a:pPr marL="742950" lvl="1" indent="-285750">
              <a:buFont typeface="+mj-lt"/>
              <a:buAutoNum type="alphaLcParenBoth"/>
            </a:pPr>
            <a:r>
              <a:rPr lang="en-AU" sz="2000" dirty="0">
                <a:effectLst/>
                <a:ea typeface="Calibri" panose="020F0502020204030204" pitchFamily="34" charset="0"/>
                <a:cs typeface="Times New Roman" panose="02020603050405020304" pitchFamily="18" charset="0"/>
              </a:rPr>
              <a:t>b</a:t>
            </a:r>
            <a:r>
              <a:rPr lang="en-AU" sz="2000" dirty="0">
                <a:solidFill>
                  <a:srgbClr val="000000"/>
                </a:solidFill>
                <a:effectLst/>
                <a:ea typeface="Calibri" panose="020F0502020204030204" pitchFamily="34" charset="0"/>
                <a:cs typeface="Times New Roman" panose="02020603050405020304" pitchFamily="18" charset="0"/>
              </a:rPr>
              <a:t>eing employed in the Public Service or the holder of any public office;</a:t>
            </a:r>
            <a:endParaRPr lang="en-PG" sz="2000" dirty="0">
              <a:effectLst/>
              <a:ea typeface="Calibri" panose="020F0502020204030204" pitchFamily="34" charset="0"/>
              <a:cs typeface="Times New Roman" panose="02020603050405020304" pitchFamily="18" charset="0"/>
            </a:endParaRPr>
          </a:p>
          <a:p>
            <a:pPr marL="742950" lvl="1" indent="-285750">
              <a:buFont typeface="+mj-lt"/>
              <a:buAutoNum type="alphaLcParenBoth"/>
            </a:pPr>
            <a:r>
              <a:rPr lang="en-AU" sz="2000" dirty="0">
                <a:solidFill>
                  <a:srgbClr val="000000"/>
                </a:solidFill>
                <a:effectLst/>
                <a:ea typeface="Calibri" panose="020F0502020204030204" pitchFamily="34" charset="0"/>
                <a:cs typeface="Times New Roman" panose="02020603050405020304" pitchFamily="18" charset="0"/>
              </a:rPr>
              <a:t>charged with the performance of any duty by virtue of that employment or office (not being a duty touching the administration of justice);</a:t>
            </a:r>
            <a:endParaRPr lang="en-PG" sz="2000" dirty="0">
              <a:effectLst/>
              <a:ea typeface="Calibri" panose="020F0502020204030204" pitchFamily="34" charset="0"/>
              <a:cs typeface="Times New Roman" panose="02020603050405020304" pitchFamily="18" charset="0"/>
            </a:endParaRPr>
          </a:p>
          <a:p>
            <a:pPr marL="742950" lvl="1" indent="-285750">
              <a:buFont typeface="+mj-lt"/>
              <a:buAutoNum type="alphaLcParenBoth"/>
            </a:pPr>
            <a:r>
              <a:rPr lang="en-AU" sz="2000" dirty="0">
                <a:solidFill>
                  <a:srgbClr val="000000"/>
                </a:solidFill>
                <a:effectLst/>
                <a:ea typeface="Calibri" panose="020F0502020204030204" pitchFamily="34" charset="0"/>
                <a:cs typeface="Times New Roman" panose="02020603050405020304" pitchFamily="18" charset="0"/>
              </a:rPr>
              <a:t>corruptly; </a:t>
            </a:r>
            <a:endParaRPr lang="en-PG" sz="2000" dirty="0">
              <a:effectLst/>
              <a:ea typeface="Calibri" panose="020F0502020204030204" pitchFamily="34" charset="0"/>
              <a:cs typeface="Times New Roman" panose="02020603050405020304" pitchFamily="18" charset="0"/>
            </a:endParaRPr>
          </a:p>
          <a:p>
            <a:pPr marL="742950" lvl="1" indent="-285750">
              <a:buFont typeface="+mj-lt"/>
              <a:buAutoNum type="alphaLcParenBoth"/>
            </a:pPr>
            <a:r>
              <a:rPr lang="en-AU" sz="2000" dirty="0">
                <a:solidFill>
                  <a:srgbClr val="000000"/>
                </a:solidFill>
                <a:effectLst/>
                <a:ea typeface="Calibri" panose="020F0502020204030204" pitchFamily="34" charset="0"/>
                <a:cs typeface="Times New Roman" panose="02020603050405020304" pitchFamily="18" charset="0"/>
              </a:rPr>
              <a:t>asks, receives or obtains, or agrees or attempts to receive or obtain;</a:t>
            </a:r>
            <a:endParaRPr lang="en-PG" sz="2000" dirty="0">
              <a:effectLst/>
              <a:ea typeface="Calibri" panose="020F0502020204030204" pitchFamily="34" charset="0"/>
              <a:cs typeface="Times New Roman" panose="02020603050405020304" pitchFamily="18" charset="0"/>
            </a:endParaRPr>
          </a:p>
          <a:p>
            <a:pPr marL="742950" lvl="1" indent="-285750">
              <a:buFont typeface="+mj-lt"/>
              <a:buAutoNum type="alphaLcParenBoth"/>
            </a:pPr>
            <a:r>
              <a:rPr lang="en-AU" sz="2000" dirty="0">
                <a:solidFill>
                  <a:srgbClr val="000000"/>
                </a:solidFill>
                <a:effectLst/>
                <a:ea typeface="Calibri" panose="020F0502020204030204" pitchFamily="34" charset="0"/>
                <a:cs typeface="Times New Roman" panose="02020603050405020304" pitchFamily="18" charset="0"/>
              </a:rPr>
              <a:t>any property or benefit; </a:t>
            </a:r>
            <a:endParaRPr lang="en-PG" sz="2000" dirty="0">
              <a:effectLst/>
              <a:ea typeface="Calibri" panose="020F0502020204030204" pitchFamily="34" charset="0"/>
              <a:cs typeface="Times New Roman" panose="02020603050405020304" pitchFamily="18" charset="0"/>
            </a:endParaRPr>
          </a:p>
          <a:p>
            <a:pPr marL="742950" lvl="1" indent="-285750">
              <a:buFont typeface="+mj-lt"/>
              <a:buAutoNum type="alphaLcParenBoth"/>
            </a:pPr>
            <a:r>
              <a:rPr lang="en-AU" sz="2000" dirty="0">
                <a:solidFill>
                  <a:srgbClr val="000000"/>
                </a:solidFill>
                <a:effectLst/>
                <a:ea typeface="Calibri" panose="020F0502020204030204" pitchFamily="34" charset="0"/>
                <a:cs typeface="Times New Roman" panose="02020603050405020304" pitchFamily="18" charset="0"/>
              </a:rPr>
              <a:t>for himself or any other person;</a:t>
            </a:r>
            <a:endParaRPr lang="en-PG" sz="2000" dirty="0">
              <a:effectLst/>
              <a:ea typeface="Calibri" panose="020F0502020204030204" pitchFamily="34" charset="0"/>
              <a:cs typeface="Times New Roman" panose="02020603050405020304" pitchFamily="18" charset="0"/>
            </a:endParaRPr>
          </a:p>
          <a:p>
            <a:pPr marL="742950" lvl="1" indent="-285750">
              <a:buFont typeface="+mj-lt"/>
              <a:buAutoNum type="alphaLcParenBoth"/>
            </a:pPr>
            <a:r>
              <a:rPr lang="en-AU" sz="2000" dirty="0">
                <a:solidFill>
                  <a:srgbClr val="000000"/>
                </a:solidFill>
                <a:effectLst/>
                <a:ea typeface="Calibri" panose="020F0502020204030204" pitchFamily="34" charset="0"/>
                <a:cs typeface="Times New Roman" panose="02020603050405020304" pitchFamily="18" charset="0"/>
              </a:rPr>
              <a:t>on account of any thing done or omitted to be done, or to be done or omitted to be done by him;</a:t>
            </a:r>
            <a:endParaRPr lang="en-PG" sz="2000" dirty="0">
              <a:effectLst/>
              <a:ea typeface="Calibri" panose="020F0502020204030204" pitchFamily="34" charset="0"/>
              <a:cs typeface="Times New Roman" panose="02020603050405020304" pitchFamily="18" charset="0"/>
            </a:endParaRPr>
          </a:p>
          <a:p>
            <a:pPr marL="742950" lvl="1" indent="-285750">
              <a:buFont typeface="+mj-lt"/>
              <a:buAutoNum type="alphaLcParenBoth"/>
            </a:pPr>
            <a:r>
              <a:rPr lang="en-AU" sz="2000" dirty="0">
                <a:solidFill>
                  <a:srgbClr val="000000"/>
                </a:solidFill>
                <a:effectLst/>
                <a:ea typeface="Calibri" panose="020F0502020204030204" pitchFamily="34" charset="0"/>
                <a:cs typeface="Times New Roman" panose="02020603050405020304" pitchFamily="18" charset="0"/>
              </a:rPr>
              <a:t>in the discharge of the duties of his office.</a:t>
            </a:r>
            <a:endParaRPr lang="en-PG" sz="2000" dirty="0">
              <a:effectLst/>
              <a:ea typeface="Calibri" panose="020F0502020204030204" pitchFamily="34" charset="0"/>
              <a:cs typeface="Times New Roman" panose="02020603050405020304" pitchFamily="18" charset="0"/>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14411397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DABBB-BE4B-B6AE-49B8-875EBE1325B1}"/>
              </a:ext>
            </a:extLst>
          </p:cNvPr>
          <p:cNvSpPr>
            <a:spLocks noGrp="1"/>
          </p:cNvSpPr>
          <p:nvPr>
            <p:ph type="title"/>
          </p:nvPr>
        </p:nvSpPr>
        <p:spPr>
          <a:xfrm>
            <a:off x="588874" y="374003"/>
            <a:ext cx="6704305" cy="1325563"/>
          </a:xfrm>
        </p:spPr>
        <p:txBody>
          <a:bodyPr>
            <a:normAutofit fontScale="90000"/>
          </a:bodyPr>
          <a:lstStyle/>
          <a:p>
            <a:r>
              <a:rPr lang="en-AU" sz="3600" b="1" dirty="0">
                <a:solidFill>
                  <a:srgbClr val="002060"/>
                </a:solidFill>
                <a:effectLst/>
                <a:latin typeface="+mn-lt"/>
                <a:ea typeface="Calibri" panose="020F0502020204030204" pitchFamily="34" charset="0"/>
                <a:cs typeface="Times New Roman" panose="02020603050405020304" pitchFamily="18" charset="0"/>
              </a:rPr>
              <a:t>Being employed in the Public Service or the holder of any public office</a:t>
            </a:r>
            <a:r>
              <a:rPr lang="en-PG" sz="4400" dirty="0">
                <a:effectLst/>
                <a:latin typeface="Calibri" panose="020F0502020204030204" pitchFamily="34" charset="0"/>
                <a:ea typeface="Calibri" panose="020F0502020204030204" pitchFamily="34" charset="0"/>
                <a:cs typeface="Times New Roman" panose="02020603050405020304" pitchFamily="18" charset="0"/>
              </a:rPr>
              <a:t/>
            </a:r>
            <a:br>
              <a:rPr lang="en-PG" sz="4400" dirty="0">
                <a:effectLst/>
                <a:latin typeface="Calibri" panose="020F0502020204030204" pitchFamily="34" charset="0"/>
                <a:ea typeface="Calibri" panose="020F0502020204030204" pitchFamily="34" charset="0"/>
                <a:cs typeface="Times New Roman" panose="02020603050405020304" pitchFamily="18" charset="0"/>
              </a:rPr>
            </a:br>
            <a:endParaRPr lang="en-PG" dirty="0"/>
          </a:p>
        </p:txBody>
      </p:sp>
      <p:sp>
        <p:nvSpPr>
          <p:cNvPr id="3" name="Content Placeholder 2">
            <a:extLst>
              <a:ext uri="{FF2B5EF4-FFF2-40B4-BE49-F238E27FC236}">
                <a16:creationId xmlns:a16="http://schemas.microsoft.com/office/drawing/2014/main" id="{952CC505-97FA-DD1A-F53F-46D2A8B2F36F}"/>
              </a:ext>
            </a:extLst>
          </p:cNvPr>
          <p:cNvSpPr>
            <a:spLocks noGrp="1"/>
          </p:cNvSpPr>
          <p:nvPr>
            <p:ph idx="1"/>
          </p:nvPr>
        </p:nvSpPr>
        <p:spPr>
          <a:xfrm>
            <a:off x="588874" y="1443892"/>
            <a:ext cx="8220722" cy="5414108"/>
          </a:xfrm>
        </p:spPr>
        <p:txBody>
          <a:bodyPr>
            <a:normAutofit/>
          </a:bodyPr>
          <a:lstStyle/>
          <a:p>
            <a:pPr marL="0" indent="0">
              <a:lnSpc>
                <a:spcPct val="100000"/>
              </a:lnSpc>
              <a:buNone/>
            </a:pPr>
            <a:r>
              <a:rPr lang="en-US" sz="2000" i="0" dirty="0">
                <a:solidFill>
                  <a:srgbClr val="000000"/>
                </a:solidFill>
                <a:effectLst/>
              </a:rPr>
              <a:t>S 83A(c), Criminal Code  “person employed in the Public Service” </a:t>
            </a:r>
            <a:r>
              <a:rPr lang="en-US" sz="2000" b="1" i="0" dirty="0">
                <a:solidFill>
                  <a:srgbClr val="000000"/>
                </a:solidFill>
                <a:effectLst/>
              </a:rPr>
              <a:t>includes</a:t>
            </a:r>
            <a:r>
              <a:rPr lang="en-US" sz="2000" i="0" dirty="0">
                <a:solidFill>
                  <a:srgbClr val="000000"/>
                </a:solidFill>
                <a:effectLst/>
              </a:rPr>
              <a:t>–</a:t>
            </a:r>
          </a:p>
          <a:p>
            <a:pPr marL="0" indent="0">
              <a:lnSpc>
                <a:spcPct val="100000"/>
              </a:lnSpc>
              <a:spcBef>
                <a:spcPts val="0"/>
              </a:spcBef>
              <a:buNone/>
            </a:pPr>
            <a:endParaRPr lang="en-US" sz="2000" b="0" i="0" dirty="0">
              <a:solidFill>
                <a:srgbClr val="000000"/>
              </a:solidFill>
              <a:effectLst/>
            </a:endParaRPr>
          </a:p>
          <a:p>
            <a:pPr marL="0" indent="0">
              <a:lnSpc>
                <a:spcPct val="100000"/>
              </a:lnSpc>
              <a:spcBef>
                <a:spcPts val="0"/>
              </a:spcBef>
              <a:buNone/>
            </a:pPr>
            <a:r>
              <a:rPr lang="en-US" sz="1800" b="0" i="0" dirty="0">
                <a:solidFill>
                  <a:srgbClr val="000000"/>
                </a:solidFill>
                <a:effectLst/>
              </a:rPr>
              <a:t>(</a:t>
            </a:r>
            <a:r>
              <a:rPr lang="en-US" sz="1800" b="0" i="1" dirty="0">
                <a:solidFill>
                  <a:srgbClr val="000000"/>
                </a:solidFill>
                <a:effectLst/>
              </a:rPr>
              <a:t>a</a:t>
            </a:r>
            <a:r>
              <a:rPr lang="en-US" sz="1800" b="0" i="0" dirty="0">
                <a:solidFill>
                  <a:srgbClr val="000000"/>
                </a:solidFill>
                <a:effectLst/>
              </a:rPr>
              <a:t>) a member of any of the State Services established under or by authority of Section 188 (</a:t>
            </a:r>
            <a:r>
              <a:rPr lang="en-US" sz="1800" b="0" i="1" dirty="0">
                <a:solidFill>
                  <a:srgbClr val="000000"/>
                </a:solidFill>
                <a:effectLst/>
              </a:rPr>
              <a:t>Establishment of the State Services</a:t>
            </a:r>
            <a:r>
              <a:rPr lang="en-US" sz="1800" b="0" i="0" dirty="0">
                <a:solidFill>
                  <a:srgbClr val="000000"/>
                </a:solidFill>
                <a:effectLst/>
              </a:rPr>
              <a:t>) of the </a:t>
            </a:r>
            <a:r>
              <a:rPr lang="en-US" sz="1800" b="0" i="1" dirty="0">
                <a:solidFill>
                  <a:srgbClr val="000000"/>
                </a:solidFill>
                <a:effectLst/>
              </a:rPr>
              <a:t>Constitution</a:t>
            </a:r>
            <a:r>
              <a:rPr lang="en-US" sz="1800" b="0" i="0" dirty="0">
                <a:solidFill>
                  <a:srgbClr val="000000"/>
                </a:solidFill>
                <a:effectLst/>
              </a:rPr>
              <a:t>; and</a:t>
            </a:r>
          </a:p>
          <a:p>
            <a:pPr marL="0" indent="0">
              <a:lnSpc>
                <a:spcPct val="100000"/>
              </a:lnSpc>
              <a:spcBef>
                <a:spcPts val="0"/>
              </a:spcBef>
              <a:buNone/>
            </a:pPr>
            <a:r>
              <a:rPr lang="en-US" sz="1800" b="0" i="0" dirty="0">
                <a:solidFill>
                  <a:srgbClr val="000000"/>
                </a:solidFill>
                <a:effectLst/>
              </a:rPr>
              <a:t>(</a:t>
            </a:r>
            <a:r>
              <a:rPr lang="en-US" sz="1800" b="0" i="1" dirty="0">
                <a:solidFill>
                  <a:srgbClr val="000000"/>
                </a:solidFill>
                <a:effectLst/>
              </a:rPr>
              <a:t>b</a:t>
            </a:r>
            <a:r>
              <a:rPr lang="en-US" sz="1800" b="0" i="0" dirty="0">
                <a:solidFill>
                  <a:srgbClr val="000000"/>
                </a:solidFill>
                <a:effectLst/>
              </a:rPr>
              <a:t>) a constitutional office-holder as defined in Section 221 (</a:t>
            </a:r>
            <a:r>
              <a:rPr lang="en-US" sz="1800" b="0" i="1" dirty="0">
                <a:solidFill>
                  <a:srgbClr val="000000"/>
                </a:solidFill>
                <a:effectLst/>
              </a:rPr>
              <a:t>Definitions</a:t>
            </a:r>
            <a:r>
              <a:rPr lang="en-US" sz="1800" b="0" i="0" dirty="0">
                <a:solidFill>
                  <a:srgbClr val="000000"/>
                </a:solidFill>
                <a:effectLst/>
              </a:rPr>
              <a:t>) of the </a:t>
            </a:r>
            <a:r>
              <a:rPr lang="en-US" sz="1800" b="0" i="1" dirty="0">
                <a:solidFill>
                  <a:srgbClr val="000000"/>
                </a:solidFill>
                <a:effectLst/>
              </a:rPr>
              <a:t>Constitution</a:t>
            </a:r>
            <a:r>
              <a:rPr lang="en-US" sz="1800" b="0" i="0" dirty="0">
                <a:solidFill>
                  <a:srgbClr val="000000"/>
                </a:solidFill>
                <a:effectLst/>
              </a:rPr>
              <a:t>; and</a:t>
            </a:r>
          </a:p>
          <a:p>
            <a:pPr marL="0" indent="0">
              <a:lnSpc>
                <a:spcPct val="100000"/>
              </a:lnSpc>
              <a:spcBef>
                <a:spcPts val="0"/>
              </a:spcBef>
              <a:buNone/>
            </a:pPr>
            <a:r>
              <a:rPr lang="en-US" sz="1800" b="0" i="0" dirty="0">
                <a:solidFill>
                  <a:srgbClr val="000000"/>
                </a:solidFill>
                <a:effectLst/>
              </a:rPr>
              <a:t>(</a:t>
            </a:r>
            <a:r>
              <a:rPr lang="en-US" sz="1800" b="0" i="1" dirty="0">
                <a:solidFill>
                  <a:srgbClr val="000000"/>
                </a:solidFill>
                <a:effectLst/>
              </a:rPr>
              <a:t>c</a:t>
            </a:r>
            <a:r>
              <a:rPr lang="en-US" sz="1800" b="0" i="0" dirty="0">
                <a:solidFill>
                  <a:srgbClr val="000000"/>
                </a:solidFill>
                <a:effectLst/>
              </a:rPr>
              <a:t>) a member of or person employed by a constitutional institution, being any office or institution established or provided for by the Constitution including the Head of State, a Minister or the National Executive Council; and</a:t>
            </a:r>
          </a:p>
          <a:p>
            <a:pPr marL="0" indent="0">
              <a:lnSpc>
                <a:spcPct val="100000"/>
              </a:lnSpc>
              <a:spcBef>
                <a:spcPts val="0"/>
              </a:spcBef>
              <a:buNone/>
            </a:pPr>
            <a:r>
              <a:rPr lang="en-US" sz="1800" b="0" i="0" dirty="0">
                <a:solidFill>
                  <a:srgbClr val="000000"/>
                </a:solidFill>
                <a:effectLst/>
              </a:rPr>
              <a:t>(</a:t>
            </a:r>
            <a:r>
              <a:rPr lang="en-US" sz="1800" b="0" i="1" dirty="0">
                <a:solidFill>
                  <a:srgbClr val="000000"/>
                </a:solidFill>
                <a:effectLst/>
              </a:rPr>
              <a:t>d</a:t>
            </a:r>
            <a:r>
              <a:rPr lang="en-US" sz="1800" b="0" i="0" dirty="0">
                <a:solidFill>
                  <a:srgbClr val="000000"/>
                </a:solidFill>
                <a:effectLst/>
              </a:rPr>
              <a:t>) a member of the National Parliament or of a provincial assembly; and</a:t>
            </a:r>
          </a:p>
          <a:p>
            <a:pPr marL="0" indent="0">
              <a:lnSpc>
                <a:spcPct val="100000"/>
              </a:lnSpc>
              <a:spcBef>
                <a:spcPts val="0"/>
              </a:spcBef>
              <a:buNone/>
            </a:pPr>
            <a:r>
              <a:rPr lang="en-US" sz="1800" b="0" i="0" dirty="0">
                <a:solidFill>
                  <a:srgbClr val="000000"/>
                </a:solidFill>
                <a:effectLst/>
              </a:rPr>
              <a:t>(</a:t>
            </a:r>
            <a:r>
              <a:rPr lang="en-US" sz="1800" b="0" i="1" dirty="0">
                <a:solidFill>
                  <a:srgbClr val="000000"/>
                </a:solidFill>
                <a:effectLst/>
              </a:rPr>
              <a:t>e</a:t>
            </a:r>
            <a:r>
              <a:rPr lang="en-US" sz="1800" b="0" i="0" dirty="0">
                <a:solidFill>
                  <a:srgbClr val="000000"/>
                </a:solidFill>
                <a:effectLst/>
              </a:rPr>
              <a:t>) a person employed under the </a:t>
            </a:r>
            <a:r>
              <a:rPr lang="en-US" sz="1800" b="0" i="1" dirty="0">
                <a:solidFill>
                  <a:srgbClr val="000000"/>
                </a:solidFill>
                <a:effectLst/>
              </a:rPr>
              <a:t>Official Personal Staff Act 1980</a:t>
            </a:r>
            <a:r>
              <a:rPr lang="en-US" sz="1800" b="0" i="0" dirty="0">
                <a:solidFill>
                  <a:srgbClr val="000000"/>
                </a:solidFill>
                <a:effectLst/>
              </a:rPr>
              <a:t> or the </a:t>
            </a:r>
            <a:r>
              <a:rPr lang="en-US" sz="1800" b="0" i="1" dirty="0">
                <a:solidFill>
                  <a:srgbClr val="000000"/>
                </a:solidFill>
                <a:effectLst/>
              </a:rPr>
              <a:t>Parliamentary Members’ Personal Staff Act 1988</a:t>
            </a:r>
            <a:r>
              <a:rPr lang="en-US" sz="1800" b="0" i="0" dirty="0">
                <a:solidFill>
                  <a:srgbClr val="000000"/>
                </a:solidFill>
                <a:effectLst/>
              </a:rPr>
              <a:t>; and</a:t>
            </a:r>
          </a:p>
          <a:p>
            <a:pPr marL="0" indent="0">
              <a:lnSpc>
                <a:spcPct val="100000"/>
              </a:lnSpc>
              <a:spcBef>
                <a:spcPts val="0"/>
              </a:spcBef>
              <a:buNone/>
            </a:pPr>
            <a:r>
              <a:rPr lang="en-US" sz="1800" b="0" i="0" dirty="0">
                <a:solidFill>
                  <a:srgbClr val="000000"/>
                </a:solidFill>
                <a:effectLst/>
              </a:rPr>
              <a:t>(</a:t>
            </a:r>
            <a:r>
              <a:rPr lang="en-US" sz="1800" b="0" i="1" dirty="0">
                <a:solidFill>
                  <a:srgbClr val="000000"/>
                </a:solidFill>
                <a:effectLst/>
              </a:rPr>
              <a:t>f</a:t>
            </a:r>
            <a:r>
              <a:rPr lang="en-US" sz="1800" b="0" i="0" dirty="0">
                <a:solidFill>
                  <a:srgbClr val="000000"/>
                </a:solidFill>
                <a:effectLst/>
              </a:rPr>
              <a:t>) a person employed by a provincial government; and</a:t>
            </a:r>
          </a:p>
          <a:p>
            <a:pPr marL="0" indent="0">
              <a:lnSpc>
                <a:spcPct val="100000"/>
              </a:lnSpc>
              <a:spcBef>
                <a:spcPts val="0"/>
              </a:spcBef>
              <a:buNone/>
            </a:pPr>
            <a:r>
              <a:rPr lang="en-US" sz="1800" b="0" i="0" dirty="0">
                <a:solidFill>
                  <a:srgbClr val="000000"/>
                </a:solidFill>
                <a:effectLst/>
              </a:rPr>
              <a:t>(</a:t>
            </a:r>
            <a:r>
              <a:rPr lang="en-US" sz="1800" b="0" i="1" dirty="0">
                <a:solidFill>
                  <a:srgbClr val="000000"/>
                </a:solidFill>
                <a:effectLst/>
              </a:rPr>
              <a:t>g</a:t>
            </a:r>
            <a:r>
              <a:rPr lang="en-US" sz="1800" b="0" i="0" dirty="0">
                <a:solidFill>
                  <a:srgbClr val="000000"/>
                </a:solidFill>
                <a:effectLst/>
              </a:rPr>
              <a:t>) a member, officer or employee of a body or corporation established by statute;</a:t>
            </a:r>
            <a:endParaRPr lang="en-AU" sz="1800" dirty="0">
              <a:ea typeface="Calibri" panose="020F0502020204030204" pitchFamily="34" charset="0"/>
              <a:cs typeface="Times New Roman" panose="02020603050405020304" pitchFamily="18" charset="0"/>
            </a:endParaRPr>
          </a:p>
          <a:p>
            <a:pPr marL="0" indent="0">
              <a:lnSpc>
                <a:spcPct val="100000"/>
              </a:lnSpc>
              <a:buNone/>
            </a:pPr>
            <a:r>
              <a:rPr lang="en-AU" sz="2000" dirty="0">
                <a:solidFill>
                  <a:srgbClr val="000000"/>
                </a:solidFill>
                <a:effectLst/>
                <a:ea typeface="Calibri" panose="020F0502020204030204" pitchFamily="34" charset="0"/>
                <a:cs typeface="Times New Roman" panose="02020603050405020304" pitchFamily="18" charset="0"/>
              </a:rPr>
              <a:t>S 83A(c) provides an inclusive definition: </a:t>
            </a:r>
            <a:r>
              <a:rPr lang="en-AU" sz="2000" i="1" dirty="0">
                <a:solidFill>
                  <a:srgbClr val="000000"/>
                </a:solidFill>
                <a:effectLst/>
                <a:ea typeface="Calibri" panose="020F0502020204030204" pitchFamily="34" charset="0"/>
                <a:cs typeface="Times New Roman" panose="02020603050405020304" pitchFamily="18" charset="0"/>
              </a:rPr>
              <a:t>Reference by the Attorney General of Papua New Guinea and Principal Legal Adviser to the National Executive Council</a:t>
            </a:r>
            <a:r>
              <a:rPr lang="en-AU" sz="2000" dirty="0">
                <a:solidFill>
                  <a:srgbClr val="000000"/>
                </a:solidFill>
                <a:effectLst/>
                <a:ea typeface="Calibri" panose="020F0502020204030204" pitchFamily="34" charset="0"/>
                <a:cs typeface="Times New Roman" panose="02020603050405020304" pitchFamily="18" charset="0"/>
              </a:rPr>
              <a:t> (2021) SC211</a:t>
            </a:r>
            <a:endParaRPr lang="en-PG"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606519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96D42-1003-ADE6-3CC5-50EC163D5ACC}"/>
              </a:ext>
            </a:extLst>
          </p:cNvPr>
          <p:cNvSpPr>
            <a:spLocks noGrp="1"/>
          </p:cNvSpPr>
          <p:nvPr>
            <p:ph type="title"/>
          </p:nvPr>
        </p:nvSpPr>
        <p:spPr/>
        <p:txBody>
          <a:bodyPr>
            <a:normAutofit fontScale="90000"/>
          </a:bodyPr>
          <a:lstStyle/>
          <a:p>
            <a:r>
              <a:rPr lang="en-US" sz="3200" b="1" dirty="0">
                <a:solidFill>
                  <a:schemeClr val="accent5">
                    <a:lumMod val="50000"/>
                  </a:schemeClr>
                </a:solidFill>
                <a:latin typeface="+mn-lt"/>
              </a:rPr>
              <a:t>Charged with the performance </a:t>
            </a:r>
            <a:br>
              <a:rPr lang="en-US" sz="3200" b="1" dirty="0">
                <a:solidFill>
                  <a:schemeClr val="accent5">
                    <a:lumMod val="50000"/>
                  </a:schemeClr>
                </a:solidFill>
                <a:latin typeface="+mn-lt"/>
              </a:rPr>
            </a:br>
            <a:r>
              <a:rPr lang="en-AU" sz="3200" b="1" dirty="0">
                <a:solidFill>
                  <a:schemeClr val="accent5">
                    <a:lumMod val="50000"/>
                  </a:schemeClr>
                </a:solidFill>
                <a:effectLst/>
                <a:latin typeface="+mn-lt"/>
                <a:ea typeface="Calibri" panose="020F0502020204030204" pitchFamily="34" charset="0"/>
                <a:cs typeface="Times New Roman" panose="02020603050405020304" pitchFamily="18" charset="0"/>
              </a:rPr>
              <a:t>of any duty </a:t>
            </a:r>
            <a:r>
              <a:rPr lang="en-AU" sz="3200" b="1" u="sng" dirty="0">
                <a:solidFill>
                  <a:schemeClr val="accent5">
                    <a:lumMod val="50000"/>
                  </a:schemeClr>
                </a:solidFill>
                <a:effectLst/>
                <a:latin typeface="+mn-lt"/>
                <a:ea typeface="Calibri" panose="020F0502020204030204" pitchFamily="34" charset="0"/>
                <a:cs typeface="Times New Roman" panose="02020603050405020304" pitchFamily="18" charset="0"/>
              </a:rPr>
              <a:t>by virtue </a:t>
            </a:r>
            <a:r>
              <a:rPr lang="en-AU" sz="3200" b="1" dirty="0">
                <a:solidFill>
                  <a:schemeClr val="accent5">
                    <a:lumMod val="50000"/>
                  </a:schemeClr>
                </a:solidFill>
                <a:effectLst/>
                <a:latin typeface="+mn-lt"/>
                <a:ea typeface="Calibri" panose="020F0502020204030204" pitchFamily="34" charset="0"/>
                <a:cs typeface="Times New Roman" panose="02020603050405020304" pitchFamily="18" charset="0"/>
              </a:rPr>
              <a:t>of that employment or office </a:t>
            </a:r>
            <a:endParaRPr lang="en-PG" sz="3200" b="1" dirty="0">
              <a:solidFill>
                <a:schemeClr val="accent5">
                  <a:lumMod val="50000"/>
                </a:schemeClr>
              </a:solidFill>
              <a:latin typeface="+mn-lt"/>
            </a:endParaRPr>
          </a:p>
        </p:txBody>
      </p:sp>
      <p:sp>
        <p:nvSpPr>
          <p:cNvPr id="3" name="Content Placeholder 2">
            <a:extLst>
              <a:ext uri="{FF2B5EF4-FFF2-40B4-BE49-F238E27FC236}">
                <a16:creationId xmlns:a16="http://schemas.microsoft.com/office/drawing/2014/main" id="{6BA9E001-8459-4337-C5B1-2DE1353733AD}"/>
              </a:ext>
            </a:extLst>
          </p:cNvPr>
          <p:cNvSpPr>
            <a:spLocks noGrp="1"/>
          </p:cNvSpPr>
          <p:nvPr>
            <p:ph idx="1"/>
          </p:nvPr>
        </p:nvSpPr>
        <p:spPr/>
        <p:txBody>
          <a:bodyPr>
            <a:normAutofit/>
          </a:bodyPr>
          <a:lstStyle/>
          <a:p>
            <a:pPr marL="0" indent="0" algn="ctr">
              <a:buNone/>
            </a:pPr>
            <a:endParaRPr lang="en-US" sz="4000" dirty="0"/>
          </a:p>
          <a:p>
            <a:pPr marL="0" indent="0">
              <a:buNone/>
            </a:pPr>
            <a:r>
              <a:rPr lang="en-US" sz="3200" dirty="0"/>
              <a:t>The accused must be charged with the performance of a duty </a:t>
            </a:r>
            <a:r>
              <a:rPr lang="en-US" sz="3200" u="sng" dirty="0"/>
              <a:t>by virtue of </a:t>
            </a:r>
            <a:r>
              <a:rPr lang="en-US" sz="3200" dirty="0"/>
              <a:t>that employment or office: </a:t>
            </a:r>
          </a:p>
          <a:p>
            <a:pPr marL="0" indent="0">
              <a:buNone/>
            </a:pPr>
            <a:endParaRPr lang="en-US" sz="3200" dirty="0"/>
          </a:p>
          <a:p>
            <a:pPr marL="0" indent="0">
              <a:buNone/>
            </a:pPr>
            <a:r>
              <a:rPr lang="en-US" sz="3200" i="1" dirty="0"/>
              <a:t>The State v </a:t>
            </a:r>
            <a:r>
              <a:rPr lang="en-US" sz="3200" i="1" dirty="0" err="1"/>
              <a:t>Waesa</a:t>
            </a:r>
            <a:r>
              <a:rPr lang="en-US" sz="3200" i="1" dirty="0"/>
              <a:t> </a:t>
            </a:r>
            <a:r>
              <a:rPr lang="en-US" sz="3200" i="1" dirty="0" err="1"/>
              <a:t>Mollo</a:t>
            </a:r>
            <a:r>
              <a:rPr lang="en-US" sz="3200" i="1" dirty="0"/>
              <a:t> </a:t>
            </a:r>
            <a:r>
              <a:rPr lang="en-US" sz="3200" dirty="0"/>
              <a:t>[1988] PNGLR 49. </a:t>
            </a:r>
          </a:p>
          <a:p>
            <a:pPr marL="0" indent="0">
              <a:buNone/>
            </a:pPr>
            <a:endParaRPr lang="en-US" dirty="0"/>
          </a:p>
          <a:p>
            <a:pPr marL="0" indent="0">
              <a:buNone/>
            </a:pPr>
            <a:endParaRPr lang="en-PG"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302589" y="106177"/>
            <a:ext cx="1606097" cy="921730"/>
          </a:xfrm>
          <a:prstGeom prst="rect">
            <a:avLst/>
          </a:prstGeom>
          <a:noFill/>
          <a:ln>
            <a:noFill/>
          </a:ln>
        </p:spPr>
      </p:pic>
    </p:spTree>
    <p:extLst>
      <p:ext uri="{BB962C8B-B14F-4D97-AF65-F5344CB8AC3E}">
        <p14:creationId xmlns:p14="http://schemas.microsoft.com/office/powerpoint/2010/main" val="40394552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92828-C58F-B978-BBDD-ECB36135C8B6}"/>
              </a:ext>
            </a:extLst>
          </p:cNvPr>
          <p:cNvSpPr>
            <a:spLocks noGrp="1"/>
          </p:cNvSpPr>
          <p:nvPr>
            <p:ph type="title"/>
          </p:nvPr>
        </p:nvSpPr>
        <p:spPr>
          <a:xfrm>
            <a:off x="526682" y="22843"/>
            <a:ext cx="7352375" cy="1325563"/>
          </a:xfrm>
        </p:spPr>
        <p:txBody>
          <a:bodyPr>
            <a:normAutofit/>
          </a:bodyPr>
          <a:lstStyle/>
          <a:p>
            <a:r>
              <a:rPr lang="en-AU" sz="3200" b="1" dirty="0">
                <a:solidFill>
                  <a:srgbClr val="002060"/>
                </a:solidFill>
                <a:effectLst/>
                <a:latin typeface="+mn-lt"/>
                <a:ea typeface="Calibri" panose="020F0502020204030204" pitchFamily="34" charset="0"/>
                <a:cs typeface="Times New Roman" panose="02020603050405020304" pitchFamily="18" charset="0"/>
              </a:rPr>
              <a:t>Asks, receives or obtains, </a:t>
            </a:r>
            <a:r>
              <a:rPr lang="en-AU" sz="3200" b="1" u="sng" dirty="0">
                <a:solidFill>
                  <a:srgbClr val="002060"/>
                </a:solidFill>
                <a:effectLst/>
                <a:latin typeface="+mn-lt"/>
                <a:ea typeface="Calibri" panose="020F0502020204030204" pitchFamily="34" charset="0"/>
                <a:cs typeface="Times New Roman" panose="02020603050405020304" pitchFamily="18" charset="0"/>
              </a:rPr>
              <a:t>or</a:t>
            </a:r>
            <a:r>
              <a:rPr lang="en-AU" sz="3200" b="1" dirty="0">
                <a:solidFill>
                  <a:srgbClr val="002060"/>
                </a:solidFill>
                <a:effectLst/>
                <a:latin typeface="+mn-lt"/>
                <a:ea typeface="Calibri" panose="020F0502020204030204" pitchFamily="34" charset="0"/>
                <a:cs typeface="Times New Roman" panose="02020603050405020304" pitchFamily="18" charset="0"/>
              </a:rPr>
              <a:t> agrees or attempts to receive or obtain</a:t>
            </a: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C46BC394-9549-2B20-97E8-A36015B761C3}"/>
              </a:ext>
            </a:extLst>
          </p:cNvPr>
          <p:cNvSpPr>
            <a:spLocks noGrp="1"/>
          </p:cNvSpPr>
          <p:nvPr>
            <p:ph idx="1"/>
          </p:nvPr>
        </p:nvSpPr>
        <p:spPr/>
        <p:txBody>
          <a:bodyPr>
            <a:normAutofit/>
          </a:bodyPr>
          <a:lstStyle/>
          <a:p>
            <a:pPr marL="0" indent="0">
              <a:buNone/>
            </a:pPr>
            <a:r>
              <a:rPr lang="en-AU" sz="3200" kern="0" dirty="0">
                <a:ea typeface="Times New Roman" panose="02020603050405020304" pitchFamily="18" charset="0"/>
              </a:rPr>
              <a:t>It is not necessary to prove that the accused actually received the benefit, it is enough that they asked, agreed or attempted to receive it</a:t>
            </a:r>
            <a:r>
              <a:rPr lang="en-AU" sz="3200" kern="0" dirty="0">
                <a:effectLst/>
                <a:ea typeface="Times New Roman" panose="02020603050405020304" pitchFamily="18" charset="0"/>
              </a:rPr>
              <a:t>: </a:t>
            </a:r>
          </a:p>
          <a:p>
            <a:pPr marL="0" indent="0">
              <a:buNone/>
            </a:pPr>
            <a:r>
              <a:rPr lang="en-AU" sz="3200" i="1" kern="0" dirty="0">
                <a:effectLst/>
                <a:ea typeface="Times New Roman" panose="02020603050405020304" pitchFamily="18" charset="0"/>
              </a:rPr>
              <a:t>The State v Terence Hetinu </a:t>
            </a:r>
            <a:r>
              <a:rPr lang="en-AU" sz="3200" kern="0" dirty="0">
                <a:effectLst/>
                <a:ea typeface="Times New Roman" panose="02020603050405020304" pitchFamily="18" charset="0"/>
              </a:rPr>
              <a:t>(2020) N9250. </a:t>
            </a:r>
            <a:endParaRPr lang="en-PG" sz="3200"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28416016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4C5D8-AD44-CE6E-451B-9AF154C8EBE5}"/>
              </a:ext>
            </a:extLst>
          </p:cNvPr>
          <p:cNvSpPr>
            <a:spLocks noGrp="1"/>
          </p:cNvSpPr>
          <p:nvPr>
            <p:ph type="title"/>
          </p:nvPr>
        </p:nvSpPr>
        <p:spPr>
          <a:xfrm>
            <a:off x="628650" y="22843"/>
            <a:ext cx="7886700" cy="1325563"/>
          </a:xfrm>
        </p:spPr>
        <p:txBody>
          <a:bodyPr>
            <a:normAutofit/>
          </a:bodyPr>
          <a:lstStyle/>
          <a:p>
            <a:r>
              <a:rPr lang="en-US" sz="3200" b="1" u="sng" dirty="0">
                <a:solidFill>
                  <a:srgbClr val="002060"/>
                </a:solidFill>
                <a:latin typeface="+mn-lt"/>
              </a:rPr>
              <a:t>Any</a:t>
            </a:r>
            <a:r>
              <a:rPr lang="en-US" sz="3200" b="1" dirty="0">
                <a:solidFill>
                  <a:srgbClr val="002060"/>
                </a:solidFill>
                <a:latin typeface="+mn-lt"/>
              </a:rPr>
              <a:t> property or benefit</a:t>
            </a: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BB94BF1D-4CE1-9368-6E8C-7DC175F8A0AB}"/>
              </a:ext>
            </a:extLst>
          </p:cNvPr>
          <p:cNvSpPr>
            <a:spLocks noGrp="1"/>
          </p:cNvSpPr>
          <p:nvPr>
            <p:ph idx="1"/>
          </p:nvPr>
        </p:nvSpPr>
        <p:spPr>
          <a:xfrm>
            <a:off x="628650" y="1825625"/>
            <a:ext cx="3995108" cy="4351338"/>
          </a:xfrm>
        </p:spPr>
        <p:txBody>
          <a:bodyPr>
            <a:normAutofit/>
          </a:bodyPr>
          <a:lstStyle/>
          <a:p>
            <a:pPr marL="0" indent="0">
              <a:buNone/>
            </a:pPr>
            <a:r>
              <a:rPr lang="en-AU" sz="2000" dirty="0">
                <a:ea typeface="Calibri" panose="020F0502020204030204" pitchFamily="34" charset="0"/>
                <a:cs typeface="Times New Roman" panose="02020603050405020304" pitchFamily="18" charset="0"/>
              </a:rPr>
              <a:t>The benefit does not have to be financial.</a:t>
            </a:r>
          </a:p>
          <a:p>
            <a:pPr marL="0" indent="0">
              <a:buNone/>
            </a:pPr>
            <a:endParaRPr lang="en-AU" sz="2000" dirty="0">
              <a:ea typeface="Calibri" panose="020F0502020204030204" pitchFamily="34" charset="0"/>
              <a:cs typeface="Times New Roman" panose="02020603050405020304" pitchFamily="18" charset="0"/>
            </a:endParaRPr>
          </a:p>
          <a:p>
            <a:pPr marL="0" indent="0">
              <a:buNone/>
            </a:pPr>
            <a:endParaRPr lang="en-AU" sz="2000" dirty="0">
              <a:ea typeface="Calibri" panose="020F0502020204030204" pitchFamily="34" charset="0"/>
              <a:cs typeface="Times New Roman" panose="02020603050405020304" pitchFamily="18" charset="0"/>
            </a:endParaRPr>
          </a:p>
          <a:p>
            <a:pPr marL="0" indent="0">
              <a:buNone/>
            </a:pPr>
            <a:r>
              <a:rPr lang="en-AU" sz="2000" dirty="0">
                <a:ea typeface="Calibri" panose="020F0502020204030204" pitchFamily="34" charset="0"/>
                <a:cs typeface="Times New Roman" panose="02020603050405020304" pitchFamily="18" charset="0"/>
              </a:rPr>
              <a:t>The </a:t>
            </a:r>
            <a:r>
              <a:rPr lang="en-AU" sz="2000" dirty="0">
                <a:effectLst/>
                <a:ea typeface="Calibri" panose="020F0502020204030204" pitchFamily="34" charset="0"/>
                <a:cs typeface="Times New Roman" panose="02020603050405020304" pitchFamily="18" charset="0"/>
              </a:rPr>
              <a:t>word “benefit” in the phrase “property or benefit of any kind” should be given its natural meaning. It is not limited to a proprietorial benefit of any kind: </a:t>
            </a:r>
            <a:r>
              <a:rPr lang="en-AU" sz="2000" i="1" dirty="0">
                <a:effectLst/>
                <a:ea typeface="Calibri" panose="020F0502020204030204" pitchFamily="34" charset="0"/>
                <a:cs typeface="Times New Roman" panose="02020603050405020304" pitchFamily="18" charset="0"/>
              </a:rPr>
              <a:t>see R v Smith </a:t>
            </a:r>
            <a:r>
              <a:rPr lang="en-AU" sz="2000" dirty="0">
                <a:effectLst/>
                <a:ea typeface="Calibri" panose="020F0502020204030204" pitchFamily="34" charset="0"/>
                <a:cs typeface="Times New Roman" panose="02020603050405020304" pitchFamily="18" charset="0"/>
              </a:rPr>
              <a:t>[1993] 1 Qd R 541</a:t>
            </a:r>
            <a:endParaRPr lang="en-PG" sz="2000" dirty="0">
              <a:effectLst/>
              <a:ea typeface="Calibri" panose="020F0502020204030204" pitchFamily="34" charset="0"/>
              <a:cs typeface="Times New Roman" panose="02020603050405020304" pitchFamily="18" charset="0"/>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pic>
        <p:nvPicPr>
          <p:cNvPr id="1026" name="Picture 2" descr="47% of businesses do not offer any employee benefits - Employee Benefits"/>
          <p:cNvPicPr>
            <a:picLocks noChangeAspect="1" noChangeArrowheads="1"/>
          </p:cNvPicPr>
          <p:nvPr/>
        </p:nvPicPr>
        <p:blipFill rotWithShape="1">
          <a:blip r:embed="rId3">
            <a:extLst>
              <a:ext uri="{28A0092B-C50C-407E-A947-70E740481C1C}">
                <a14:useLocalDpi xmlns:a14="http://schemas.microsoft.com/office/drawing/2010/main" val="0"/>
              </a:ext>
            </a:extLst>
          </a:blip>
          <a:srcRect r="24472"/>
          <a:stretch/>
        </p:blipFill>
        <p:spPr bwMode="auto">
          <a:xfrm>
            <a:off x="5219279" y="1942522"/>
            <a:ext cx="2768781" cy="2356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41289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4C5D8-AD44-CE6E-451B-9AF154C8EBE5}"/>
              </a:ext>
            </a:extLst>
          </p:cNvPr>
          <p:cNvSpPr>
            <a:spLocks noGrp="1"/>
          </p:cNvSpPr>
          <p:nvPr>
            <p:ph type="title"/>
          </p:nvPr>
        </p:nvSpPr>
        <p:spPr>
          <a:xfrm>
            <a:off x="628650" y="22843"/>
            <a:ext cx="7886700" cy="1325563"/>
          </a:xfrm>
        </p:spPr>
        <p:txBody>
          <a:bodyPr>
            <a:normAutofit/>
          </a:bodyPr>
          <a:lstStyle/>
          <a:p>
            <a:r>
              <a:rPr lang="en-US" sz="3200" b="1" dirty="0">
                <a:solidFill>
                  <a:srgbClr val="002060"/>
                </a:solidFill>
                <a:latin typeface="+mn-lt"/>
              </a:rPr>
              <a:t>For himself or any other person</a:t>
            </a:r>
            <a:br>
              <a:rPr lang="en-US" sz="3200" b="1" dirty="0">
                <a:solidFill>
                  <a:srgbClr val="002060"/>
                </a:solidFill>
                <a:latin typeface="+mn-lt"/>
              </a:rPr>
            </a:b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BB94BF1D-4CE1-9368-6E8C-7DC175F8A0AB}"/>
              </a:ext>
            </a:extLst>
          </p:cNvPr>
          <p:cNvSpPr>
            <a:spLocks noGrp="1"/>
          </p:cNvSpPr>
          <p:nvPr>
            <p:ph idx="1"/>
          </p:nvPr>
        </p:nvSpPr>
        <p:spPr>
          <a:xfrm>
            <a:off x="628650" y="1825625"/>
            <a:ext cx="3995108" cy="4351338"/>
          </a:xfrm>
        </p:spPr>
        <p:txBody>
          <a:bodyPr>
            <a:normAutofit/>
          </a:bodyPr>
          <a:lstStyle/>
          <a:p>
            <a:pPr marL="0" indent="0">
              <a:buNone/>
            </a:pPr>
            <a:r>
              <a:rPr lang="en-AU" sz="2400" dirty="0">
                <a:ea typeface="Calibri" panose="020F0502020204030204" pitchFamily="34" charset="0"/>
                <a:cs typeface="Times New Roman" panose="02020603050405020304" pitchFamily="18" charset="0"/>
              </a:rPr>
              <a:t>The benefit can be sought or obtained for someone else.</a:t>
            </a:r>
          </a:p>
          <a:p>
            <a:pPr marL="0" indent="0">
              <a:buNone/>
            </a:pPr>
            <a:endParaRPr lang="en-AU" sz="2000" dirty="0">
              <a:ea typeface="Calibri" panose="020F0502020204030204" pitchFamily="34" charset="0"/>
              <a:cs typeface="Times New Roman" panose="02020603050405020304" pitchFamily="18" charset="0"/>
            </a:endParaRPr>
          </a:p>
          <a:p>
            <a:pPr marL="0" indent="0">
              <a:buNone/>
            </a:pPr>
            <a:endParaRPr lang="en-AU" sz="2000" dirty="0">
              <a:ea typeface="Calibri" panose="020F0502020204030204" pitchFamily="34" charset="0"/>
              <a:cs typeface="Times New Roman" panose="02020603050405020304" pitchFamily="18" charset="0"/>
            </a:endParaRPr>
          </a:p>
          <a:p>
            <a:pPr marL="0" indent="0">
              <a:buNone/>
            </a:pPr>
            <a:endParaRPr lang="en-AU" sz="2000" dirty="0">
              <a:ea typeface="Calibri" panose="020F0502020204030204" pitchFamily="34" charset="0"/>
              <a:cs typeface="Times New Roman" panose="02020603050405020304" pitchFamily="18" charset="0"/>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27530399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2B6C3-6C14-202E-838D-A13EA881F79A}"/>
              </a:ext>
            </a:extLst>
          </p:cNvPr>
          <p:cNvSpPr>
            <a:spLocks noGrp="1"/>
          </p:cNvSpPr>
          <p:nvPr>
            <p:ph type="title"/>
          </p:nvPr>
        </p:nvSpPr>
        <p:spPr>
          <a:xfrm>
            <a:off x="628650" y="109108"/>
            <a:ext cx="6446853" cy="1325563"/>
          </a:xfrm>
        </p:spPr>
        <p:txBody>
          <a:bodyPr>
            <a:noAutofit/>
          </a:bodyPr>
          <a:lstStyle/>
          <a:p>
            <a:r>
              <a:rPr lang="en-AU" sz="3200" b="1" u="sng" dirty="0">
                <a:solidFill>
                  <a:srgbClr val="002060"/>
                </a:solidFill>
                <a:effectLst/>
                <a:latin typeface="+mn-lt"/>
                <a:ea typeface="Calibri" panose="020F0502020204030204" pitchFamily="34" charset="0"/>
                <a:cs typeface="Times New Roman" panose="02020603050405020304" pitchFamily="18" charset="0"/>
              </a:rPr>
              <a:t>On account of </a:t>
            </a:r>
            <a:r>
              <a:rPr lang="en-AU" sz="3200" b="1" dirty="0">
                <a:solidFill>
                  <a:srgbClr val="002060"/>
                </a:solidFill>
                <a:effectLst/>
                <a:latin typeface="+mn-lt"/>
                <a:ea typeface="Calibri" panose="020F0502020204030204" pitchFamily="34" charset="0"/>
                <a:cs typeface="Times New Roman" panose="02020603050405020304" pitchFamily="18" charset="0"/>
              </a:rPr>
              <a:t>any thing done or omitted to be done, or to be done or omitted to be done by him</a:t>
            </a: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130BF907-78A6-DA4C-3416-6D93044CDF24}"/>
              </a:ext>
            </a:extLst>
          </p:cNvPr>
          <p:cNvSpPr>
            <a:spLocks noGrp="1"/>
          </p:cNvSpPr>
          <p:nvPr>
            <p:ph idx="1"/>
          </p:nvPr>
        </p:nvSpPr>
        <p:spPr>
          <a:xfrm>
            <a:off x="628650" y="1854678"/>
            <a:ext cx="7886700" cy="3890963"/>
          </a:xfrm>
        </p:spPr>
        <p:txBody>
          <a:bodyPr>
            <a:normAutofit/>
          </a:bodyPr>
          <a:lstStyle/>
          <a:p>
            <a:r>
              <a:rPr lang="en-AU" sz="2000" dirty="0">
                <a:effectLst/>
                <a:ea typeface="Calibri" panose="020F0502020204030204" pitchFamily="34" charset="0"/>
                <a:cs typeface="Times New Roman" panose="02020603050405020304" pitchFamily="18" charset="0"/>
              </a:rPr>
              <a:t>“On account of” bears its ordinary meaning: “because of”, “by reason of”, or “in recognition of”: </a:t>
            </a:r>
            <a:r>
              <a:rPr lang="en-AU" sz="2000" i="1" dirty="0">
                <a:ea typeface="Calibri" panose="020F0502020204030204" pitchFamily="34" charset="0"/>
                <a:cs typeface="Times New Roman" panose="02020603050405020304" pitchFamily="18" charset="0"/>
              </a:rPr>
              <a:t>Hetinu; Smi</a:t>
            </a:r>
            <a:r>
              <a:rPr lang="en-AU" sz="2000" i="1" dirty="0">
                <a:effectLst/>
                <a:ea typeface="Calibri" panose="020F0502020204030204" pitchFamily="34" charset="0"/>
                <a:cs typeface="Times New Roman" panose="02020603050405020304" pitchFamily="18" charset="0"/>
              </a:rPr>
              <a:t>th (supra)</a:t>
            </a:r>
          </a:p>
          <a:p>
            <a:pPr marL="0" indent="0">
              <a:buNone/>
            </a:pPr>
            <a:endParaRPr lang="en-AU" sz="2000" dirty="0">
              <a:solidFill>
                <a:srgbClr val="000000"/>
              </a:solidFill>
              <a:effectLst/>
              <a:ea typeface="Calibri" panose="020F0502020204030204" pitchFamily="34" charset="0"/>
              <a:cs typeface="Times New Roman" panose="02020603050405020304" pitchFamily="18" charset="0"/>
            </a:endParaRPr>
          </a:p>
          <a:p>
            <a:r>
              <a:rPr lang="en-AU" sz="2000" dirty="0">
                <a:solidFill>
                  <a:srgbClr val="000000"/>
                </a:solidFill>
                <a:effectLst/>
                <a:ea typeface="Calibri" panose="020F0502020204030204" pitchFamily="34" charset="0"/>
                <a:cs typeface="Times New Roman" panose="02020603050405020304" pitchFamily="18" charset="0"/>
              </a:rPr>
              <a:t>The asking, receiving or agreeing </a:t>
            </a:r>
            <a:r>
              <a:rPr lang="en-AU" sz="2000" dirty="0">
                <a:solidFill>
                  <a:srgbClr val="000000"/>
                </a:solidFill>
                <a:ea typeface="Calibri" panose="020F0502020204030204" pitchFamily="34" charset="0"/>
                <a:cs typeface="Times New Roman" panose="02020603050405020304" pitchFamily="18" charset="0"/>
              </a:rPr>
              <a:t>may be for any thing done </a:t>
            </a:r>
            <a:r>
              <a:rPr lang="en-AU" sz="2000" u="sng" dirty="0">
                <a:solidFill>
                  <a:srgbClr val="000000"/>
                </a:solidFill>
                <a:ea typeface="Calibri" panose="020F0502020204030204" pitchFamily="34" charset="0"/>
                <a:cs typeface="Times New Roman" panose="02020603050405020304" pitchFamily="18" charset="0"/>
              </a:rPr>
              <a:t>or</a:t>
            </a:r>
            <a:r>
              <a:rPr lang="en-AU" sz="2000" dirty="0">
                <a:solidFill>
                  <a:srgbClr val="000000"/>
                </a:solidFill>
                <a:ea typeface="Calibri" panose="020F0502020204030204" pitchFamily="34" charset="0"/>
                <a:cs typeface="Times New Roman" panose="02020603050405020304" pitchFamily="18" charset="0"/>
              </a:rPr>
              <a:t> omitted to be done</a:t>
            </a:r>
          </a:p>
          <a:p>
            <a:pPr marL="457200" lvl="1" indent="0">
              <a:buNone/>
            </a:pPr>
            <a:r>
              <a:rPr lang="en-AU" sz="1600" dirty="0" err="1">
                <a:solidFill>
                  <a:srgbClr val="000000"/>
                </a:solidFill>
                <a:ea typeface="Calibri" panose="020F0502020204030204" pitchFamily="34" charset="0"/>
                <a:cs typeface="Times New Roman" panose="02020603050405020304" pitchFamily="18" charset="0"/>
              </a:rPr>
              <a:t>Eg</a:t>
            </a:r>
            <a:r>
              <a:rPr lang="en-AU" sz="1600" dirty="0">
                <a:solidFill>
                  <a:srgbClr val="000000"/>
                </a:solidFill>
                <a:ea typeface="Calibri" panose="020F0502020204030204" pitchFamily="34" charset="0"/>
                <a:cs typeface="Times New Roman" panose="02020603050405020304" pitchFamily="18" charset="0"/>
              </a:rPr>
              <a:t>, </a:t>
            </a:r>
            <a:r>
              <a:rPr lang="en-AU" sz="1600" i="1" dirty="0">
                <a:solidFill>
                  <a:srgbClr val="000000"/>
                </a:solidFill>
                <a:ea typeface="Calibri" panose="020F0502020204030204" pitchFamily="34" charset="0"/>
                <a:cs typeface="Times New Roman" panose="02020603050405020304" pitchFamily="18" charset="0"/>
              </a:rPr>
              <a:t>State v Runny Dau </a:t>
            </a:r>
            <a:r>
              <a:rPr lang="en-AU" sz="1600" dirty="0">
                <a:solidFill>
                  <a:srgbClr val="000000"/>
                </a:solidFill>
                <a:ea typeface="Calibri" panose="020F0502020204030204" pitchFamily="34" charset="0"/>
                <a:cs typeface="Times New Roman" panose="02020603050405020304" pitchFamily="18" charset="0"/>
              </a:rPr>
              <a:t>(2021) N9253, a customs officer deliberately failed to screen a container leaving the port, which contained counterfeit cigarettes </a:t>
            </a:r>
          </a:p>
          <a:p>
            <a:pPr marL="0" indent="0">
              <a:buNone/>
            </a:pPr>
            <a:endParaRPr lang="en-AU" sz="2000" dirty="0">
              <a:solidFill>
                <a:srgbClr val="000000"/>
              </a:solidFill>
              <a:ea typeface="Calibri" panose="020F0502020204030204" pitchFamily="34" charset="0"/>
              <a:cs typeface="Times New Roman" panose="02020603050405020304" pitchFamily="18" charset="0"/>
            </a:endParaRPr>
          </a:p>
          <a:p>
            <a:r>
              <a:rPr lang="en-AU" sz="2000" dirty="0">
                <a:solidFill>
                  <a:srgbClr val="000000"/>
                </a:solidFill>
                <a:ea typeface="Calibri" panose="020F0502020204030204" pitchFamily="34" charset="0"/>
                <a:cs typeface="Times New Roman" panose="02020603050405020304" pitchFamily="18" charset="0"/>
              </a:rPr>
              <a:t>The thing may be done/omitted to be done in the past, at the time, or in the future </a:t>
            </a:r>
            <a:endParaRPr lang="en-PG" sz="2000" dirty="0">
              <a:effectLst/>
              <a:ea typeface="Calibri" panose="020F0502020204030204" pitchFamily="34" charset="0"/>
              <a:cs typeface="Times New Roman" panose="02020603050405020304" pitchFamily="18" charset="0"/>
            </a:endParaRPr>
          </a:p>
          <a:p>
            <a:pPr marL="0" indent="0">
              <a:buNone/>
            </a:pPr>
            <a:endParaRPr lang="en-PG"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4224024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2B6C3-6C14-202E-838D-A13EA881F79A}"/>
              </a:ext>
            </a:extLst>
          </p:cNvPr>
          <p:cNvSpPr>
            <a:spLocks noGrp="1"/>
          </p:cNvSpPr>
          <p:nvPr>
            <p:ph type="title"/>
          </p:nvPr>
        </p:nvSpPr>
        <p:spPr>
          <a:xfrm>
            <a:off x="628650" y="109108"/>
            <a:ext cx="6446853" cy="1325563"/>
          </a:xfrm>
        </p:spPr>
        <p:txBody>
          <a:bodyPr>
            <a:noAutofit/>
          </a:bodyPr>
          <a:lstStyle/>
          <a:p>
            <a:r>
              <a:rPr lang="en-AU" sz="3200" b="1" u="sng" dirty="0">
                <a:solidFill>
                  <a:srgbClr val="002060"/>
                </a:solidFill>
                <a:effectLst/>
                <a:latin typeface="+mn-lt"/>
                <a:ea typeface="Calibri" panose="020F0502020204030204" pitchFamily="34" charset="0"/>
                <a:cs typeface="Times New Roman" panose="02020603050405020304" pitchFamily="18" charset="0"/>
              </a:rPr>
              <a:t>On account of </a:t>
            </a:r>
            <a:r>
              <a:rPr lang="en-AU" sz="3200" b="1" dirty="0">
                <a:solidFill>
                  <a:srgbClr val="002060"/>
                </a:solidFill>
                <a:effectLst/>
                <a:latin typeface="+mn-lt"/>
                <a:ea typeface="Calibri" panose="020F0502020204030204" pitchFamily="34" charset="0"/>
                <a:cs typeface="Times New Roman" panose="02020603050405020304" pitchFamily="18" charset="0"/>
              </a:rPr>
              <a:t>any thing done or omitted to be done, or to be done or omitted to be done by him</a:t>
            </a: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130BF907-78A6-DA4C-3416-6D93044CDF24}"/>
              </a:ext>
            </a:extLst>
          </p:cNvPr>
          <p:cNvSpPr>
            <a:spLocks noGrp="1"/>
          </p:cNvSpPr>
          <p:nvPr>
            <p:ph idx="1"/>
          </p:nvPr>
        </p:nvSpPr>
        <p:spPr>
          <a:xfrm>
            <a:off x="628650" y="1854678"/>
            <a:ext cx="7886700" cy="3890963"/>
          </a:xfrm>
        </p:spPr>
        <p:txBody>
          <a:bodyPr>
            <a:normAutofit fontScale="92500" lnSpcReduction="20000"/>
          </a:bodyPr>
          <a:lstStyle/>
          <a:p>
            <a:r>
              <a:rPr lang="en-AU" sz="2600" dirty="0">
                <a:effectLst/>
                <a:ea typeface="Calibri" panose="020F0502020204030204" pitchFamily="34" charset="0"/>
                <a:cs typeface="Times New Roman" panose="02020603050405020304" pitchFamily="18" charset="0"/>
              </a:rPr>
              <a:t>The accused does not have to implement the agreement or even intend to implement the agreement.</a:t>
            </a:r>
          </a:p>
          <a:p>
            <a:pPr marL="0" indent="0">
              <a:buNone/>
            </a:pPr>
            <a:endParaRPr lang="en-AU" sz="2600" dirty="0">
              <a:effectLst/>
              <a:ea typeface="Calibri" panose="020F0502020204030204" pitchFamily="34" charset="0"/>
              <a:cs typeface="Times New Roman" panose="02020603050405020304" pitchFamily="18" charset="0"/>
            </a:endParaRPr>
          </a:p>
          <a:p>
            <a:r>
              <a:rPr lang="en-AU" sz="2600" dirty="0">
                <a:effectLst/>
                <a:ea typeface="Calibri" panose="020F0502020204030204" pitchFamily="34" charset="0"/>
                <a:cs typeface="Times New Roman" panose="02020603050405020304" pitchFamily="18" charset="0"/>
              </a:rPr>
              <a:t>The offence lies not in the act done or omitted, or to be done or omitted but in the asking or receiving of the benefit “on account of” such an act: </a:t>
            </a:r>
            <a:r>
              <a:rPr lang="en-AU" sz="2600" i="1" dirty="0">
                <a:effectLst/>
                <a:ea typeface="Calibri" panose="020F0502020204030204" pitchFamily="34" charset="0"/>
                <a:cs typeface="Times New Roman" panose="02020603050405020304" pitchFamily="18" charset="0"/>
              </a:rPr>
              <a:t>Herscu v The Queen </a:t>
            </a:r>
            <a:r>
              <a:rPr lang="en-AU" sz="2600" dirty="0">
                <a:solidFill>
                  <a:srgbClr val="000000"/>
                </a:solidFill>
                <a:effectLst/>
                <a:ea typeface="Calibri" panose="020F0502020204030204" pitchFamily="34" charset="0"/>
                <a:cs typeface="Times New Roman" panose="02020603050405020304" pitchFamily="18" charset="0"/>
              </a:rPr>
              <a:t>(1991) 173 CLR 276</a:t>
            </a:r>
            <a:r>
              <a:rPr lang="en-AU" sz="2600" dirty="0">
                <a:effectLst/>
                <a:ea typeface="Calibri" panose="020F0502020204030204" pitchFamily="34" charset="0"/>
                <a:cs typeface="Times New Roman" panose="02020603050405020304" pitchFamily="18" charset="0"/>
              </a:rPr>
              <a:t>.</a:t>
            </a:r>
          </a:p>
          <a:p>
            <a:pPr marL="0" indent="0">
              <a:buNone/>
            </a:pPr>
            <a:endParaRPr lang="en-AU" sz="2600" dirty="0">
              <a:effectLst/>
              <a:ea typeface="Calibri" panose="020F0502020204030204" pitchFamily="34" charset="0"/>
              <a:cs typeface="Times New Roman" panose="02020603050405020304" pitchFamily="18" charset="0"/>
            </a:endParaRPr>
          </a:p>
          <a:p>
            <a:pPr marL="457200" lvl="1" indent="0">
              <a:buNone/>
            </a:pPr>
            <a:r>
              <a:rPr lang="en-AU" sz="2200" dirty="0">
                <a:effectLst/>
                <a:ea typeface="Calibri" panose="020F0502020204030204" pitchFamily="34" charset="0"/>
                <a:cs typeface="Times New Roman" panose="02020603050405020304" pitchFamily="18" charset="0"/>
              </a:rPr>
              <a:t>“It is not required, of course, that the receiver o</a:t>
            </a:r>
            <a:r>
              <a:rPr lang="en-AU" sz="2200" dirty="0">
                <a:solidFill>
                  <a:srgbClr val="000000"/>
                </a:solidFill>
                <a:effectLst/>
                <a:ea typeface="Calibri" panose="020F0502020204030204" pitchFamily="34" charset="0"/>
                <a:cs typeface="Times New Roman" panose="02020603050405020304" pitchFamily="18" charset="0"/>
              </a:rPr>
              <a:t>f the benefit should subsequently fully implement the plot or even perhaps genuinely intend to do so at the time that he receives the benefit but an arrangement or actions having the features described in the subsection must be arrived at or performed”: </a:t>
            </a:r>
            <a:r>
              <a:rPr lang="en-AU" sz="2200" i="1" dirty="0">
                <a:solidFill>
                  <a:srgbClr val="000000"/>
                </a:solidFill>
                <a:effectLst/>
                <a:ea typeface="Calibri" panose="020F0502020204030204" pitchFamily="34" charset="0"/>
                <a:cs typeface="Times New Roman" panose="02020603050405020304" pitchFamily="18" charset="0"/>
              </a:rPr>
              <a:t>R v Lewis </a:t>
            </a:r>
            <a:r>
              <a:rPr lang="en-AU" sz="2200" dirty="0">
                <a:solidFill>
                  <a:srgbClr val="000000"/>
                </a:solidFill>
                <a:effectLst/>
                <a:ea typeface="Calibri" panose="020F0502020204030204" pitchFamily="34" charset="0"/>
                <a:cs typeface="Times New Roman" panose="02020603050405020304" pitchFamily="18" charset="0"/>
              </a:rPr>
              <a:t>[1994] 1 Qd R 613.  </a:t>
            </a:r>
            <a:endParaRPr lang="en-PG" sz="2200" dirty="0">
              <a:effectLst/>
              <a:ea typeface="Calibri" panose="020F0502020204030204" pitchFamily="34" charset="0"/>
              <a:cs typeface="Times New Roman" panose="02020603050405020304" pitchFamily="18" charset="0"/>
            </a:endParaRPr>
          </a:p>
          <a:p>
            <a:pPr marL="0" indent="0">
              <a:buNone/>
            </a:pPr>
            <a:endParaRPr lang="en-PG"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2304035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F5A43-D82A-B506-5CC1-6FDDBB8EF15D}"/>
              </a:ext>
            </a:extLst>
          </p:cNvPr>
          <p:cNvSpPr>
            <a:spLocks noGrp="1"/>
          </p:cNvSpPr>
          <p:nvPr>
            <p:ph type="title"/>
          </p:nvPr>
        </p:nvSpPr>
        <p:spPr>
          <a:xfrm>
            <a:off x="628650" y="125429"/>
            <a:ext cx="5789905" cy="1325563"/>
          </a:xfrm>
        </p:spPr>
        <p:txBody>
          <a:bodyPr>
            <a:normAutofit/>
          </a:bodyPr>
          <a:lstStyle/>
          <a:p>
            <a:r>
              <a:rPr lang="en-US" sz="3200" b="1" dirty="0">
                <a:solidFill>
                  <a:srgbClr val="002060"/>
                </a:solidFill>
                <a:latin typeface="+mn-lt"/>
              </a:rPr>
              <a:t>In the discharge of the duties of his or her office</a:t>
            </a: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AAEC7AD7-26C6-1819-06F6-DBC45CA3E6F8}"/>
              </a:ext>
            </a:extLst>
          </p:cNvPr>
          <p:cNvSpPr>
            <a:spLocks noGrp="1"/>
          </p:cNvSpPr>
          <p:nvPr>
            <p:ph idx="1"/>
          </p:nvPr>
        </p:nvSpPr>
        <p:spPr>
          <a:xfrm>
            <a:off x="628650" y="2101670"/>
            <a:ext cx="3977856" cy="4351338"/>
          </a:xfrm>
        </p:spPr>
        <p:txBody>
          <a:bodyPr>
            <a:normAutofit/>
          </a:bodyPr>
          <a:lstStyle/>
          <a:p>
            <a:pPr marL="0" indent="0" algn="just">
              <a:buNone/>
            </a:pPr>
            <a:endParaRPr lang="en-PG"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2000" dirty="0"/>
              <a:t>The thing to be done or omitted to be done must be in the discharge of “the duties of his office”, i.e. it must be connected or concerned with the duties of the public office held</a:t>
            </a: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pic>
        <p:nvPicPr>
          <p:cNvPr id="2050" name="Picture 2" descr="Sydney - Cabramatta Public Notary | Stat Dec | Witness Documen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60" y="2251494"/>
            <a:ext cx="3803788" cy="2518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4487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2AF13-39D5-A901-97C2-3DEB023F1BF5}"/>
              </a:ext>
            </a:extLst>
          </p:cNvPr>
          <p:cNvSpPr>
            <a:spLocks noGrp="1"/>
          </p:cNvSpPr>
          <p:nvPr>
            <p:ph type="title"/>
          </p:nvPr>
        </p:nvSpPr>
        <p:spPr>
          <a:xfrm>
            <a:off x="569700" y="224760"/>
            <a:ext cx="5606591" cy="994172"/>
          </a:xfrm>
        </p:spPr>
        <p:txBody>
          <a:bodyPr>
            <a:normAutofit/>
          </a:bodyPr>
          <a:lstStyle/>
          <a:p>
            <a:r>
              <a:rPr lang="en-AU" altLang="en-US" sz="3200" b="1" i="1" dirty="0">
                <a:solidFill>
                  <a:srgbClr val="002060"/>
                </a:solidFill>
                <a:latin typeface="+mn-lt"/>
              </a:rPr>
              <a:t>The State v Waesa Mollo </a:t>
            </a:r>
            <a:r>
              <a:rPr lang="en-AU" altLang="en-US" sz="3200" b="1" dirty="0">
                <a:solidFill>
                  <a:srgbClr val="002060"/>
                </a:solidFill>
                <a:latin typeface="+mn-lt"/>
              </a:rPr>
              <a:t>[1988] PNGLR 49</a:t>
            </a:r>
            <a:r>
              <a:rPr lang="en-AU" sz="3200" dirty="0">
                <a:solidFill>
                  <a:srgbClr val="002060"/>
                </a:solidFill>
                <a:latin typeface="+mn-lt"/>
                <a:ea typeface="Calibri" panose="020F0502020204030204" pitchFamily="34" charset="0"/>
              </a:rPr>
              <a:t>  </a:t>
            </a:r>
            <a:endParaRPr lang="en-AU" sz="3200" dirty="0">
              <a:solidFill>
                <a:srgbClr val="002060"/>
              </a:solidFill>
              <a:latin typeface="+mn-lt"/>
            </a:endParaRPr>
          </a:p>
        </p:txBody>
      </p:sp>
      <p:sp>
        <p:nvSpPr>
          <p:cNvPr id="3" name="Content Placeholder 2">
            <a:extLst>
              <a:ext uri="{FF2B5EF4-FFF2-40B4-BE49-F238E27FC236}">
                <a16:creationId xmlns:a16="http://schemas.microsoft.com/office/drawing/2014/main" id="{A04DA847-DA5B-83D4-380B-0ABF99C0540A}"/>
              </a:ext>
            </a:extLst>
          </p:cNvPr>
          <p:cNvSpPr>
            <a:spLocks noGrp="1"/>
          </p:cNvSpPr>
          <p:nvPr>
            <p:ph sz="half" idx="1"/>
          </p:nvPr>
        </p:nvSpPr>
        <p:spPr>
          <a:xfrm>
            <a:off x="569700" y="1347216"/>
            <a:ext cx="4837452" cy="4937759"/>
          </a:xfrm>
        </p:spPr>
        <p:txBody>
          <a:bodyPr>
            <a:normAutofit/>
          </a:bodyPr>
          <a:lstStyle/>
          <a:p>
            <a:pPr marL="0" indent="0">
              <a:buNone/>
            </a:pPr>
            <a:r>
              <a:rPr lang="en-AU" sz="2000" dirty="0">
                <a:ea typeface="Calibri" panose="020F0502020204030204" pitchFamily="34" charset="0"/>
              </a:rPr>
              <a:t>Two persons were charged with official corruption. </a:t>
            </a:r>
          </a:p>
          <a:p>
            <a:pPr marL="0" indent="0">
              <a:buNone/>
            </a:pPr>
            <a:r>
              <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Major Loa was charged that whilst </a:t>
            </a:r>
            <a:r>
              <a:rPr lang="en-PG"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being employed in the Public Service as a Major in the </a:t>
            </a:r>
            <a:r>
              <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PNGDF, </a:t>
            </a:r>
            <a:r>
              <a:rPr lang="en-PG"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and charged by virtue of such employment with acting as the Chairman of </a:t>
            </a:r>
            <a:r>
              <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PNGDF Savings and Loans Society, he corruptly received </a:t>
            </a:r>
            <a:r>
              <a:rPr lang="en-PG"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 sum of </a:t>
            </a:r>
            <a:r>
              <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K</a:t>
            </a:r>
            <a:r>
              <a:rPr lang="en-PG"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2000 on account of him purchasing</a:t>
            </a:r>
            <a:r>
              <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r>
              <a:rPr lang="en-PG"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in the discharge of the duties</a:t>
            </a:r>
            <a:r>
              <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r>
              <a:rPr lang="en-PG"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 property in which </a:t>
            </a:r>
            <a:r>
              <a:rPr lang="en-US" sz="1800" kern="1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Mr</a:t>
            </a:r>
            <a:r>
              <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Mollo</a:t>
            </a:r>
            <a:r>
              <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en-PG"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had a proprietary interest</a:t>
            </a:r>
            <a:r>
              <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endParaRPr lang="en-PG"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AU" sz="2000" dirty="0">
                <a:ea typeface="Calibri" panose="020F0502020204030204" pitchFamily="34" charset="0"/>
                <a:cs typeface="Times New Roman" panose="02020603050405020304" pitchFamily="18" charset="0"/>
              </a:rPr>
              <a:t>Mr Mollo was charged with giving him the K2000 for that purpose.</a:t>
            </a:r>
          </a:p>
        </p:txBody>
      </p:sp>
      <p:pic>
        <p:nvPicPr>
          <p:cNvPr id="11" name="Content Placeholder 10">
            <a:extLst>
              <a:ext uri="{FF2B5EF4-FFF2-40B4-BE49-F238E27FC236}">
                <a16:creationId xmlns:a16="http://schemas.microsoft.com/office/drawing/2014/main" id="{AE3BAD20-BD0A-F20C-2624-770B1E3D8E6F}"/>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364034" y="2504585"/>
            <a:ext cx="2723315" cy="2155803"/>
          </a:xfrm>
        </p:spPr>
      </p:pic>
      <p:pic>
        <p:nvPicPr>
          <p:cNvPr id="7" name="Picture 6"/>
          <p:cNvPicPr/>
          <p:nvPr/>
        </p:nvPicPr>
        <p:blipFill>
          <a:blip r:embed="rId3">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1151827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0930" y="4886579"/>
            <a:ext cx="184731" cy="300082"/>
          </a:xfrm>
          <a:prstGeom prst="rect">
            <a:avLst/>
          </a:prstGeom>
          <a:noFill/>
        </p:spPr>
        <p:txBody>
          <a:bodyPr wrap="none" rtlCol="0">
            <a:spAutoFit/>
          </a:bodyPr>
          <a:lstStyle/>
          <a:p>
            <a:pPr defTabSz="685800">
              <a:defRPr/>
            </a:pPr>
            <a:endParaRPr lang="en-US" sz="1350" dirty="0">
              <a:solidFill>
                <a:prstClr val="black"/>
              </a:solidFill>
              <a:latin typeface="Calibri" panose="020F0502020204030204"/>
            </a:endParaRPr>
          </a:p>
        </p:txBody>
      </p:sp>
      <p:sp>
        <p:nvSpPr>
          <p:cNvPr id="3" name="Title 2"/>
          <p:cNvSpPr>
            <a:spLocks noGrp="1"/>
          </p:cNvSpPr>
          <p:nvPr>
            <p:ph type="title"/>
          </p:nvPr>
        </p:nvSpPr>
        <p:spPr>
          <a:xfrm>
            <a:off x="622791" y="280189"/>
            <a:ext cx="7529513" cy="866301"/>
          </a:xfrm>
        </p:spPr>
        <p:txBody>
          <a:bodyPr>
            <a:noAutofit/>
          </a:bodyPr>
          <a:lstStyle/>
          <a:p>
            <a:r>
              <a:rPr lang="en-AU" altLang="en-US" sz="3200" b="1" i="1" dirty="0">
                <a:solidFill>
                  <a:srgbClr val="002060"/>
                </a:solidFill>
                <a:latin typeface="+mn-lt"/>
              </a:rPr>
              <a:t>The State v Waesa Mollo </a:t>
            </a:r>
            <a:r>
              <a:rPr lang="en-AU" altLang="en-US" sz="3200" b="1" dirty="0">
                <a:solidFill>
                  <a:srgbClr val="002060"/>
                </a:solidFill>
                <a:latin typeface="+mn-lt"/>
              </a:rPr>
              <a:t>[1988] </a:t>
            </a:r>
            <a:br>
              <a:rPr lang="en-AU" altLang="en-US" sz="3200" b="1" dirty="0">
                <a:solidFill>
                  <a:srgbClr val="002060"/>
                </a:solidFill>
                <a:latin typeface="+mn-lt"/>
              </a:rPr>
            </a:br>
            <a:r>
              <a:rPr lang="en-AU" altLang="en-US" sz="3200" b="1" dirty="0">
                <a:solidFill>
                  <a:srgbClr val="002060"/>
                </a:solidFill>
                <a:latin typeface="+mn-lt"/>
              </a:rPr>
              <a:t>PNGLR 49</a:t>
            </a:r>
            <a:r>
              <a:rPr lang="en-AU" sz="3200" dirty="0">
                <a:solidFill>
                  <a:srgbClr val="002060"/>
                </a:solidFill>
                <a:latin typeface="+mn-lt"/>
                <a:ea typeface="Calibri" panose="020F0502020204030204" pitchFamily="34" charset="0"/>
              </a:rPr>
              <a:t> </a:t>
            </a:r>
            <a:endParaRPr lang="en-AU" sz="3200" dirty="0">
              <a:solidFill>
                <a:srgbClr val="002060"/>
              </a:solidFill>
              <a:latin typeface="+mn-lt"/>
              <a:cs typeface="Calibri" panose="020F0502020204030204" pitchFamily="34" charset="0"/>
            </a:endParaRPr>
          </a:p>
        </p:txBody>
      </p:sp>
      <p:sp>
        <p:nvSpPr>
          <p:cNvPr id="5" name="Content Placeholder 4"/>
          <p:cNvSpPr>
            <a:spLocks noGrp="1"/>
          </p:cNvSpPr>
          <p:nvPr>
            <p:ph idx="1"/>
          </p:nvPr>
        </p:nvSpPr>
        <p:spPr>
          <a:xfrm>
            <a:off x="665921" y="1440613"/>
            <a:ext cx="6197669" cy="4551512"/>
          </a:xfrm>
        </p:spPr>
        <p:txBody>
          <a:bodyPr>
            <a:normAutofit fontScale="92500"/>
          </a:bodyPr>
          <a:lstStyle/>
          <a:p>
            <a:pPr marL="0" indent="0">
              <a:buNone/>
            </a:pPr>
            <a:r>
              <a:rPr lang="en-AU" sz="1900" dirty="0">
                <a:ea typeface="Calibri" panose="020F0502020204030204" pitchFamily="34" charset="0"/>
                <a:cs typeface="Calibri" panose="020F0502020204030204" pitchFamily="34" charset="0"/>
              </a:rPr>
              <a:t>Both accused were acquitted.</a:t>
            </a:r>
          </a:p>
          <a:p>
            <a:r>
              <a:rPr lang="en-US" sz="1900" b="1" i="0" dirty="0">
                <a:solidFill>
                  <a:srgbClr val="000000"/>
                </a:solidFill>
                <a:effectLst/>
              </a:rPr>
              <a:t>Proof is required of the duty imposed by the holding of the particular office and the corrupt use of the particular office held for gain</a:t>
            </a:r>
            <a:r>
              <a:rPr lang="en-US" sz="1900" b="0" i="0" dirty="0">
                <a:solidFill>
                  <a:srgbClr val="000000"/>
                </a:solidFill>
                <a:effectLst/>
              </a:rPr>
              <a:t>.</a:t>
            </a:r>
          </a:p>
          <a:p>
            <a:r>
              <a:rPr lang="en-US" sz="1900" b="0" i="0" dirty="0">
                <a:solidFill>
                  <a:srgbClr val="000000"/>
                </a:solidFill>
                <a:effectLst/>
              </a:rPr>
              <a:t>Major Loa was a member of the Society and Director and Acting Chairman of the Board of the Society in his private capacity, and in a society which was not a governmental body. If he had the duty to negotiate and purchase </a:t>
            </a:r>
            <a:r>
              <a:rPr lang="en-US" sz="1900" b="0" i="0" dirty="0" err="1">
                <a:solidFill>
                  <a:srgbClr val="000000"/>
                </a:solidFill>
                <a:effectLst/>
              </a:rPr>
              <a:t>Mr</a:t>
            </a:r>
            <a:r>
              <a:rPr lang="en-US" sz="1900" b="0" i="0" dirty="0">
                <a:solidFill>
                  <a:srgbClr val="000000"/>
                </a:solidFill>
                <a:effectLst/>
              </a:rPr>
              <a:t> </a:t>
            </a:r>
            <a:r>
              <a:rPr lang="en-US" sz="1900" b="0" i="0" dirty="0" err="1">
                <a:solidFill>
                  <a:srgbClr val="000000"/>
                </a:solidFill>
                <a:effectLst/>
              </a:rPr>
              <a:t>Mollo’s</a:t>
            </a:r>
            <a:r>
              <a:rPr lang="en-US" sz="1900" b="0" i="0" dirty="0">
                <a:solidFill>
                  <a:srgbClr val="000000"/>
                </a:solidFill>
                <a:effectLst/>
              </a:rPr>
              <a:t> property for the Society he did so, not as a Major in the </a:t>
            </a:r>
            <a:r>
              <a:rPr lang="en-US" sz="1900" b="0" i="0" dirty="0" err="1">
                <a:solidFill>
                  <a:srgbClr val="000000"/>
                </a:solidFill>
                <a:effectLst/>
              </a:rPr>
              <a:t>Defence</a:t>
            </a:r>
            <a:r>
              <a:rPr lang="en-US" sz="1900" b="0" i="0" dirty="0">
                <a:solidFill>
                  <a:srgbClr val="000000"/>
                </a:solidFill>
                <a:effectLst/>
              </a:rPr>
              <a:t> Force but as an official of a private corporation with which he was involved in his private rather than official capacity.</a:t>
            </a:r>
          </a:p>
          <a:p>
            <a:r>
              <a:rPr lang="en-US" sz="1900" b="0" i="0" dirty="0">
                <a:solidFill>
                  <a:srgbClr val="000000"/>
                </a:solidFill>
                <a:effectLst/>
              </a:rPr>
              <a:t>Therefore, the receipt of moneys was not in connection with the corrupt use of any office held in the Public Service.</a:t>
            </a:r>
          </a:p>
          <a:p>
            <a:r>
              <a:rPr lang="en-US" sz="1900" b="0" i="0" dirty="0">
                <a:solidFill>
                  <a:srgbClr val="000000"/>
                </a:solidFill>
                <a:effectLst/>
              </a:rPr>
              <a:t>It followed that </a:t>
            </a:r>
            <a:r>
              <a:rPr lang="en-US" sz="1900" b="0" i="0" dirty="0" err="1">
                <a:solidFill>
                  <a:srgbClr val="000000"/>
                </a:solidFill>
                <a:effectLst/>
              </a:rPr>
              <a:t>Mr</a:t>
            </a:r>
            <a:r>
              <a:rPr lang="en-US" sz="1900" b="0" i="0" dirty="0">
                <a:solidFill>
                  <a:srgbClr val="000000"/>
                </a:solidFill>
                <a:effectLst/>
              </a:rPr>
              <a:t> </a:t>
            </a:r>
            <a:r>
              <a:rPr lang="en-US" sz="1900" b="0" i="0" dirty="0" err="1">
                <a:solidFill>
                  <a:srgbClr val="000000"/>
                </a:solidFill>
                <a:effectLst/>
              </a:rPr>
              <a:t>Mollo</a:t>
            </a:r>
            <a:r>
              <a:rPr lang="en-US" sz="1900" b="0" i="0" dirty="0">
                <a:solidFill>
                  <a:srgbClr val="000000"/>
                </a:solidFill>
                <a:effectLst/>
              </a:rPr>
              <a:t> did not give him the monies for the discharge of any duty held by the Major in the public services. </a:t>
            </a:r>
          </a:p>
          <a:p>
            <a:endParaRPr lang="en-US" sz="1400" b="0" i="0" dirty="0">
              <a:solidFill>
                <a:srgbClr val="000000"/>
              </a:solidFill>
              <a:effectLst/>
              <a:latin typeface="Times New Roman" panose="02020603050405020304" pitchFamily="18" charset="0"/>
            </a:endParaRPr>
          </a:p>
          <a:p>
            <a:endParaRPr lang="en-AU" sz="2000" dirty="0">
              <a:ea typeface="Calibri" panose="020F0502020204030204" pitchFamily="34" charset="0"/>
              <a:cs typeface="Calibri" panose="020F0502020204030204" pitchFamily="34" charset="0"/>
            </a:endParaRPr>
          </a:p>
          <a:p>
            <a:pPr marL="0" indent="0">
              <a:buNone/>
            </a:pPr>
            <a:endParaRPr lang="en-AU" sz="2175" dirty="0">
              <a:latin typeface="Times New Roman" panose="02020603050405020304" pitchFamily="18" charset="0"/>
              <a:ea typeface="Calibri" panose="020F0502020204030204" pitchFamily="34" charset="0"/>
              <a:cs typeface="Arial" panose="020B0604020202020204" pitchFamily="34" charset="0"/>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11638864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1BAE2-05CA-7675-95BC-EA218F16FA95}"/>
              </a:ext>
            </a:extLst>
          </p:cNvPr>
          <p:cNvSpPr>
            <a:spLocks noGrp="1"/>
          </p:cNvSpPr>
          <p:nvPr>
            <p:ph type="title"/>
          </p:nvPr>
        </p:nvSpPr>
        <p:spPr>
          <a:xfrm>
            <a:off x="628650" y="0"/>
            <a:ext cx="6331443" cy="1325563"/>
          </a:xfrm>
        </p:spPr>
        <p:txBody>
          <a:bodyPr>
            <a:normAutofit fontScale="90000"/>
          </a:bodyPr>
          <a:lstStyle/>
          <a:p>
            <a:r>
              <a:rPr lang="en-US" sz="3600" b="1" dirty="0">
                <a:solidFill>
                  <a:srgbClr val="002060"/>
                </a:solidFill>
                <a:latin typeface="+mn-lt"/>
              </a:rPr>
              <a:t>But it is not necessary for an offence to be committed by both persons</a:t>
            </a:r>
            <a:endParaRPr lang="en-PG" dirty="0"/>
          </a:p>
        </p:txBody>
      </p:sp>
      <p:sp>
        <p:nvSpPr>
          <p:cNvPr id="3" name="Content Placeholder 2">
            <a:extLst>
              <a:ext uri="{FF2B5EF4-FFF2-40B4-BE49-F238E27FC236}">
                <a16:creationId xmlns:a16="http://schemas.microsoft.com/office/drawing/2014/main" id="{849FF972-B74F-8B4C-9069-7E812EE1D557}"/>
              </a:ext>
            </a:extLst>
          </p:cNvPr>
          <p:cNvSpPr>
            <a:spLocks noGrp="1"/>
          </p:cNvSpPr>
          <p:nvPr>
            <p:ph idx="1"/>
          </p:nvPr>
        </p:nvSpPr>
        <p:spPr>
          <a:xfrm>
            <a:off x="628650" y="1376039"/>
            <a:ext cx="7886700" cy="4800924"/>
          </a:xfrm>
        </p:spPr>
        <p:txBody>
          <a:bodyPr>
            <a:normAutofit/>
          </a:bodyPr>
          <a:lstStyle/>
          <a:p>
            <a:pPr marL="0" indent="0" algn="just">
              <a:buNone/>
            </a:pPr>
            <a:endParaRPr lang="en-AU" sz="2000" dirty="0">
              <a:effectLst/>
              <a:ea typeface="Calibri" panose="020F0502020204030204" pitchFamily="34" charset="0"/>
              <a:cs typeface="Times New Roman" panose="02020603050405020304" pitchFamily="18" charset="0"/>
            </a:endParaRPr>
          </a:p>
          <a:p>
            <a:pPr marL="0" indent="0" algn="just">
              <a:buNone/>
            </a:pPr>
            <a:r>
              <a:rPr lang="en-AU" sz="2000" dirty="0">
                <a:ea typeface="Calibri" panose="020F0502020204030204" pitchFamily="34" charset="0"/>
                <a:cs typeface="Times New Roman" panose="02020603050405020304" pitchFamily="18" charset="0"/>
              </a:rPr>
              <a:t>The conduct does not have to be mutual.</a:t>
            </a:r>
          </a:p>
          <a:p>
            <a:pPr marL="0" indent="0" algn="just">
              <a:buNone/>
            </a:pPr>
            <a:r>
              <a:rPr lang="en-AU" sz="2000" dirty="0">
                <a:ea typeface="Calibri" panose="020F0502020204030204" pitchFamily="34" charset="0"/>
                <a:cs typeface="Times New Roman" panose="02020603050405020304" pitchFamily="18" charset="0"/>
              </a:rPr>
              <a:t>Nor does it have to be successful.</a:t>
            </a:r>
          </a:p>
          <a:p>
            <a:pPr marL="0" indent="0" algn="just">
              <a:buNone/>
            </a:pPr>
            <a:endParaRPr lang="en-AU" sz="2000" dirty="0">
              <a:ea typeface="Calibri" panose="020F0502020204030204" pitchFamily="34" charset="0"/>
              <a:cs typeface="Times New Roman" panose="02020603050405020304" pitchFamily="18" charset="0"/>
            </a:endParaRPr>
          </a:p>
          <a:p>
            <a:pPr marL="0" indent="0">
              <a:buNone/>
            </a:pPr>
            <a:r>
              <a:rPr lang="en-AU" sz="2000" dirty="0">
                <a:effectLst/>
                <a:ea typeface="Calibri" panose="020F0502020204030204" pitchFamily="34" charset="0"/>
                <a:cs typeface="Times New Roman" panose="02020603050405020304" pitchFamily="18" charset="0"/>
              </a:rPr>
              <a:t>“Whilst the two offences in s 87 are reflections of one another, it is not necessary that an offence be committed by both persons before one can be convicted…. In the case of an offence under s 87(1) </a:t>
            </a:r>
            <a:r>
              <a:rPr lang="en-AU" sz="2000" b="1" dirty="0">
                <a:effectLst/>
                <a:ea typeface="Calibri" panose="020F0502020204030204" pitchFamily="34" charset="0"/>
                <a:cs typeface="Times New Roman" panose="02020603050405020304" pitchFamily="18" charset="0"/>
              </a:rPr>
              <a:t>it is the fact that the office-holder asks for or agrees or attempts to receive property or a benefit that is critical.</a:t>
            </a:r>
            <a:r>
              <a:rPr lang="en-AU" sz="2000" dirty="0">
                <a:effectLst/>
                <a:ea typeface="Calibri" panose="020F0502020204030204" pitchFamily="34" charset="0"/>
                <a:cs typeface="Times New Roman" panose="02020603050405020304" pitchFamily="18" charset="0"/>
              </a:rPr>
              <a:t>  If he does that and the other elements are established it is immaterial that the person in respect of whom the request or attempt is made does not respond positively in any way to the approach, or that although the other person may give the appearance of agreeing, he had no intention other than to expose the criminal conduct of the office-holder in so doing, or that he simply intended to appropriate the gift or benefit and not fulfill his part of the “bargain”</a:t>
            </a:r>
            <a:r>
              <a:rPr lang="en-AU" sz="2000" i="1" dirty="0">
                <a:effectLst/>
                <a:ea typeface="Calibri" panose="020F0502020204030204" pitchFamily="34" charset="0"/>
                <a:cs typeface="Times New Roman" panose="02020603050405020304" pitchFamily="18" charset="0"/>
              </a:rPr>
              <a:t>: Herscu</a:t>
            </a:r>
            <a:endParaRPr lang="en-US" sz="2000" dirty="0"/>
          </a:p>
          <a:p>
            <a:pPr marL="0" indent="0">
              <a:buNone/>
            </a:pPr>
            <a:endParaRPr lang="en-PG"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1274971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C992A-E575-3C25-5CAE-A80EBAB7D2ED}"/>
              </a:ext>
            </a:extLst>
          </p:cNvPr>
          <p:cNvSpPr>
            <a:spLocks noGrp="1"/>
          </p:cNvSpPr>
          <p:nvPr>
            <p:ph type="title"/>
          </p:nvPr>
        </p:nvSpPr>
        <p:spPr>
          <a:xfrm>
            <a:off x="628650" y="22843"/>
            <a:ext cx="7886700" cy="1325563"/>
          </a:xfrm>
        </p:spPr>
        <p:txBody>
          <a:bodyPr>
            <a:normAutofit/>
          </a:bodyPr>
          <a:lstStyle/>
          <a:p>
            <a:pPr marL="0" indent="0">
              <a:buNone/>
            </a:pPr>
            <a:r>
              <a:rPr lang="en-AU" sz="3200" b="1" dirty="0">
                <a:solidFill>
                  <a:srgbClr val="002060"/>
                </a:solidFill>
                <a:effectLst/>
                <a:latin typeface="+mn-lt"/>
                <a:ea typeface="Calibri" panose="020F0502020204030204" pitchFamily="34" charset="0"/>
                <a:cs typeface="Times New Roman" panose="02020603050405020304" pitchFamily="18" charset="0"/>
              </a:rPr>
              <a:t>The manner of the discharge may be authorised or unauthorised</a:t>
            </a:r>
          </a:p>
        </p:txBody>
      </p:sp>
      <p:sp>
        <p:nvSpPr>
          <p:cNvPr id="3" name="Content Placeholder 2">
            <a:extLst>
              <a:ext uri="{FF2B5EF4-FFF2-40B4-BE49-F238E27FC236}">
                <a16:creationId xmlns:a16="http://schemas.microsoft.com/office/drawing/2014/main" id="{4CFF66FA-1661-BC9F-9CA2-43E27232AC94}"/>
              </a:ext>
            </a:extLst>
          </p:cNvPr>
          <p:cNvSpPr>
            <a:spLocks noGrp="1"/>
          </p:cNvSpPr>
          <p:nvPr>
            <p:ph idx="1"/>
          </p:nvPr>
        </p:nvSpPr>
        <p:spPr>
          <a:xfrm>
            <a:off x="628650" y="1452762"/>
            <a:ext cx="7886700" cy="4351338"/>
          </a:xfrm>
        </p:spPr>
        <p:txBody>
          <a:bodyPr>
            <a:normAutofit/>
          </a:bodyPr>
          <a:lstStyle/>
          <a:p>
            <a:pPr marL="0" indent="0">
              <a:buNone/>
            </a:pPr>
            <a:endParaRPr lang="en-AU" sz="2000" dirty="0">
              <a:solidFill>
                <a:srgbClr val="000000"/>
              </a:solidFill>
              <a:ea typeface="Calibri" panose="020F0502020204030204" pitchFamily="34" charset="0"/>
              <a:cs typeface="Times New Roman" panose="02020603050405020304" pitchFamily="18" charset="0"/>
            </a:endParaRPr>
          </a:p>
          <a:p>
            <a:pPr marL="0" indent="0">
              <a:buNone/>
            </a:pPr>
            <a:r>
              <a:rPr lang="en-AU" sz="2000" dirty="0">
                <a:solidFill>
                  <a:srgbClr val="000000"/>
                </a:solidFill>
                <a:effectLst/>
                <a:ea typeface="Calibri" panose="020F0502020204030204" pitchFamily="34" charset="0"/>
                <a:cs typeface="Times New Roman" panose="02020603050405020304" pitchFamily="18" charset="0"/>
              </a:rPr>
              <a:t>“The section is concerned with the violation or attempted violation of official duty rather than with the actual performance of official duty. </a:t>
            </a:r>
            <a:r>
              <a:rPr lang="en-AU" sz="2000" b="1" dirty="0">
                <a:solidFill>
                  <a:srgbClr val="000000"/>
                </a:solidFill>
                <a:effectLst/>
                <a:ea typeface="Calibri" panose="020F0502020204030204" pitchFamily="34" charset="0"/>
                <a:cs typeface="Times New Roman" panose="02020603050405020304" pitchFamily="18" charset="0"/>
              </a:rPr>
              <a:t>Official corruption necessarily involves impropriety and it is not to be supposed that s</a:t>
            </a:r>
            <a:r>
              <a:rPr lang="en-AU" sz="2000" b="1" dirty="0">
                <a:effectLst/>
                <a:ea typeface="Calibri" panose="020F0502020204030204" pitchFamily="34" charset="0"/>
                <a:cs typeface="Times New Roman" panose="02020603050405020304" pitchFamily="18" charset="0"/>
              </a:rPr>
              <a:t>.</a:t>
            </a:r>
            <a:r>
              <a:rPr lang="en-AU" sz="2000" b="1" dirty="0">
                <a:effectLst/>
                <a:ea typeface="Calibri" panose="020F0502020204030204" pitchFamily="34" charset="0"/>
                <a:cs typeface="Times New Roman" panose="02020603050405020304" pitchFamily="18" charset="0"/>
                <a:hlinkClick r:id="rId2">
                  <a:extLst>
                    <a:ext uri="{A12FA001-AC4F-418D-AE19-62706E023703}">
                      <ahyp:hlinkClr xmlns="" xmlns:ahyp="http://schemas.microsoft.com/office/drawing/2018/hyperlinkcolor" val="tx"/>
                    </a:ext>
                  </a:extLst>
                </a:hlinkClick>
              </a:rPr>
              <a:t>87</a:t>
            </a:r>
            <a:r>
              <a:rPr lang="en-AU" sz="2000" b="1" dirty="0">
                <a:effectLst/>
                <a:ea typeface="Calibri" panose="020F0502020204030204" pitchFamily="34" charset="0"/>
                <a:cs typeface="Times New Roman" panose="02020603050405020304" pitchFamily="18" charset="0"/>
              </a:rPr>
              <a:t> is </a:t>
            </a:r>
            <a:r>
              <a:rPr lang="en-AU" sz="2000" b="1" dirty="0">
                <a:solidFill>
                  <a:srgbClr val="000000"/>
                </a:solidFill>
                <a:effectLst/>
                <a:ea typeface="Calibri" panose="020F0502020204030204" pitchFamily="34" charset="0"/>
                <a:cs typeface="Times New Roman" panose="02020603050405020304" pitchFamily="18" charset="0"/>
              </a:rPr>
              <a:t>limited to those cases where the act or omission in question would, apart from the corrupt influence, be proper</a:t>
            </a:r>
            <a:r>
              <a:rPr lang="en-AU" sz="2000" dirty="0">
                <a:solidFill>
                  <a:srgbClr val="000000"/>
                </a:solidFill>
                <a:effectLst/>
                <a:ea typeface="Calibri" panose="020F0502020204030204" pitchFamily="34" charset="0"/>
                <a:cs typeface="Times New Roman" panose="02020603050405020304" pitchFamily="18" charset="0"/>
              </a:rPr>
              <a:t>.”: </a:t>
            </a:r>
            <a:r>
              <a:rPr lang="en-AU" sz="2000" i="1" dirty="0">
                <a:solidFill>
                  <a:srgbClr val="000000"/>
                </a:solidFill>
                <a:effectLst/>
                <a:ea typeface="Calibri" panose="020F0502020204030204" pitchFamily="34" charset="0"/>
                <a:cs typeface="Times New Roman" panose="02020603050405020304" pitchFamily="18" charset="0"/>
              </a:rPr>
              <a:t>Herscu</a:t>
            </a:r>
            <a:r>
              <a:rPr lang="en-AU" sz="2000" dirty="0">
                <a:solidFill>
                  <a:srgbClr val="000000"/>
                </a:solidFill>
                <a:effectLst/>
                <a:ea typeface="Calibri" panose="020F0502020204030204" pitchFamily="34" charset="0"/>
                <a:cs typeface="Times New Roman" panose="02020603050405020304" pitchFamily="18" charset="0"/>
              </a:rPr>
              <a:t>.</a:t>
            </a:r>
            <a:endParaRPr lang="en-AU" sz="2000" dirty="0">
              <a:solidFill>
                <a:srgbClr val="000000"/>
              </a:solidFill>
              <a:ea typeface="Calibri" panose="020F0502020204030204" pitchFamily="34" charset="0"/>
              <a:cs typeface="Times New Roman" panose="02020603050405020304" pitchFamily="18" charset="0"/>
            </a:endParaRPr>
          </a:p>
          <a:p>
            <a:pPr marL="0" indent="0">
              <a:buNone/>
            </a:pPr>
            <a:endParaRPr lang="en-AU" sz="2000" dirty="0">
              <a:effectLst/>
              <a:ea typeface="Times New Roman" panose="02020603050405020304" pitchFamily="18" charset="0"/>
            </a:endParaRPr>
          </a:p>
          <a:p>
            <a:pPr marL="0" indent="0">
              <a:buNone/>
            </a:pPr>
            <a:r>
              <a:rPr lang="en-AU" sz="2000" i="1" dirty="0">
                <a:effectLst/>
                <a:ea typeface="Times New Roman" panose="02020603050405020304" pitchFamily="18" charset="0"/>
              </a:rPr>
              <a:t>Hetinu: </a:t>
            </a:r>
            <a:r>
              <a:rPr lang="en-AU" sz="2000" dirty="0">
                <a:effectLst/>
                <a:ea typeface="Times New Roman" panose="02020603050405020304" pitchFamily="18" charset="0"/>
              </a:rPr>
              <a:t>The offender whilst being employed in the Public Service as the Election Manager of the National Capital District (NCD), charged with the responsibility of organising and conducting elections in the NCD, corruptly received monies in the sum of K184,300 on account of paying polling officials to ensure the election of one Michael Kandiu to the NCD Regional Seat.</a:t>
            </a:r>
            <a:endParaRPr lang="en-PG" sz="2000" i="1" dirty="0">
              <a:effectLst/>
              <a:ea typeface="Calibri" panose="020F0502020204030204" pitchFamily="34" charset="0"/>
              <a:cs typeface="Times New Roman" panose="02020603050405020304" pitchFamily="18" charset="0"/>
            </a:endParaRPr>
          </a:p>
          <a:p>
            <a:pPr marL="0" indent="0">
              <a:buNone/>
            </a:pPr>
            <a:endParaRPr lang="en-PG" dirty="0"/>
          </a:p>
        </p:txBody>
      </p:sp>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10736570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C992A-E575-3C25-5CAE-A80EBAB7D2ED}"/>
              </a:ext>
            </a:extLst>
          </p:cNvPr>
          <p:cNvSpPr>
            <a:spLocks noGrp="1"/>
          </p:cNvSpPr>
          <p:nvPr>
            <p:ph type="title"/>
          </p:nvPr>
        </p:nvSpPr>
        <p:spPr>
          <a:xfrm>
            <a:off x="628650" y="22843"/>
            <a:ext cx="7886700" cy="1325563"/>
          </a:xfrm>
        </p:spPr>
        <p:txBody>
          <a:bodyPr>
            <a:normAutofit/>
          </a:bodyPr>
          <a:lstStyle/>
          <a:p>
            <a:pPr marL="0" indent="0">
              <a:buNone/>
            </a:pPr>
            <a:r>
              <a:rPr lang="en-AU" sz="3200" b="1" dirty="0">
                <a:solidFill>
                  <a:srgbClr val="002060"/>
                </a:solidFill>
                <a:effectLst/>
                <a:latin typeface="+mn-lt"/>
                <a:ea typeface="Calibri" panose="020F0502020204030204" pitchFamily="34" charset="0"/>
                <a:cs typeface="Times New Roman" panose="02020603050405020304" pitchFamily="18" charset="0"/>
              </a:rPr>
              <a:t>The manner of the discharge may be authorised or unauthorised</a:t>
            </a:r>
          </a:p>
        </p:txBody>
      </p:sp>
      <p:sp>
        <p:nvSpPr>
          <p:cNvPr id="3" name="Content Placeholder 2">
            <a:extLst>
              <a:ext uri="{FF2B5EF4-FFF2-40B4-BE49-F238E27FC236}">
                <a16:creationId xmlns:a16="http://schemas.microsoft.com/office/drawing/2014/main" id="{4CFF66FA-1661-BC9F-9CA2-43E27232AC94}"/>
              </a:ext>
            </a:extLst>
          </p:cNvPr>
          <p:cNvSpPr>
            <a:spLocks noGrp="1"/>
          </p:cNvSpPr>
          <p:nvPr>
            <p:ph idx="1"/>
          </p:nvPr>
        </p:nvSpPr>
        <p:spPr>
          <a:xfrm>
            <a:off x="628650" y="1452762"/>
            <a:ext cx="7886700" cy="4351338"/>
          </a:xfrm>
        </p:spPr>
        <p:txBody>
          <a:bodyPr>
            <a:normAutofit/>
          </a:bodyPr>
          <a:lstStyle/>
          <a:p>
            <a:pPr marL="0" indent="0">
              <a:buNone/>
            </a:pPr>
            <a:endParaRPr lang="en-AU" sz="2000" dirty="0">
              <a:solidFill>
                <a:srgbClr val="000000"/>
              </a:solidFill>
              <a:ea typeface="Calibri" panose="020F0502020204030204" pitchFamily="34" charset="0"/>
              <a:cs typeface="Times New Roman" panose="02020603050405020304" pitchFamily="18" charset="0"/>
            </a:endParaRPr>
          </a:p>
          <a:p>
            <a:pPr marL="0" indent="0">
              <a:buNone/>
            </a:pPr>
            <a:r>
              <a:rPr lang="en-US" sz="2000" b="1" dirty="0"/>
              <a:t>S v Doreen Tatut (2021) N9023</a:t>
            </a:r>
          </a:p>
          <a:p>
            <a:pPr marL="0" indent="0">
              <a:buNone/>
            </a:pPr>
            <a:r>
              <a:rPr lang="en-AU" sz="2000" dirty="0">
                <a:effectLst/>
                <a:ea typeface="Times New Roman" panose="02020603050405020304" pitchFamily="18" charset="0"/>
              </a:rPr>
              <a:t>Ms Tatut was a Lodgement Officer in the Titles Section of the Department of Lands and Physical Planning.  The complainant went to the Department to apply for a replacement title for his property.  Ms Tatut served him. The complainant paid the requisite K500 application fee and was issued an official receipt.  The offender then asked the complainant to give her some cash so that she would get the title for him.  He gave her K450 in cash.  </a:t>
            </a:r>
          </a:p>
          <a:p>
            <a:pPr marL="0" indent="0">
              <a:buNone/>
            </a:pPr>
            <a:endParaRPr lang="en-AU" sz="2000" dirty="0">
              <a:ea typeface="Times New Roman" panose="02020603050405020304" pitchFamily="18" charset="0"/>
            </a:endParaRPr>
          </a:p>
          <a:p>
            <a:pPr marL="0" indent="0">
              <a:buNone/>
            </a:pPr>
            <a:r>
              <a:rPr lang="en-AU" sz="2000" dirty="0">
                <a:effectLst/>
                <a:ea typeface="Times New Roman" panose="02020603050405020304" pitchFamily="18" charset="0"/>
              </a:rPr>
              <a:t>The matter was only reported to police </a:t>
            </a:r>
            <a:r>
              <a:rPr lang="en-AU" sz="2000" dirty="0">
                <a:ea typeface="Times New Roman" panose="02020603050405020304" pitchFamily="18" charset="0"/>
              </a:rPr>
              <a:t>because Ms Tatut was </a:t>
            </a:r>
            <a:r>
              <a:rPr lang="en-AU" sz="2000" dirty="0">
                <a:effectLst/>
                <a:ea typeface="Times New Roman" panose="02020603050405020304" pitchFamily="18" charset="0"/>
              </a:rPr>
              <a:t>unable to issue the title document because of a caveat/mortgage over it.</a:t>
            </a:r>
            <a:endParaRPr lang="en-PG" sz="2000" dirty="0"/>
          </a:p>
          <a:p>
            <a:pPr marL="0" indent="0">
              <a:buNone/>
            </a:pPr>
            <a:endParaRPr lang="en-PG"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21891800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1D7DB-3B45-E6B1-8D4E-ED6C391D1B20}"/>
              </a:ext>
            </a:extLst>
          </p:cNvPr>
          <p:cNvSpPr>
            <a:spLocks noGrp="1"/>
          </p:cNvSpPr>
          <p:nvPr>
            <p:ph type="title"/>
          </p:nvPr>
        </p:nvSpPr>
        <p:spPr>
          <a:xfrm>
            <a:off x="628650" y="22843"/>
            <a:ext cx="7886700" cy="1325563"/>
          </a:xfrm>
        </p:spPr>
        <p:txBody>
          <a:bodyPr>
            <a:normAutofit/>
          </a:bodyPr>
          <a:lstStyle/>
          <a:p>
            <a:r>
              <a:rPr lang="en-US" sz="3200" b="1" dirty="0">
                <a:solidFill>
                  <a:srgbClr val="002060"/>
                </a:solidFill>
                <a:latin typeface="+mn-lt"/>
              </a:rPr>
              <a:t>Corruptly: Dishonestly or Improperly?</a:t>
            </a: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3550E8B7-3FD4-FD44-A941-EAA8A2BD2498}"/>
              </a:ext>
            </a:extLst>
          </p:cNvPr>
          <p:cNvSpPr>
            <a:spLocks noGrp="1"/>
          </p:cNvSpPr>
          <p:nvPr>
            <p:ph idx="1"/>
          </p:nvPr>
        </p:nvSpPr>
        <p:spPr>
          <a:xfrm>
            <a:off x="628650" y="1482571"/>
            <a:ext cx="7886700" cy="4694392"/>
          </a:xfrm>
        </p:spPr>
        <p:txBody>
          <a:bodyPr>
            <a:normAutofit/>
          </a:bodyPr>
          <a:lstStyle/>
          <a:p>
            <a:pPr marL="0" indent="0">
              <a:buNone/>
            </a:pPr>
            <a:r>
              <a:rPr lang="en-AU" sz="2000" kern="0" dirty="0">
                <a:effectLst/>
                <a:ea typeface="Times New Roman" panose="02020603050405020304" pitchFamily="18" charset="0"/>
              </a:rPr>
              <a:t>“Corruptly” is not defined in the </a:t>
            </a:r>
            <a:r>
              <a:rPr lang="en-AU" sz="2000" kern="0" dirty="0">
                <a:ea typeface="Times New Roman" panose="02020603050405020304" pitchFamily="18" charset="0"/>
              </a:rPr>
              <a:t>PNG </a:t>
            </a:r>
            <a:r>
              <a:rPr lang="en-AU" sz="2000" kern="0" dirty="0">
                <a:effectLst/>
                <a:ea typeface="Times New Roman" panose="02020603050405020304" pitchFamily="18" charset="0"/>
              </a:rPr>
              <a:t>Criminal Code.</a:t>
            </a:r>
          </a:p>
          <a:p>
            <a:pPr marL="0" indent="0">
              <a:buNone/>
            </a:pPr>
            <a:r>
              <a:rPr lang="en-AU" sz="2000" kern="0" dirty="0">
                <a:ea typeface="Times New Roman" panose="02020603050405020304" pitchFamily="18" charset="0"/>
              </a:rPr>
              <a:t>Its </a:t>
            </a:r>
            <a:r>
              <a:rPr lang="en-AU" sz="2000" kern="0" dirty="0">
                <a:effectLst/>
                <a:ea typeface="Times New Roman" panose="02020603050405020304" pitchFamily="18" charset="0"/>
              </a:rPr>
              <a:t>meaning has been the subject of much judicial debate in different jurisdictions.</a:t>
            </a:r>
          </a:p>
          <a:p>
            <a:pPr marL="0" indent="0">
              <a:buNone/>
            </a:pPr>
            <a:r>
              <a:rPr lang="en-AU" sz="2000" kern="0" dirty="0">
                <a:ea typeface="Times New Roman" panose="02020603050405020304" pitchFamily="18" charset="0"/>
              </a:rPr>
              <a:t>In PNG the weight of authority says that it means </a:t>
            </a:r>
            <a:r>
              <a:rPr lang="en-AU" sz="2000" b="1" kern="0" dirty="0">
                <a:ea typeface="Times New Roman" panose="02020603050405020304" pitchFamily="18" charset="0"/>
              </a:rPr>
              <a:t>dishonestly</a:t>
            </a:r>
            <a:r>
              <a:rPr lang="en-AU" sz="2000" kern="0" dirty="0">
                <a:ea typeface="Times New Roman" panose="02020603050405020304" pitchFamily="18" charset="0"/>
              </a:rPr>
              <a:t>: </a:t>
            </a:r>
            <a:r>
              <a:rPr lang="en-AU" sz="2000" i="1" kern="0" dirty="0">
                <a:solidFill>
                  <a:srgbClr val="000000"/>
                </a:solidFill>
                <a:effectLst/>
                <a:ea typeface="Times New Roman" panose="02020603050405020304" pitchFamily="18" charset="0"/>
              </a:rPr>
              <a:t>State v Toamara </a:t>
            </a:r>
            <a:r>
              <a:rPr lang="en-AU" sz="2000" kern="0" dirty="0">
                <a:solidFill>
                  <a:srgbClr val="000000"/>
                </a:solidFill>
                <a:effectLst/>
                <a:ea typeface="Times New Roman" panose="02020603050405020304" pitchFamily="18" charset="0"/>
              </a:rPr>
              <a:t>[1989] PNGLR 24; </a:t>
            </a:r>
            <a:r>
              <a:rPr lang="en-AU" sz="2000" i="1" kern="0" dirty="0">
                <a:solidFill>
                  <a:srgbClr val="000000"/>
                </a:solidFill>
                <a:effectLst/>
                <a:ea typeface="Times New Roman" panose="02020603050405020304" pitchFamily="18" charset="0"/>
              </a:rPr>
              <a:t>State v Mataio</a:t>
            </a:r>
            <a:r>
              <a:rPr lang="en-AU" sz="2000" kern="0" dirty="0">
                <a:solidFill>
                  <a:srgbClr val="000000"/>
                </a:solidFill>
                <a:effectLst/>
                <a:ea typeface="Times New Roman" panose="02020603050405020304" pitchFamily="18" charset="0"/>
              </a:rPr>
              <a:t> (2004) N2531; </a:t>
            </a:r>
            <a:r>
              <a:rPr lang="en-AU" sz="2000" i="1" kern="0" dirty="0">
                <a:solidFill>
                  <a:srgbClr val="000000"/>
                </a:solidFill>
                <a:effectLst/>
                <a:ea typeface="Times New Roman" panose="02020603050405020304" pitchFamily="18" charset="0"/>
              </a:rPr>
              <a:t>State v Duncan</a:t>
            </a:r>
            <a:r>
              <a:rPr lang="en-AU" sz="2000" kern="0" dirty="0">
                <a:solidFill>
                  <a:srgbClr val="000000"/>
                </a:solidFill>
                <a:effectLst/>
                <a:ea typeface="Times New Roman" panose="02020603050405020304" pitchFamily="18" charset="0"/>
              </a:rPr>
              <a:t> (2015) N5010 but cf </a:t>
            </a:r>
            <a:r>
              <a:rPr lang="en-AU" sz="2000" i="1" kern="0" dirty="0">
                <a:solidFill>
                  <a:srgbClr val="000000"/>
                </a:solidFill>
                <a:effectLst/>
                <a:ea typeface="Times New Roman" panose="02020603050405020304" pitchFamily="18" charset="0"/>
              </a:rPr>
              <a:t>Hetinu. </a:t>
            </a:r>
            <a:endParaRPr lang="en-AU" sz="2000" kern="0" dirty="0">
              <a:ea typeface="Times New Roman" panose="02020603050405020304" pitchFamily="18" charset="0"/>
            </a:endParaRPr>
          </a:p>
          <a:p>
            <a:pPr marL="0" indent="0">
              <a:buNone/>
            </a:pPr>
            <a:r>
              <a:rPr lang="en-AU" sz="2000" dirty="0">
                <a:effectLst/>
                <a:ea typeface="Calibri" panose="020F0502020204030204" pitchFamily="34" charset="0"/>
                <a:cs typeface="Times New Roman" panose="02020603050405020304" pitchFamily="18" charset="0"/>
              </a:rPr>
              <a:t>In Australia, the weight of authority says that “corruption is not to be equated with dishonesty and dishonesty does not necessarily connote corruption”:  </a:t>
            </a:r>
            <a:r>
              <a:rPr lang="en-AU" sz="2000" i="1" dirty="0">
                <a:effectLst/>
                <a:ea typeface="Calibri" panose="020F0502020204030204" pitchFamily="34" charset="0"/>
                <a:cs typeface="Times New Roman" panose="02020603050405020304" pitchFamily="18" charset="0"/>
              </a:rPr>
              <a:t>Re Lane, </a:t>
            </a:r>
            <a:r>
              <a:rPr lang="en-AU" sz="2000" dirty="0">
                <a:effectLst/>
                <a:ea typeface="Calibri" panose="020F0502020204030204" pitchFamily="34" charset="0"/>
                <a:cs typeface="Times New Roman" panose="02020603050405020304" pitchFamily="18" charset="0"/>
              </a:rPr>
              <a:t>QSC, Ryan J, 9 October 1992, unreported. </a:t>
            </a:r>
          </a:p>
          <a:p>
            <a:pPr marL="0" indent="0">
              <a:buNone/>
            </a:pPr>
            <a:r>
              <a:rPr lang="en-AU" sz="2000" dirty="0">
                <a:effectLst/>
                <a:ea typeface="Calibri" panose="020F0502020204030204" pitchFamily="34" charset="0"/>
                <a:cs typeface="Times New Roman" panose="02020603050405020304" pitchFamily="18" charset="0"/>
              </a:rPr>
              <a:t>“A</a:t>
            </a:r>
            <a:r>
              <a:rPr lang="en-AU" sz="2000" dirty="0">
                <a:solidFill>
                  <a:srgbClr val="000000"/>
                </a:solidFill>
                <a:effectLst/>
                <a:ea typeface="Calibri" panose="020F0502020204030204" pitchFamily="34" charset="0"/>
                <a:cs typeface="Times New Roman" panose="02020603050405020304" pitchFamily="18" charset="0"/>
              </a:rPr>
              <a:t> power was used corruptly if it was used to obtain some private advantage or for any purpose foreign to the power”: </a:t>
            </a:r>
            <a:r>
              <a:rPr lang="en-AU" sz="2000" i="1" dirty="0">
                <a:solidFill>
                  <a:srgbClr val="000000"/>
                </a:solidFill>
                <a:effectLst/>
                <a:ea typeface="Calibri" panose="020F0502020204030204" pitchFamily="34" charset="0"/>
                <a:cs typeface="Times New Roman" panose="02020603050405020304" pitchFamily="18" charset="0"/>
              </a:rPr>
              <a:t>Re Austin </a:t>
            </a:r>
            <a:r>
              <a:rPr lang="en-AU" sz="2000" dirty="0">
                <a:solidFill>
                  <a:srgbClr val="000000"/>
                </a:solidFill>
                <a:effectLst/>
                <a:ea typeface="Calibri" panose="020F0502020204030204" pitchFamily="34" charset="0"/>
                <a:cs typeface="Times New Roman" panose="02020603050405020304" pitchFamily="18" charset="0"/>
              </a:rPr>
              <a:t>(1994) 1 Qd R 255; </a:t>
            </a:r>
            <a:r>
              <a:rPr lang="en-AU" sz="2000" i="1" dirty="0">
                <a:effectLst/>
                <a:ea typeface="Calibri" panose="020F0502020204030204" pitchFamily="34" charset="0"/>
                <a:cs typeface="Times New Roman" panose="02020603050405020304" pitchFamily="18" charset="0"/>
              </a:rPr>
              <a:t>DPP (Cth) v Hogarth </a:t>
            </a:r>
            <a:r>
              <a:rPr lang="en-AU" sz="2000" dirty="0">
                <a:effectLst/>
                <a:ea typeface="Calibri" panose="020F0502020204030204" pitchFamily="34" charset="0"/>
                <a:cs typeface="Times New Roman" panose="02020603050405020304" pitchFamily="18" charset="0"/>
              </a:rPr>
              <a:t>(1995) 93 A Crim R 452.  </a:t>
            </a:r>
          </a:p>
          <a:p>
            <a:pPr marL="0" indent="0">
              <a:buNone/>
            </a:pPr>
            <a:r>
              <a:rPr lang="en-AU" sz="2000" dirty="0">
                <a:effectLst/>
                <a:ea typeface="Calibri" panose="020F0502020204030204" pitchFamily="34" charset="0"/>
                <a:cs typeface="Times New Roman" panose="02020603050405020304" pitchFamily="18" charset="0"/>
              </a:rPr>
              <a:t>The word “corruptly” means the discharge of the person’s duty for an </a:t>
            </a:r>
            <a:r>
              <a:rPr lang="en-AU" sz="2000" b="1" dirty="0">
                <a:effectLst/>
                <a:ea typeface="Calibri" panose="020F0502020204030204" pitchFamily="34" charset="0"/>
                <a:cs typeface="Times New Roman" panose="02020603050405020304" pitchFamily="18" charset="0"/>
              </a:rPr>
              <a:t>improper purpose</a:t>
            </a:r>
            <a:r>
              <a:rPr lang="en-AU" sz="2000" dirty="0">
                <a:effectLst/>
                <a:ea typeface="Calibri" panose="020F0502020204030204" pitchFamily="34" charset="0"/>
                <a:cs typeface="Times New Roman" panose="02020603050405020304" pitchFamily="18" charset="0"/>
              </a:rPr>
              <a:t>:  </a:t>
            </a:r>
            <a:r>
              <a:rPr lang="en-AU" sz="2000" i="1" dirty="0">
                <a:effectLst/>
                <a:ea typeface="Calibri" panose="020F0502020204030204" pitchFamily="34" charset="0"/>
                <a:cs typeface="Times New Roman" panose="02020603050405020304" pitchFamily="18" charset="0"/>
              </a:rPr>
              <a:t>Willers v R </a:t>
            </a:r>
            <a:r>
              <a:rPr lang="en-AU" sz="2000" dirty="0">
                <a:effectLst/>
                <a:ea typeface="Calibri" panose="020F0502020204030204" pitchFamily="34" charset="0"/>
                <a:cs typeface="Times New Roman" panose="02020603050405020304" pitchFamily="18" charset="0"/>
              </a:rPr>
              <a:t>(1995) 81 A Crim R 219. </a:t>
            </a:r>
            <a:endParaRPr lang="en-PG" sz="2000" dirty="0">
              <a:effectLst/>
              <a:ea typeface="Calibri" panose="020F0502020204030204" pitchFamily="34" charset="0"/>
              <a:cs typeface="Times New Roman" panose="02020603050405020304" pitchFamily="18" charset="0"/>
            </a:endParaRPr>
          </a:p>
          <a:p>
            <a:pPr marL="0" indent="0">
              <a:buNone/>
            </a:pPr>
            <a:endParaRPr lang="en-AU" sz="1800" kern="0" dirty="0">
              <a:effectLst/>
              <a:latin typeface="Times New Roman" panose="02020603050405020304" pitchFamily="18" charset="0"/>
              <a:ea typeface="Times New Roman" panose="02020603050405020304" pitchFamily="18" charset="0"/>
            </a:endParaRPr>
          </a:p>
          <a:p>
            <a:pPr marL="0" indent="0">
              <a:buNone/>
            </a:pPr>
            <a:endParaRPr lang="en-AU" sz="1800" kern="0" dirty="0">
              <a:latin typeface="Times New Roman" panose="02020603050405020304" pitchFamily="18" charset="0"/>
            </a:endParaRPr>
          </a:p>
          <a:p>
            <a:pPr marL="0" indent="0">
              <a:buNone/>
            </a:pPr>
            <a:endParaRPr lang="en-PG"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39348480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1D7DB-3B45-E6B1-8D4E-ED6C391D1B20}"/>
              </a:ext>
            </a:extLst>
          </p:cNvPr>
          <p:cNvSpPr>
            <a:spLocks noGrp="1"/>
          </p:cNvSpPr>
          <p:nvPr>
            <p:ph type="title"/>
          </p:nvPr>
        </p:nvSpPr>
        <p:spPr>
          <a:xfrm>
            <a:off x="628650" y="22843"/>
            <a:ext cx="7886700" cy="1325563"/>
          </a:xfrm>
        </p:spPr>
        <p:txBody>
          <a:bodyPr>
            <a:normAutofit/>
          </a:bodyPr>
          <a:lstStyle/>
          <a:p>
            <a:r>
              <a:rPr lang="en-US" sz="3200" b="1" dirty="0">
                <a:solidFill>
                  <a:srgbClr val="002060"/>
                </a:solidFill>
                <a:latin typeface="+mn-lt"/>
              </a:rPr>
              <a:t>“Corruption is like a cancer”</a:t>
            </a: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3550E8B7-3FD4-FD44-A941-EAA8A2BD2498}"/>
              </a:ext>
            </a:extLst>
          </p:cNvPr>
          <p:cNvSpPr>
            <a:spLocks noGrp="1"/>
          </p:cNvSpPr>
          <p:nvPr>
            <p:ph idx="1"/>
          </p:nvPr>
        </p:nvSpPr>
        <p:spPr>
          <a:xfrm>
            <a:off x="628650" y="1482571"/>
            <a:ext cx="7886700" cy="4694392"/>
          </a:xfrm>
        </p:spPr>
        <p:txBody>
          <a:bodyPr>
            <a:normAutofit/>
          </a:bodyPr>
          <a:lstStyle/>
          <a:p>
            <a:pPr marL="0" indent="0">
              <a:buNone/>
            </a:pPr>
            <a:endParaRPr lang="en-PG"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algn="just">
              <a:buNone/>
            </a:pPr>
            <a:r>
              <a:rPr lang="en-AU" sz="1800" dirty="0">
                <a:solidFill>
                  <a:srgbClr val="000000"/>
                </a:solidFill>
                <a:ea typeface="Times New Roman" panose="02020603050405020304" pitchFamily="18" charset="0"/>
                <a:cs typeface="Times New Roman" panose="02020603050405020304" pitchFamily="18" charset="0"/>
              </a:rPr>
              <a:t>“</a:t>
            </a:r>
            <a:r>
              <a:rPr lang="en-AU" sz="1800" dirty="0">
                <a:solidFill>
                  <a:srgbClr val="000000"/>
                </a:solidFill>
                <a:effectLst/>
                <a:ea typeface="Times New Roman" panose="02020603050405020304" pitchFamily="18" charset="0"/>
                <a:cs typeface="Times New Roman" panose="02020603050405020304" pitchFamily="18" charset="0"/>
              </a:rPr>
              <a:t>It is deadly because it can kill a nation if it is not dealt with swiftly and sternly. It is like a cancer that grows in the human body and if not treated quickly, can grow big and cause death. Its impact on the society must never be under estimated. It has far reaching consequences. A nation's progress and development is dependent on its work force and if public officials who make up the bulk of the work force in this country indulge in corrupt activities, their actions can bring down the entire nation.”:</a:t>
            </a:r>
            <a:r>
              <a:rPr lang="en-AU" sz="1800" kern="0" dirty="0">
                <a:effectLst/>
                <a:ea typeface="Times New Roman" panose="02020603050405020304" pitchFamily="18" charset="0"/>
                <a:cs typeface="Times New Roman" panose="02020603050405020304" pitchFamily="18" charset="0"/>
              </a:rPr>
              <a:t> </a:t>
            </a:r>
            <a:r>
              <a:rPr lang="en-AU" sz="1800" i="1" kern="0" dirty="0">
                <a:effectLst/>
                <a:ea typeface="Times New Roman" panose="02020603050405020304" pitchFamily="18" charset="0"/>
                <a:cs typeface="Times New Roman" panose="02020603050405020304" pitchFamily="18" charset="0"/>
              </a:rPr>
              <a:t>S v </a:t>
            </a:r>
            <a:r>
              <a:rPr lang="en-AU" sz="1800" i="1" dirty="0">
                <a:effectLst/>
                <a:ea typeface="Times New Roman" panose="02020603050405020304" pitchFamily="18" charset="0"/>
                <a:cs typeface="Times New Roman" panose="02020603050405020304" pitchFamily="18" charset="0"/>
              </a:rPr>
              <a:t>Konny</a:t>
            </a:r>
            <a:r>
              <a:rPr lang="en-AU" sz="1800" i="1" dirty="0">
                <a:ea typeface="Times New Roman" panose="02020603050405020304" pitchFamily="18" charset="0"/>
                <a:cs typeface="Times New Roman" panose="02020603050405020304" pitchFamily="18" charset="0"/>
              </a:rPr>
              <a:t> </a:t>
            </a:r>
            <a:r>
              <a:rPr lang="en-AU" sz="1800" dirty="0">
                <a:ea typeface="Times New Roman" panose="02020603050405020304" pitchFamily="18" charset="0"/>
                <a:cs typeface="Times New Roman" panose="02020603050405020304" pitchFamily="18" charset="0"/>
              </a:rPr>
              <a:t>(2012) N4691</a:t>
            </a:r>
            <a:endParaRPr lang="en-PG" sz="1800" dirty="0">
              <a:effectLst/>
              <a:ea typeface="Times New Roman" panose="02020603050405020304" pitchFamily="18" charset="0"/>
              <a:cs typeface="Times New Roman" panose="02020603050405020304" pitchFamily="18" charset="0"/>
            </a:endParaRPr>
          </a:p>
          <a:p>
            <a:pPr marL="0" lvl="0" indent="0" algn="just">
              <a:buNone/>
            </a:pPr>
            <a:endParaRPr lang="en-AU" sz="1800" dirty="0">
              <a:effectLst/>
              <a:ea typeface="Times New Roman" panose="02020603050405020304" pitchFamily="18" charset="0"/>
              <a:cs typeface="Times New Roman" panose="02020603050405020304" pitchFamily="18" charset="0"/>
            </a:endParaRPr>
          </a:p>
          <a:p>
            <a:pPr marL="0" lvl="0" indent="0" algn="just">
              <a:buNone/>
            </a:pPr>
            <a:r>
              <a:rPr lang="en-AU" sz="1800" dirty="0">
                <a:ea typeface="Times New Roman" panose="02020603050405020304" pitchFamily="18" charset="0"/>
                <a:cs typeface="Times New Roman" panose="02020603050405020304" pitchFamily="18" charset="0"/>
              </a:rPr>
              <a:t>“</a:t>
            </a:r>
            <a:r>
              <a:rPr lang="en-AU" sz="1800" dirty="0">
                <a:effectLst/>
                <a:ea typeface="Times New Roman" panose="02020603050405020304" pitchFamily="18" charset="0"/>
                <a:cs typeface="Times New Roman" panose="02020603050405020304" pitchFamily="18" charset="0"/>
              </a:rPr>
              <a:t>The corruption in this case is particularly insidious and difficult to detect.  Officials demand monies for simply doing their job. This case is the perfect example of the type of cancer that grows until, like the situation in some countries, it becomes so entrenched that it simply becomes accepted as a necessary part of dealing with the public service.”: </a:t>
            </a:r>
            <a:r>
              <a:rPr lang="en-AU" sz="1800" i="1" dirty="0">
                <a:effectLst/>
                <a:ea typeface="Times New Roman" panose="02020603050405020304" pitchFamily="18" charset="0"/>
                <a:cs typeface="Times New Roman" panose="02020603050405020304" pitchFamily="18" charset="0"/>
              </a:rPr>
              <a:t>Tatut</a:t>
            </a:r>
            <a:r>
              <a:rPr lang="en-AU" sz="1800" dirty="0">
                <a:effectLst/>
                <a:ea typeface="Times New Roman" panose="02020603050405020304" pitchFamily="18" charset="0"/>
                <a:cs typeface="Times New Roman" panose="02020603050405020304" pitchFamily="18" charset="0"/>
              </a:rPr>
              <a:t>  </a:t>
            </a:r>
            <a:endParaRPr lang="en-PG" sz="1800" dirty="0">
              <a:effectLst/>
              <a:ea typeface="Times New Roman" panose="02020603050405020304" pitchFamily="18" charset="0"/>
              <a:cs typeface="Times New Roman" panose="02020603050405020304" pitchFamily="18" charset="0"/>
            </a:endParaRPr>
          </a:p>
          <a:p>
            <a:pPr marL="0" indent="0">
              <a:buNone/>
            </a:pPr>
            <a:endParaRPr lang="en-PG"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3513241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7FCCD-DC85-5A17-5AFA-CD916DD764FA}"/>
              </a:ext>
            </a:extLst>
          </p:cNvPr>
          <p:cNvSpPr>
            <a:spLocks noGrp="1"/>
          </p:cNvSpPr>
          <p:nvPr>
            <p:ph type="title"/>
          </p:nvPr>
        </p:nvSpPr>
        <p:spPr>
          <a:xfrm>
            <a:off x="697661" y="22843"/>
            <a:ext cx="7886700" cy="1325563"/>
          </a:xfrm>
        </p:spPr>
        <p:txBody>
          <a:bodyPr>
            <a:normAutofit/>
          </a:bodyPr>
          <a:lstStyle/>
          <a:p>
            <a:r>
              <a:rPr lang="en-US" sz="3200" b="1" dirty="0">
                <a:solidFill>
                  <a:srgbClr val="002060"/>
                </a:solidFill>
                <a:latin typeface="+mn-lt"/>
              </a:rPr>
              <a:t>Abuse of Office</a:t>
            </a: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E097FCAC-5B43-1C8D-E1F5-779CDFFDF54A}"/>
              </a:ext>
            </a:extLst>
          </p:cNvPr>
          <p:cNvSpPr>
            <a:spLocks noGrp="1"/>
          </p:cNvSpPr>
          <p:nvPr>
            <p:ph idx="1"/>
          </p:nvPr>
        </p:nvSpPr>
        <p:spPr>
          <a:xfrm>
            <a:off x="628650" y="1550323"/>
            <a:ext cx="7886700" cy="4626640"/>
          </a:xfrm>
        </p:spPr>
        <p:txBody>
          <a:bodyPr>
            <a:normAutofit/>
          </a:bodyPr>
          <a:lstStyle/>
          <a:p>
            <a:pPr marL="0" lvl="0" indent="0" algn="just">
              <a:buSzPts val="1400"/>
              <a:buNone/>
            </a:pPr>
            <a:r>
              <a:rPr lang="en-AU" sz="2000" dirty="0">
                <a:effectLst/>
                <a:ea typeface="Times New Roman" panose="02020603050405020304" pitchFamily="18" charset="0"/>
                <a:cs typeface="Times New Roman" panose="02020603050405020304" pitchFamily="18" charset="0"/>
              </a:rPr>
              <a:t>S 92 of the Criminal Code creates the offence of abuse of office:</a:t>
            </a:r>
            <a:endParaRPr lang="en-US" sz="2000" dirty="0">
              <a:ea typeface="Times New Roman" panose="02020603050405020304" pitchFamily="18" charset="0"/>
              <a:cs typeface="Times New Roman" panose="02020603050405020304" pitchFamily="18" charset="0"/>
            </a:endParaRPr>
          </a:p>
          <a:p>
            <a:pPr marL="0" lvl="0" indent="0" algn="just">
              <a:buSzPts val="1400"/>
              <a:buNone/>
            </a:pPr>
            <a:endParaRPr lang="en-AU" sz="2000" dirty="0">
              <a:solidFill>
                <a:srgbClr val="000000"/>
              </a:solidFill>
              <a:effectLst/>
              <a:ea typeface="Times New Roman" panose="02020603050405020304" pitchFamily="18" charset="0"/>
              <a:cs typeface="Times New Roman" panose="02020603050405020304" pitchFamily="18" charset="0"/>
            </a:endParaRPr>
          </a:p>
          <a:p>
            <a:pPr marL="0" lvl="0" indent="0" algn="just">
              <a:buSzPts val="1400"/>
              <a:buNone/>
            </a:pPr>
            <a:r>
              <a:rPr lang="en-AU" sz="2000" dirty="0">
                <a:solidFill>
                  <a:srgbClr val="000000"/>
                </a:solidFill>
                <a:effectLst/>
                <a:ea typeface="Times New Roman" panose="02020603050405020304" pitchFamily="18" charset="0"/>
                <a:cs typeface="Times New Roman" panose="02020603050405020304" pitchFamily="18" charset="0"/>
              </a:rPr>
              <a:t>(1) A person employed in the Public Service who, in abuse of the authority of his office does, or directs to be done, any arbitrary act prejudicial to the rights of another is guilty of a misdemeanour.</a:t>
            </a:r>
            <a:endParaRPr lang="en-US" sz="2000" dirty="0">
              <a:ea typeface="Times New Roman" panose="02020603050405020304" pitchFamily="18" charset="0"/>
              <a:cs typeface="Times New Roman" panose="02020603050405020304" pitchFamily="18" charset="0"/>
            </a:endParaRPr>
          </a:p>
          <a:p>
            <a:pPr marL="0" lvl="0" indent="0" algn="just">
              <a:buSzPts val="1400"/>
              <a:buNone/>
            </a:pPr>
            <a:r>
              <a:rPr lang="en-AU" sz="2000" dirty="0">
                <a:solidFill>
                  <a:srgbClr val="000000"/>
                </a:solidFill>
                <a:effectLst/>
                <a:ea typeface="Times New Roman" panose="02020603050405020304" pitchFamily="18" charset="0"/>
                <a:cs typeface="Times New Roman" panose="02020603050405020304" pitchFamily="18" charset="0"/>
              </a:rPr>
              <a:t>Penalty: Subject to Subsection (2), imprisonment for a term not exceeding two years.</a:t>
            </a:r>
            <a:endParaRPr lang="en-PG" sz="2000" dirty="0">
              <a:effectLst/>
              <a:ea typeface="Times New Roman" panose="02020603050405020304" pitchFamily="18" charset="0"/>
              <a:cs typeface="Times New Roman" panose="02020603050405020304" pitchFamily="18" charset="0"/>
            </a:endParaRPr>
          </a:p>
          <a:p>
            <a:pPr marL="0" indent="0">
              <a:buNone/>
            </a:pPr>
            <a:endParaRPr lang="en-AU" sz="2000" dirty="0">
              <a:solidFill>
                <a:srgbClr val="000000"/>
              </a:solidFill>
              <a:effectLst/>
              <a:ea typeface="Times New Roman" panose="02020603050405020304" pitchFamily="18" charset="0"/>
            </a:endParaRPr>
          </a:p>
          <a:p>
            <a:pPr marL="0" indent="0">
              <a:buNone/>
            </a:pPr>
            <a:r>
              <a:rPr lang="en-AU" sz="2000" dirty="0">
                <a:solidFill>
                  <a:srgbClr val="000000"/>
                </a:solidFill>
                <a:effectLst/>
                <a:ea typeface="Times New Roman" panose="02020603050405020304" pitchFamily="18" charset="0"/>
              </a:rPr>
              <a:t>(2) If an act prohibited by Subsection (1) is done, or directed to be done</a:t>
            </a:r>
            <a:r>
              <a:rPr lang="en-AU" sz="2000" dirty="0">
                <a:solidFill>
                  <a:srgbClr val="000000"/>
                </a:solidFill>
                <a:ea typeface="Times New Roman" panose="02020603050405020304" pitchFamily="18" charset="0"/>
              </a:rPr>
              <a:t>,</a:t>
            </a:r>
            <a:r>
              <a:rPr lang="en-AU" sz="2000" dirty="0">
                <a:solidFill>
                  <a:srgbClr val="000000"/>
                </a:solidFill>
                <a:effectLst/>
                <a:ea typeface="Times New Roman" panose="02020603050405020304" pitchFamily="18" charset="0"/>
              </a:rPr>
              <a:t> as the case may be, </a:t>
            </a:r>
            <a:r>
              <a:rPr lang="en-AU" sz="2000" u="sng" dirty="0">
                <a:solidFill>
                  <a:srgbClr val="000000"/>
                </a:solidFill>
                <a:effectLst/>
                <a:ea typeface="Times New Roman" panose="02020603050405020304" pitchFamily="18" charset="0"/>
              </a:rPr>
              <a:t>for purposes of gain</a:t>
            </a:r>
            <a:r>
              <a:rPr lang="en-AU" sz="2000" dirty="0">
                <a:solidFill>
                  <a:srgbClr val="000000"/>
                </a:solidFill>
                <a:effectLst/>
                <a:ea typeface="Times New Roman" panose="02020603050405020304" pitchFamily="18" charset="0"/>
              </a:rPr>
              <a:t>, the offender is liable to imprisonment for a term not exceeding three years.”</a:t>
            </a:r>
            <a:endParaRPr lang="en-PG" sz="2000"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3442126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A4F9F-3F0C-DDB7-1F0D-FCF1550E5EF2}"/>
              </a:ext>
            </a:extLst>
          </p:cNvPr>
          <p:cNvSpPr>
            <a:spLocks noGrp="1"/>
          </p:cNvSpPr>
          <p:nvPr>
            <p:ph type="title"/>
          </p:nvPr>
        </p:nvSpPr>
        <p:spPr>
          <a:xfrm>
            <a:off x="628650" y="22843"/>
            <a:ext cx="7886700" cy="1325563"/>
          </a:xfrm>
        </p:spPr>
        <p:txBody>
          <a:bodyPr>
            <a:normAutofit/>
          </a:bodyPr>
          <a:lstStyle/>
          <a:p>
            <a:r>
              <a:rPr lang="en-US" sz="3200" b="1" dirty="0">
                <a:solidFill>
                  <a:srgbClr val="002060"/>
                </a:solidFill>
                <a:latin typeface="+mn-lt"/>
              </a:rPr>
              <a:t>Elements</a:t>
            </a: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98A84525-C0F1-D444-1AC1-17F2E5596583}"/>
              </a:ext>
            </a:extLst>
          </p:cNvPr>
          <p:cNvSpPr>
            <a:spLocks noGrp="1"/>
          </p:cNvSpPr>
          <p:nvPr>
            <p:ph idx="1"/>
          </p:nvPr>
        </p:nvSpPr>
        <p:spPr>
          <a:xfrm>
            <a:off x="689035" y="1421935"/>
            <a:ext cx="7886700" cy="4703270"/>
          </a:xfrm>
        </p:spPr>
        <p:txBody>
          <a:bodyPr/>
          <a:lstStyle/>
          <a:p>
            <a:pPr marL="0" lvl="0" indent="0" algn="just">
              <a:buNone/>
            </a:pPr>
            <a:r>
              <a:rPr lang="en-AU" sz="2000" dirty="0">
                <a:effectLst/>
                <a:ea typeface="Times New Roman" panose="02020603050405020304" pitchFamily="18" charset="0"/>
                <a:cs typeface="Times New Roman" panose="02020603050405020304" pitchFamily="18" charset="0"/>
              </a:rPr>
              <a:t>To establish the offence of abuse of office contrary to s. 92(1) of the </a:t>
            </a:r>
            <a:r>
              <a:rPr lang="en-AU" sz="2000" i="1" dirty="0">
                <a:effectLst/>
                <a:ea typeface="Times New Roman" panose="02020603050405020304" pitchFamily="18" charset="0"/>
                <a:cs typeface="Times New Roman" panose="02020603050405020304" pitchFamily="18" charset="0"/>
              </a:rPr>
              <a:t>Criminal Code</a:t>
            </a:r>
            <a:r>
              <a:rPr lang="en-AU" sz="2000" dirty="0">
                <a:effectLst/>
                <a:ea typeface="Times New Roman" panose="02020603050405020304" pitchFamily="18" charset="0"/>
                <a:cs typeface="Times New Roman" panose="02020603050405020304" pitchFamily="18" charset="0"/>
              </a:rPr>
              <a:t> the State must prove beyond reasonable doubt that the accused:</a:t>
            </a:r>
            <a:endParaRPr lang="en-PG" sz="2000" dirty="0">
              <a:effectLst/>
              <a:ea typeface="Times New Roman" panose="02020603050405020304" pitchFamily="18" charset="0"/>
              <a:cs typeface="Times New Roman" panose="02020603050405020304" pitchFamily="18" charset="0"/>
            </a:endParaRPr>
          </a:p>
          <a:p>
            <a:pPr marL="450215" indent="0" algn="just">
              <a:buNone/>
            </a:pPr>
            <a:r>
              <a:rPr lang="en-AU" sz="2000" dirty="0">
                <a:effectLst/>
                <a:ea typeface="Times New Roman" panose="02020603050405020304" pitchFamily="18" charset="0"/>
                <a:cs typeface="Times New Roman" panose="02020603050405020304" pitchFamily="18" charset="0"/>
              </a:rPr>
              <a:t> </a:t>
            </a:r>
            <a:endParaRPr lang="en-PG" sz="2000" dirty="0">
              <a:effectLst/>
              <a:ea typeface="Times New Roman" panose="02020603050405020304" pitchFamily="18" charset="0"/>
              <a:cs typeface="Times New Roman" panose="02020603050405020304" pitchFamily="18" charset="0"/>
            </a:endParaRPr>
          </a:p>
          <a:p>
            <a:pPr lvl="1" algn="just"/>
            <a:r>
              <a:rPr lang="en-AU" sz="2000" dirty="0">
                <a:effectLst/>
                <a:ea typeface="Times New Roman" panose="02020603050405020304" pitchFamily="18" charset="0"/>
                <a:cs typeface="Times New Roman" panose="02020603050405020304" pitchFamily="18" charset="0"/>
              </a:rPr>
              <a:t>Whilst employed in the Public Service;</a:t>
            </a:r>
            <a:endParaRPr lang="en-PG" sz="2000" dirty="0">
              <a:effectLst/>
              <a:ea typeface="Times New Roman" panose="02020603050405020304" pitchFamily="18" charset="0"/>
              <a:cs typeface="Times New Roman" panose="02020603050405020304" pitchFamily="18" charset="0"/>
            </a:endParaRPr>
          </a:p>
          <a:p>
            <a:pPr lvl="1" algn="just"/>
            <a:r>
              <a:rPr lang="en-AU" sz="2000" dirty="0">
                <a:effectLst/>
                <a:ea typeface="Times New Roman" panose="02020603050405020304" pitchFamily="18" charset="0"/>
                <a:cs typeface="Times New Roman" panose="02020603050405020304" pitchFamily="18" charset="0"/>
              </a:rPr>
              <a:t>In abuse of the authority of his or her office;</a:t>
            </a:r>
            <a:endParaRPr lang="en-PG" sz="2000" dirty="0">
              <a:effectLst/>
              <a:ea typeface="Times New Roman" panose="02020603050405020304" pitchFamily="18" charset="0"/>
              <a:cs typeface="Times New Roman" panose="02020603050405020304" pitchFamily="18" charset="0"/>
            </a:endParaRPr>
          </a:p>
          <a:p>
            <a:pPr lvl="1" algn="just"/>
            <a:r>
              <a:rPr lang="en-AU" sz="2000" dirty="0">
                <a:effectLst/>
                <a:ea typeface="Times New Roman" panose="02020603050405020304" pitchFamily="18" charset="0"/>
                <a:cs typeface="Times New Roman" panose="02020603050405020304" pitchFamily="18" charset="0"/>
              </a:rPr>
              <a:t>Did or directed to be done any arbitrary act; </a:t>
            </a:r>
            <a:endParaRPr lang="en-PG" sz="2000" dirty="0">
              <a:effectLst/>
              <a:ea typeface="Times New Roman" panose="02020603050405020304" pitchFamily="18" charset="0"/>
              <a:cs typeface="Times New Roman" panose="02020603050405020304" pitchFamily="18" charset="0"/>
            </a:endParaRPr>
          </a:p>
          <a:p>
            <a:pPr lvl="1" algn="just"/>
            <a:r>
              <a:rPr lang="en-AU" sz="2000" dirty="0">
                <a:effectLst/>
                <a:ea typeface="Times New Roman" panose="02020603050405020304" pitchFamily="18" charset="0"/>
                <a:cs typeface="Times New Roman" panose="02020603050405020304" pitchFamily="18" charset="0"/>
              </a:rPr>
              <a:t>Prejudicial to the rights of another.</a:t>
            </a:r>
          </a:p>
          <a:p>
            <a:pPr marL="742950" lvl="1" indent="-285750" algn="just">
              <a:buFont typeface="+mj-lt"/>
              <a:buAutoNum type="alphaLcPeriod"/>
            </a:pPr>
            <a:endParaRPr lang="en-AU" sz="2000" dirty="0">
              <a:ea typeface="Times New Roman" panose="02020603050405020304" pitchFamily="18" charset="0"/>
              <a:cs typeface="Times New Roman" panose="02020603050405020304" pitchFamily="18" charset="0"/>
            </a:endParaRPr>
          </a:p>
          <a:p>
            <a:pPr marL="457200" lvl="1" indent="0" algn="just">
              <a:buNone/>
            </a:pPr>
            <a:endParaRPr lang="en-PG" sz="2000" dirty="0">
              <a:effectLst/>
              <a:ea typeface="Times New Roman" panose="02020603050405020304" pitchFamily="18" charset="0"/>
              <a:cs typeface="Times New Roman" panose="02020603050405020304" pitchFamily="18" charset="0"/>
            </a:endParaRPr>
          </a:p>
          <a:p>
            <a:pPr marL="0" indent="0">
              <a:buNone/>
            </a:pPr>
            <a:r>
              <a:rPr lang="en-US" sz="2000" dirty="0"/>
              <a:t>If the State also pleads and proves in aggravation that it was done for the purposes of gain, this will attract a higher maximum penalty under s 92(2).</a:t>
            </a:r>
          </a:p>
          <a:p>
            <a:pPr marL="0" indent="0">
              <a:buNone/>
            </a:pPr>
            <a:endParaRPr lang="en-US" sz="1600" dirty="0"/>
          </a:p>
          <a:p>
            <a:pPr marL="0" indent="0">
              <a:buNone/>
            </a:pPr>
            <a:endParaRPr lang="en-PG"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6114148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A4F9F-3F0C-DDB7-1F0D-FCF1550E5EF2}"/>
              </a:ext>
            </a:extLst>
          </p:cNvPr>
          <p:cNvSpPr>
            <a:spLocks noGrp="1"/>
          </p:cNvSpPr>
          <p:nvPr>
            <p:ph type="title"/>
          </p:nvPr>
        </p:nvSpPr>
        <p:spPr>
          <a:xfrm>
            <a:off x="628650" y="22843"/>
            <a:ext cx="7886700" cy="1325563"/>
          </a:xfrm>
        </p:spPr>
        <p:txBody>
          <a:bodyPr>
            <a:normAutofit/>
          </a:bodyPr>
          <a:lstStyle/>
          <a:p>
            <a:r>
              <a:rPr lang="en-AU" sz="3200" b="1" dirty="0">
                <a:solidFill>
                  <a:srgbClr val="002060"/>
                </a:solidFill>
                <a:effectLst/>
                <a:latin typeface="+mn-lt"/>
                <a:ea typeface="Times New Roman" panose="02020603050405020304" pitchFamily="18" charset="0"/>
                <a:cs typeface="Times New Roman" panose="02020603050405020304" pitchFamily="18" charset="0"/>
              </a:rPr>
              <a:t>Whilst employed in the Public Service</a:t>
            </a:r>
            <a:r>
              <a:rPr lang="en-PG" sz="4000" dirty="0">
                <a:effectLst/>
                <a:latin typeface="Calibri" panose="020F0502020204030204" pitchFamily="34" charset="0"/>
                <a:ea typeface="Times New Roman" panose="02020603050405020304" pitchFamily="18" charset="0"/>
                <a:cs typeface="Times New Roman" panose="02020603050405020304" pitchFamily="18" charset="0"/>
              </a:rPr>
              <a:t/>
            </a:r>
            <a:br>
              <a:rPr lang="en-PG" sz="4000" dirty="0">
                <a:effectLst/>
                <a:latin typeface="Calibri" panose="020F0502020204030204" pitchFamily="34" charset="0"/>
                <a:ea typeface="Times New Roman" panose="02020603050405020304" pitchFamily="18" charset="0"/>
                <a:cs typeface="Times New Roman" panose="02020603050405020304" pitchFamily="18" charset="0"/>
              </a:rPr>
            </a:b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98A84525-C0F1-D444-1AC1-17F2E5596583}"/>
              </a:ext>
            </a:extLst>
          </p:cNvPr>
          <p:cNvSpPr>
            <a:spLocks noGrp="1"/>
          </p:cNvSpPr>
          <p:nvPr>
            <p:ph idx="1"/>
          </p:nvPr>
        </p:nvSpPr>
        <p:spPr>
          <a:xfrm>
            <a:off x="689035" y="1421935"/>
            <a:ext cx="7886700" cy="4703270"/>
          </a:xfrm>
        </p:spPr>
        <p:txBody>
          <a:bodyPr/>
          <a:lstStyle/>
          <a:p>
            <a:pPr marL="0" lvl="0" indent="0" algn="just">
              <a:buNone/>
            </a:pPr>
            <a:r>
              <a:rPr lang="en-AU" sz="2000" dirty="0">
                <a:effectLst/>
                <a:ea typeface="Times New Roman" panose="02020603050405020304" pitchFamily="18" charset="0"/>
                <a:cs typeface="Times New Roman" panose="02020603050405020304" pitchFamily="18" charset="0"/>
              </a:rPr>
              <a:t>See again the broad definition of “public service”.</a:t>
            </a:r>
          </a:p>
          <a:p>
            <a:pPr marL="0" indent="0">
              <a:buNone/>
            </a:pPr>
            <a:endParaRPr lang="en-US" sz="1600" dirty="0"/>
          </a:p>
          <a:p>
            <a:pPr marL="0" indent="0">
              <a:buNone/>
            </a:pPr>
            <a:endParaRPr lang="en-PG"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36180580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EE2CD-F259-7481-0AD6-4AF1F5C3AE53}"/>
              </a:ext>
            </a:extLst>
          </p:cNvPr>
          <p:cNvSpPr>
            <a:spLocks noGrp="1"/>
          </p:cNvSpPr>
          <p:nvPr>
            <p:ph type="title"/>
          </p:nvPr>
        </p:nvSpPr>
        <p:spPr>
          <a:xfrm>
            <a:off x="628650" y="22843"/>
            <a:ext cx="7886700" cy="1325563"/>
          </a:xfrm>
        </p:spPr>
        <p:txBody>
          <a:bodyPr>
            <a:normAutofit/>
          </a:bodyPr>
          <a:lstStyle/>
          <a:p>
            <a:r>
              <a:rPr lang="en-US" sz="3200" b="1" dirty="0">
                <a:solidFill>
                  <a:srgbClr val="002060"/>
                </a:solidFill>
                <a:latin typeface="+mn-lt"/>
              </a:rPr>
              <a:t>Broad in Nature</a:t>
            </a: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B75B4410-1A53-915A-2E95-72BA15AEB783}"/>
              </a:ext>
            </a:extLst>
          </p:cNvPr>
          <p:cNvSpPr>
            <a:spLocks noGrp="1"/>
          </p:cNvSpPr>
          <p:nvPr>
            <p:ph idx="1"/>
          </p:nvPr>
        </p:nvSpPr>
        <p:spPr>
          <a:xfrm>
            <a:off x="628649" y="1825625"/>
            <a:ext cx="3951977" cy="4351338"/>
          </a:xfrm>
        </p:spPr>
        <p:txBody>
          <a:bodyPr/>
          <a:lstStyle/>
          <a:p>
            <a:pPr marL="0" lvl="0" indent="0">
              <a:buSzPts val="1400"/>
              <a:buNone/>
            </a:pPr>
            <a:r>
              <a:rPr lang="en-AU" sz="2000" dirty="0">
                <a:effectLst/>
                <a:ea typeface="Times New Roman" panose="02020603050405020304" pitchFamily="18" charset="0"/>
                <a:cs typeface="Times New Roman" panose="02020603050405020304" pitchFamily="18" charset="0"/>
              </a:rPr>
              <a:t>S 92 of the </a:t>
            </a:r>
            <a:r>
              <a:rPr lang="en-AU" sz="2000" i="1" dirty="0">
                <a:effectLst/>
                <a:ea typeface="Times New Roman" panose="02020603050405020304" pitchFamily="18" charset="0"/>
                <a:cs typeface="Times New Roman" panose="02020603050405020304" pitchFamily="18" charset="0"/>
              </a:rPr>
              <a:t>Criminal Code</a:t>
            </a:r>
            <a:r>
              <a:rPr lang="en-AU" sz="2000" dirty="0">
                <a:effectLst/>
                <a:ea typeface="Times New Roman" panose="02020603050405020304" pitchFamily="18" charset="0"/>
                <a:cs typeface="Times New Roman" panose="02020603050405020304" pitchFamily="18" charset="0"/>
              </a:rPr>
              <a:t> is cast in broad terms. </a:t>
            </a:r>
          </a:p>
          <a:p>
            <a:pPr marL="0" lvl="0" indent="0">
              <a:buSzPts val="1400"/>
              <a:buNone/>
            </a:pPr>
            <a:endParaRPr lang="en-AU" sz="2000" dirty="0">
              <a:ea typeface="Times New Roman" panose="02020603050405020304" pitchFamily="18" charset="0"/>
              <a:cs typeface="Times New Roman" panose="02020603050405020304" pitchFamily="18" charset="0"/>
            </a:endParaRPr>
          </a:p>
          <a:p>
            <a:pPr marL="0" lvl="0" indent="0">
              <a:buSzPts val="1400"/>
              <a:buNone/>
            </a:pPr>
            <a:r>
              <a:rPr lang="en-AU" sz="2000" dirty="0">
                <a:effectLst/>
                <a:ea typeface="Times New Roman" panose="02020603050405020304" pitchFamily="18" charset="0"/>
                <a:cs typeface="Times New Roman" panose="02020603050405020304" pitchFamily="18" charset="0"/>
              </a:rPr>
              <a:t>“[T]he circumstances in which the offence may be committed are broad and the conduct which may give rise to it is diverse”: </a:t>
            </a:r>
            <a:r>
              <a:rPr lang="en-AU" sz="2000" i="1" dirty="0">
                <a:effectLst/>
                <a:ea typeface="Times New Roman" panose="02020603050405020304" pitchFamily="18" charset="0"/>
                <a:cs typeface="Times New Roman" panose="02020603050405020304" pitchFamily="18" charset="0"/>
              </a:rPr>
              <a:t>Attorney-General’s Reference (No 3 of 2003) </a:t>
            </a:r>
            <a:r>
              <a:rPr lang="en-AU" sz="2000" dirty="0">
                <a:effectLst/>
                <a:ea typeface="Times New Roman" panose="02020603050405020304" pitchFamily="18" charset="0"/>
                <a:cs typeface="Times New Roman" panose="02020603050405020304" pitchFamily="18" charset="0"/>
              </a:rPr>
              <a:t>[2005] 1 QB 73 at [61]; </a:t>
            </a:r>
            <a:r>
              <a:rPr lang="en-AU" sz="2000" i="1" dirty="0">
                <a:ea typeface="Times New Roman" panose="02020603050405020304" pitchFamily="18" charset="0"/>
                <a:cs typeface="Times New Roman" panose="02020603050405020304" pitchFamily="18" charset="0"/>
              </a:rPr>
              <a:t>Luma</a:t>
            </a:r>
            <a:r>
              <a:rPr lang="en-AU" sz="2000" dirty="0">
                <a:effectLst/>
                <a:ea typeface="Times New Roman" panose="02020603050405020304" pitchFamily="18" charset="0"/>
                <a:cs typeface="Times New Roman" panose="02020603050405020304" pitchFamily="18" charset="0"/>
              </a:rPr>
              <a:t>.</a:t>
            </a:r>
            <a:endParaRPr lang="en-PG" sz="2000" dirty="0">
              <a:effectLst/>
              <a:ea typeface="Times New Roman" panose="02020603050405020304" pitchFamily="18" charset="0"/>
              <a:cs typeface="Times New Roman" panose="02020603050405020304" pitchFamily="18" charset="0"/>
            </a:endParaRPr>
          </a:p>
          <a:p>
            <a:pPr algn="just"/>
            <a:endParaRPr lang="en-PG"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endParaRPr lang="en-PG"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pic>
        <p:nvPicPr>
          <p:cNvPr id="3074" name="Picture 2" descr="Affordable Criminal Lawyers Queensland | Criminal Law QL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3219" y="1825625"/>
            <a:ext cx="3578525" cy="2999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55359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C7073-D02D-F55D-8F27-C71B70F0A37A}"/>
              </a:ext>
            </a:extLst>
          </p:cNvPr>
          <p:cNvSpPr>
            <a:spLocks noGrp="1"/>
          </p:cNvSpPr>
          <p:nvPr>
            <p:ph type="title"/>
          </p:nvPr>
        </p:nvSpPr>
        <p:spPr>
          <a:xfrm>
            <a:off x="628650" y="22843"/>
            <a:ext cx="6535630" cy="1325563"/>
          </a:xfrm>
        </p:spPr>
        <p:txBody>
          <a:bodyPr>
            <a:normAutofit/>
          </a:bodyPr>
          <a:lstStyle/>
          <a:p>
            <a:r>
              <a:rPr lang="en-AU" sz="3200" b="1" dirty="0">
                <a:solidFill>
                  <a:srgbClr val="002060"/>
                </a:solidFill>
                <a:effectLst/>
                <a:latin typeface="+mn-lt"/>
                <a:ea typeface="Times New Roman" panose="02020603050405020304" pitchFamily="18" charset="0"/>
                <a:cs typeface="Times New Roman" panose="02020603050405020304" pitchFamily="18" charset="0"/>
              </a:rPr>
              <a:t>Did or directed to be done any arbitrary act</a:t>
            </a:r>
            <a:endParaRPr lang="en-PG" sz="3200" dirty="0"/>
          </a:p>
        </p:txBody>
      </p:sp>
      <p:sp>
        <p:nvSpPr>
          <p:cNvPr id="3" name="Content Placeholder 2">
            <a:extLst>
              <a:ext uri="{FF2B5EF4-FFF2-40B4-BE49-F238E27FC236}">
                <a16:creationId xmlns:a16="http://schemas.microsoft.com/office/drawing/2014/main" id="{20FEAAE2-E5DF-968D-3949-52BF7E4560B4}"/>
              </a:ext>
            </a:extLst>
          </p:cNvPr>
          <p:cNvSpPr>
            <a:spLocks noGrp="1"/>
          </p:cNvSpPr>
          <p:nvPr>
            <p:ph idx="1"/>
          </p:nvPr>
        </p:nvSpPr>
        <p:spPr>
          <a:xfrm>
            <a:off x="628650" y="2096219"/>
            <a:ext cx="6401878" cy="4080744"/>
          </a:xfrm>
        </p:spPr>
        <p:txBody>
          <a:bodyPr/>
          <a:lstStyle/>
          <a:p>
            <a:pPr marL="0" indent="0">
              <a:buNone/>
            </a:pPr>
            <a:r>
              <a:rPr lang="en-AU" sz="2000" dirty="0">
                <a:effectLst/>
                <a:ea typeface="Times New Roman" panose="02020603050405020304" pitchFamily="18" charset="0"/>
                <a:cs typeface="Times New Roman" panose="02020603050405020304" pitchFamily="18" charset="0"/>
              </a:rPr>
              <a:t>An arbitrary act is one that is not based on a reason, system, or plan, or is unfair or done without restriction and without considering other people:  </a:t>
            </a:r>
            <a:r>
              <a:rPr lang="en-AU" sz="2000" i="1" dirty="0">
                <a:effectLst/>
                <a:ea typeface="Times New Roman" panose="02020603050405020304" pitchFamily="18" charset="0"/>
                <a:cs typeface="Times New Roman" panose="02020603050405020304" pitchFamily="18" charset="0"/>
              </a:rPr>
              <a:t>The State v Joel Luma </a:t>
            </a:r>
            <a:r>
              <a:rPr lang="en-AU" sz="2000" dirty="0">
                <a:effectLst/>
                <a:ea typeface="Times New Roman" panose="02020603050405020304" pitchFamily="18" charset="0"/>
                <a:cs typeface="Times New Roman" panose="02020603050405020304" pitchFamily="18" charset="0"/>
              </a:rPr>
              <a:t>(2020) N8798.</a:t>
            </a:r>
          </a:p>
          <a:p>
            <a:pPr marL="0" indent="0">
              <a:buNone/>
            </a:pPr>
            <a:endParaRPr lang="en-AU" sz="18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PG"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PG"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34765361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E7AD2D-8678-0B09-EEEC-4CB3D67C4C38}"/>
              </a:ext>
            </a:extLst>
          </p:cNvPr>
          <p:cNvSpPr>
            <a:spLocks noGrp="1"/>
          </p:cNvSpPr>
          <p:nvPr>
            <p:ph type="title"/>
          </p:nvPr>
        </p:nvSpPr>
        <p:spPr>
          <a:xfrm>
            <a:off x="628650" y="160494"/>
            <a:ext cx="7886700" cy="1325563"/>
          </a:xfrm>
        </p:spPr>
        <p:txBody>
          <a:bodyPr>
            <a:normAutofit/>
          </a:bodyPr>
          <a:lstStyle/>
          <a:p>
            <a:r>
              <a:rPr lang="en-AU" sz="3200" b="1" dirty="0">
                <a:solidFill>
                  <a:srgbClr val="002060"/>
                </a:solidFill>
                <a:effectLst/>
                <a:latin typeface="+mn-lt"/>
                <a:ea typeface="Times New Roman" panose="02020603050405020304" pitchFamily="18" charset="0"/>
                <a:cs typeface="Times New Roman" panose="02020603050405020304" pitchFamily="18" charset="0"/>
              </a:rPr>
              <a:t>Prejudicial to the rights of another</a:t>
            </a:r>
            <a:r>
              <a:rPr lang="en-AU" sz="4400" dirty="0">
                <a:effectLst/>
                <a:latin typeface="Times New Roman" panose="02020603050405020304" pitchFamily="18" charset="0"/>
                <a:ea typeface="Times New Roman" panose="02020603050405020304" pitchFamily="18" charset="0"/>
                <a:cs typeface="Times New Roman" panose="02020603050405020304" pitchFamily="18" charset="0"/>
              </a:rPr>
              <a:t/>
            </a:r>
            <a:br>
              <a:rPr lang="en-AU" sz="44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PG" dirty="0"/>
          </a:p>
        </p:txBody>
      </p:sp>
      <p:sp>
        <p:nvSpPr>
          <p:cNvPr id="3" name="Content Placeholder 2">
            <a:extLst>
              <a:ext uri="{FF2B5EF4-FFF2-40B4-BE49-F238E27FC236}">
                <a16:creationId xmlns:a16="http://schemas.microsoft.com/office/drawing/2014/main" id="{92C54B14-287B-3CD5-BF3A-02D3B54A508D}"/>
              </a:ext>
            </a:extLst>
          </p:cNvPr>
          <p:cNvSpPr>
            <a:spLocks noGrp="1"/>
          </p:cNvSpPr>
          <p:nvPr>
            <p:ph idx="1"/>
          </p:nvPr>
        </p:nvSpPr>
        <p:spPr>
          <a:xfrm>
            <a:off x="628651" y="1825625"/>
            <a:ext cx="3494776" cy="4351338"/>
          </a:xfrm>
        </p:spPr>
        <p:txBody>
          <a:bodyPr/>
          <a:lstStyle/>
          <a:p>
            <a:pPr marL="0" indent="0">
              <a:buNone/>
            </a:pPr>
            <a:r>
              <a:rPr lang="en-US" sz="2000" b="0" i="0" dirty="0">
                <a:effectLst/>
              </a:rPr>
              <a:t>“Prejudicial”: to be harmful to someone or something; detrimental.</a:t>
            </a:r>
            <a:endParaRPr lang="en-US" sz="2000" dirty="0"/>
          </a:p>
          <a:p>
            <a:pPr marL="0" indent="0">
              <a:buNone/>
            </a:pPr>
            <a:endParaRPr lang="en-US" sz="2000" dirty="0"/>
          </a:p>
          <a:p>
            <a:pPr marL="0" indent="0">
              <a:buNone/>
            </a:pPr>
            <a:r>
              <a:rPr lang="en-US" sz="2000" dirty="0"/>
              <a:t>It may be prejudicial to the rights of a natural person, a corporation or the State.</a:t>
            </a:r>
          </a:p>
          <a:p>
            <a:pPr marL="0" indent="0">
              <a:buNone/>
            </a:pPr>
            <a:endParaRPr lang="en-US" sz="2000" dirty="0"/>
          </a:p>
          <a:p>
            <a:pPr marL="0" indent="0">
              <a:buNone/>
            </a:pPr>
            <a:endParaRPr lang="en-PG"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pic>
        <p:nvPicPr>
          <p:cNvPr id="4098" name="Picture 2" descr="How Can We Stop Prejudice in a Pandemic?"/>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460506" y="1825625"/>
            <a:ext cx="4089348" cy="2891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59280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F948B-1299-31DA-36BB-15816DC9EA4C}"/>
              </a:ext>
            </a:extLst>
          </p:cNvPr>
          <p:cNvSpPr>
            <a:spLocks noGrp="1"/>
          </p:cNvSpPr>
          <p:nvPr>
            <p:ph type="title"/>
          </p:nvPr>
        </p:nvSpPr>
        <p:spPr>
          <a:xfrm>
            <a:off x="628650" y="22843"/>
            <a:ext cx="6535630" cy="1325563"/>
          </a:xfrm>
        </p:spPr>
        <p:txBody>
          <a:bodyPr>
            <a:normAutofit/>
          </a:bodyPr>
          <a:lstStyle/>
          <a:p>
            <a:r>
              <a:rPr lang="en-AU" sz="3200" b="1" dirty="0">
                <a:solidFill>
                  <a:srgbClr val="002060"/>
                </a:solidFill>
                <a:effectLst/>
                <a:latin typeface="+mn-lt"/>
                <a:ea typeface="Times New Roman" panose="02020603050405020304" pitchFamily="18" charset="0"/>
                <a:cs typeface="Times New Roman" panose="02020603050405020304" pitchFamily="18" charset="0"/>
              </a:rPr>
              <a:t>In abuse of the authority of his or her office</a:t>
            </a: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77248EC2-36C4-11E9-E67B-35181DA0A38C}"/>
              </a:ext>
            </a:extLst>
          </p:cNvPr>
          <p:cNvSpPr>
            <a:spLocks noGrp="1"/>
          </p:cNvSpPr>
          <p:nvPr>
            <p:ph idx="1"/>
          </p:nvPr>
        </p:nvSpPr>
        <p:spPr>
          <a:xfrm>
            <a:off x="628650" y="2006779"/>
            <a:ext cx="7886700" cy="4351338"/>
          </a:xfrm>
        </p:spPr>
        <p:txBody>
          <a:bodyPr>
            <a:normAutofit/>
          </a:bodyPr>
          <a:lstStyle/>
          <a:p>
            <a:pPr marL="0" indent="0">
              <a:buNone/>
            </a:pPr>
            <a:r>
              <a:rPr lang="en-US" sz="2400" dirty="0">
                <a:cs typeface="Times New Roman" panose="02020603050405020304" pitchFamily="18" charset="0"/>
              </a:rPr>
              <a:t>Abuse of authority will occur when bad, improper or wrongful use is made of the authority of the public office: </a:t>
            </a:r>
            <a:r>
              <a:rPr lang="en-US" sz="2400" i="1" dirty="0">
                <a:cs typeface="Times New Roman" panose="02020603050405020304" pitchFamily="18" charset="0"/>
              </a:rPr>
              <a:t>Luma; State v O’Neill </a:t>
            </a:r>
            <a:r>
              <a:rPr lang="en-US" sz="2400" dirty="0">
                <a:cs typeface="Times New Roman" panose="02020603050405020304" pitchFamily="18" charset="0"/>
              </a:rPr>
              <a:t>(2021) N9213. </a:t>
            </a: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3211424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0B8CE-FA21-36FD-DAB7-7A71CF6B7385}"/>
              </a:ext>
            </a:extLst>
          </p:cNvPr>
          <p:cNvSpPr>
            <a:spLocks noGrp="1"/>
          </p:cNvSpPr>
          <p:nvPr>
            <p:ph type="title"/>
          </p:nvPr>
        </p:nvSpPr>
        <p:spPr>
          <a:xfrm>
            <a:off x="628650" y="22843"/>
            <a:ext cx="6349199" cy="1325563"/>
          </a:xfrm>
        </p:spPr>
        <p:txBody>
          <a:bodyPr>
            <a:normAutofit/>
          </a:bodyPr>
          <a:lstStyle/>
          <a:p>
            <a:r>
              <a:rPr lang="en-AU" sz="3200" b="1" dirty="0">
                <a:solidFill>
                  <a:srgbClr val="002060"/>
                </a:solidFill>
                <a:effectLst/>
                <a:latin typeface="+mn-lt"/>
                <a:ea typeface="Times New Roman" panose="02020603050405020304" pitchFamily="18" charset="0"/>
                <a:cs typeface="Times New Roman" panose="02020603050405020304" pitchFamily="18" charset="0"/>
              </a:rPr>
              <a:t>In abuse of the authority of his or her office</a:t>
            </a: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BF14BB00-540F-E0AB-E41E-02F363734132}"/>
              </a:ext>
            </a:extLst>
          </p:cNvPr>
          <p:cNvSpPr>
            <a:spLocks noGrp="1"/>
          </p:cNvSpPr>
          <p:nvPr>
            <p:ph idx="1"/>
          </p:nvPr>
        </p:nvSpPr>
        <p:spPr/>
        <p:txBody>
          <a:bodyPr>
            <a:normAutofit lnSpcReduction="10000"/>
          </a:bodyPr>
          <a:lstStyle/>
          <a:p>
            <a:pPr marL="0" indent="0" algn="just">
              <a:buSzPts val="1400"/>
              <a:buNone/>
            </a:pPr>
            <a:r>
              <a:rPr lang="en-AU" sz="2000" b="1" dirty="0">
                <a:effectLst/>
                <a:ea typeface="Times New Roman" panose="02020603050405020304" pitchFamily="18" charset="0"/>
                <a:cs typeface="Times New Roman" panose="02020603050405020304" pitchFamily="18" charset="0"/>
              </a:rPr>
              <a:t>NB</a:t>
            </a:r>
          </a:p>
          <a:p>
            <a:pPr algn="just">
              <a:buSzPts val="1400"/>
            </a:pPr>
            <a:r>
              <a:rPr lang="en-AU" sz="2000" dirty="0">
                <a:effectLst/>
                <a:ea typeface="Times New Roman" panose="02020603050405020304" pitchFamily="18" charset="0"/>
                <a:cs typeface="Times New Roman" panose="02020603050405020304" pitchFamily="18" charset="0"/>
              </a:rPr>
              <a:t>The abuse must be wilful.</a:t>
            </a:r>
          </a:p>
          <a:p>
            <a:pPr algn="just">
              <a:buSzPts val="1400"/>
            </a:pPr>
            <a:r>
              <a:rPr lang="en-AU" sz="2000" dirty="0">
                <a:effectLst/>
                <a:ea typeface="Times New Roman" panose="02020603050405020304" pitchFamily="18" charset="0"/>
                <a:cs typeface="Times New Roman" panose="02020603050405020304" pitchFamily="18" charset="0"/>
              </a:rPr>
              <a:t>It must be so serious that it is worthy of condemnation and criminal punishment having regard to the responsibilities of the office and the officeholder, the importance of the public objects which they serve and the nature and extent of the departure from those objects.  </a:t>
            </a:r>
          </a:p>
          <a:p>
            <a:pPr algn="just">
              <a:buSzPts val="1400"/>
            </a:pPr>
            <a:r>
              <a:rPr lang="en-AU" sz="2000" dirty="0">
                <a:effectLst/>
                <a:ea typeface="Times New Roman" panose="02020603050405020304" pitchFamily="18" charset="0"/>
                <a:cs typeface="Times New Roman" panose="02020603050405020304" pitchFamily="18" charset="0"/>
              </a:rPr>
              <a:t>The conduct must fall so far below acceptable standards as to amount to an abuse of the public’s trust in the officer holder. </a:t>
            </a:r>
          </a:p>
          <a:p>
            <a:pPr algn="just">
              <a:buSzPts val="1400"/>
            </a:pPr>
            <a:r>
              <a:rPr lang="en-AU" sz="2000" dirty="0">
                <a:ea typeface="Times New Roman" panose="02020603050405020304" pitchFamily="18" charset="0"/>
                <a:cs typeface="Times New Roman" panose="02020603050405020304" pitchFamily="18" charset="0"/>
              </a:rPr>
              <a:t>But it need not involve gain, or dishonesty, or conflict of interest, although the presence of these may provide evidence of the abuse. </a:t>
            </a:r>
          </a:p>
          <a:p>
            <a:pPr marL="0" indent="0" algn="just">
              <a:buSzPts val="1400"/>
              <a:buNone/>
            </a:pPr>
            <a:r>
              <a:rPr lang="en-AU" sz="2000" i="1" dirty="0">
                <a:ea typeface="Times New Roman" panose="02020603050405020304" pitchFamily="18" charset="0"/>
                <a:cs typeface="Times New Roman" panose="02020603050405020304" pitchFamily="18" charset="0"/>
              </a:rPr>
              <a:t>							</a:t>
            </a:r>
            <a:endParaRPr lang="en-AU" sz="2000" dirty="0">
              <a:effectLst/>
              <a:ea typeface="Times New Roman" panose="02020603050405020304" pitchFamily="18" charset="0"/>
              <a:cs typeface="Times New Roman" panose="02020603050405020304" pitchFamily="18" charset="0"/>
            </a:endParaRPr>
          </a:p>
          <a:p>
            <a:pPr marL="457200" lvl="1" indent="0" algn="just">
              <a:buSzPts val="1400"/>
              <a:buNone/>
            </a:pPr>
            <a:r>
              <a:rPr lang="en-AU" sz="1400" i="1" dirty="0">
                <a:effectLst/>
                <a:latin typeface="Times New Roman" panose="02020603050405020304" pitchFamily="18" charset="0"/>
                <a:ea typeface="Times New Roman" panose="02020603050405020304" pitchFamily="18" charset="0"/>
              </a:rPr>
              <a:t>Luma; R v Quach </a:t>
            </a:r>
            <a:r>
              <a:rPr lang="en-AU" sz="1400" dirty="0">
                <a:effectLst/>
                <a:latin typeface="Times New Roman" panose="02020603050405020304" pitchFamily="18" charset="0"/>
                <a:ea typeface="Times New Roman" panose="02020603050405020304" pitchFamily="18" charset="0"/>
              </a:rPr>
              <a:t>(2010) 201 A Crime R 522; </a:t>
            </a:r>
            <a:r>
              <a:rPr lang="en-AU" sz="1400" i="1" dirty="0">
                <a:solidFill>
                  <a:srgbClr val="000000"/>
                </a:solidFill>
                <a:effectLst/>
                <a:latin typeface="Times New Roman" panose="02020603050405020304" pitchFamily="18" charset="0"/>
                <a:ea typeface="Times New Roman" panose="02020603050405020304" pitchFamily="18" charset="0"/>
              </a:rPr>
              <a:t>Attorney General’s Reference No 3 of 2003;</a:t>
            </a:r>
            <a:r>
              <a:rPr lang="en-AU" sz="1400" dirty="0">
                <a:effectLst/>
                <a:latin typeface="Times New Roman" panose="02020603050405020304" pitchFamily="18" charset="0"/>
                <a:ea typeface="Times New Roman" panose="02020603050405020304" pitchFamily="18" charset="0"/>
              </a:rPr>
              <a:t> </a:t>
            </a:r>
            <a:r>
              <a:rPr lang="en-AU" sz="1400" i="1" dirty="0">
                <a:effectLst/>
                <a:latin typeface="Times New Roman" panose="02020603050405020304" pitchFamily="18" charset="0"/>
                <a:ea typeface="Times New Roman" panose="02020603050405020304" pitchFamily="18" charset="0"/>
              </a:rPr>
              <a:t>R v Chapman</a:t>
            </a:r>
            <a:r>
              <a:rPr lang="en-AU" sz="1400" dirty="0">
                <a:effectLst/>
                <a:latin typeface="Times New Roman" panose="02020603050405020304" pitchFamily="18" charset="0"/>
                <a:ea typeface="Times New Roman" panose="02020603050405020304" pitchFamily="18" charset="0"/>
              </a:rPr>
              <a:t> [2015] 2 Cr App R 10 adopted; </a:t>
            </a:r>
            <a:r>
              <a:rPr lang="en-AU" sz="1400" i="1" dirty="0">
                <a:effectLst/>
                <a:latin typeface="Times New Roman" panose="02020603050405020304" pitchFamily="18" charset="0"/>
                <a:ea typeface="Times New Roman" panose="02020603050405020304" pitchFamily="18" charset="0"/>
              </a:rPr>
              <a:t>R v Boulanger </a:t>
            </a:r>
            <a:r>
              <a:rPr lang="en-AU" sz="1400" dirty="0">
                <a:effectLst/>
                <a:latin typeface="Times New Roman" panose="02020603050405020304" pitchFamily="18" charset="0"/>
                <a:ea typeface="Times New Roman" panose="02020603050405020304" pitchFamily="18" charset="0"/>
              </a:rPr>
              <a:t>[2006] 2 SCR 49; and</a:t>
            </a:r>
            <a:r>
              <a:rPr lang="en-AU" sz="1400" i="1" dirty="0">
                <a:effectLst/>
                <a:latin typeface="Times New Roman" panose="02020603050405020304" pitchFamily="18" charset="0"/>
                <a:ea typeface="Times New Roman" panose="02020603050405020304" pitchFamily="18" charset="0"/>
              </a:rPr>
              <a:t> Potape v State</a:t>
            </a:r>
            <a:r>
              <a:rPr lang="en-AU" sz="1400" dirty="0">
                <a:effectLst/>
                <a:latin typeface="Times New Roman" panose="02020603050405020304" pitchFamily="18" charset="0"/>
                <a:ea typeface="Times New Roman" panose="02020603050405020304" pitchFamily="18" charset="0"/>
              </a:rPr>
              <a:t> (2015) SC1613 considered.</a:t>
            </a:r>
            <a:endParaRPr lang="en-PG" sz="1600" dirty="0">
              <a:effectLst/>
              <a:ea typeface="Times New Roman" panose="02020603050405020304" pitchFamily="18" charset="0"/>
              <a:cs typeface="Times New Roman" panose="02020603050405020304" pitchFamily="18" charset="0"/>
            </a:endParaRPr>
          </a:p>
          <a:p>
            <a:endParaRPr lang="en-PG"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1836988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96010-818C-0D17-8508-699823FFF6F0}"/>
              </a:ext>
            </a:extLst>
          </p:cNvPr>
          <p:cNvSpPr>
            <a:spLocks noGrp="1"/>
          </p:cNvSpPr>
          <p:nvPr>
            <p:ph type="title"/>
          </p:nvPr>
        </p:nvSpPr>
        <p:spPr/>
        <p:txBody>
          <a:bodyPr>
            <a:normAutofit/>
          </a:bodyPr>
          <a:lstStyle/>
          <a:p>
            <a:r>
              <a:rPr lang="en-US" sz="3200" b="1" dirty="0">
                <a:solidFill>
                  <a:srgbClr val="002060"/>
                </a:solidFill>
                <a:latin typeface="+mn-lt"/>
              </a:rPr>
              <a:t>State v Joel Luma</a:t>
            </a:r>
            <a:endParaRPr lang="en-PG" sz="3200" b="1" dirty="0">
              <a:solidFill>
                <a:srgbClr val="002060"/>
              </a:solidFill>
              <a:latin typeface="+mn-lt"/>
            </a:endParaRPr>
          </a:p>
        </p:txBody>
      </p:sp>
      <p:sp>
        <p:nvSpPr>
          <p:cNvPr id="3" name="Content Placeholder 2">
            <a:extLst>
              <a:ext uri="{FF2B5EF4-FFF2-40B4-BE49-F238E27FC236}">
                <a16:creationId xmlns:a16="http://schemas.microsoft.com/office/drawing/2014/main" id="{90444551-BCA5-C80F-ECC5-8CF5AE1E868A}"/>
              </a:ext>
            </a:extLst>
          </p:cNvPr>
          <p:cNvSpPr>
            <a:spLocks noGrp="1"/>
          </p:cNvSpPr>
          <p:nvPr>
            <p:ph idx="1"/>
          </p:nvPr>
        </p:nvSpPr>
        <p:spPr>
          <a:xfrm>
            <a:off x="628650" y="1482571"/>
            <a:ext cx="7886700" cy="4694392"/>
          </a:xfrm>
        </p:spPr>
        <p:txBody>
          <a:bodyPr>
            <a:normAutofit lnSpcReduction="10000"/>
          </a:bodyPr>
          <a:lstStyle/>
          <a:p>
            <a:pPr marL="0" indent="0" algn="just">
              <a:buNone/>
            </a:pPr>
            <a:r>
              <a:rPr lang="en-AU" sz="1800" dirty="0">
                <a:effectLst/>
                <a:ea typeface="Times New Roman" panose="02020603050405020304" pitchFamily="18" charset="0"/>
                <a:cs typeface="Times New Roman" panose="02020603050405020304" pitchFamily="18" charset="0"/>
              </a:rPr>
              <a:t>The accused was the Secretary of the Department of Works.  As Secretary he was authorised to approve the expenditure of Department monies up to K300,000. The State alleged that the accused approved 44 contracts for pothole patching material from one particular company to a value of K9,594,860.79 in abuse of the authority of his office contrary to s 92(1) of the </a:t>
            </a:r>
            <a:r>
              <a:rPr lang="en-AU" sz="1800" i="1" dirty="0">
                <a:effectLst/>
                <a:ea typeface="Times New Roman" panose="02020603050405020304" pitchFamily="18" charset="0"/>
                <a:cs typeface="Times New Roman" panose="02020603050405020304" pitchFamily="18" charset="0"/>
              </a:rPr>
              <a:t>Criminal Code</a:t>
            </a:r>
            <a:r>
              <a:rPr lang="en-AU" sz="1800" dirty="0">
                <a:effectLst/>
                <a:ea typeface="Times New Roman" panose="02020603050405020304" pitchFamily="18" charset="0"/>
                <a:cs typeface="Times New Roman" panose="02020603050405020304" pitchFamily="18" charset="0"/>
              </a:rPr>
              <a:t>. There was no evidence that he had any relationship with the company awarded th</a:t>
            </a:r>
            <a:r>
              <a:rPr lang="en-AU" sz="1800" dirty="0">
                <a:ea typeface="Times New Roman" panose="02020603050405020304" pitchFamily="18" charset="0"/>
                <a:cs typeface="Times New Roman" panose="02020603050405020304" pitchFamily="18" charset="0"/>
              </a:rPr>
              <a:t>e contracts, and no evidence that he benefited financially or otherwise from his conduct.</a:t>
            </a:r>
          </a:p>
          <a:p>
            <a:pPr marL="0" indent="0" algn="just">
              <a:buNone/>
            </a:pPr>
            <a:endParaRPr lang="en-AU" sz="1800" dirty="0">
              <a:effectLst/>
              <a:ea typeface="Times New Roman" panose="02020603050405020304" pitchFamily="18" charset="0"/>
              <a:cs typeface="Times New Roman" panose="02020603050405020304" pitchFamily="18" charset="0"/>
            </a:endParaRPr>
          </a:p>
          <a:p>
            <a:pPr marL="0" indent="0" algn="just">
              <a:buNone/>
            </a:pPr>
            <a:r>
              <a:rPr lang="en-AU" sz="1800" dirty="0">
                <a:effectLst/>
                <a:ea typeface="Times New Roman" panose="02020603050405020304" pitchFamily="18" charset="0"/>
                <a:cs typeface="Times New Roman" panose="02020603050405020304" pitchFamily="18" charset="0"/>
              </a:rPr>
              <a:t>He was found guilty of approving 16 contracts to the value of K4,309,000 in abuse of office.  He deliberately avoided the normal procurement processes. He concealed the contracts from the First Assistant Secretary Operations. He deliberately structured the contracts to fall just below his financial limit as Secretary of the Department in each case, to circumvent the tender process required under the </a:t>
            </a:r>
            <a:r>
              <a:rPr lang="en-AU" sz="1800" i="1" dirty="0">
                <a:effectLst/>
                <a:ea typeface="Times New Roman" panose="02020603050405020304" pitchFamily="18" charset="0"/>
                <a:cs typeface="Times New Roman" panose="02020603050405020304" pitchFamily="18" charset="0"/>
              </a:rPr>
              <a:t>Public Finance (Management) Act</a:t>
            </a:r>
            <a:r>
              <a:rPr lang="en-AU" sz="1800" dirty="0">
                <a:effectLst/>
                <a:ea typeface="Times New Roman" panose="02020603050405020304" pitchFamily="18" charset="0"/>
                <a:cs typeface="Times New Roman" panose="02020603050405020304" pitchFamily="18" charset="0"/>
              </a:rPr>
              <a:t>, and knowingly issued certificates of inexpediency in his position as Secretary without any such authority and without any justification. He directed his First Assistant Secretary, Finance to pay the company on the basis that the Central Supply and Tenders Board had been unable to meet for three weeks to consider the Department’s submission, and no legal clearance was required as the contracts fell within his K300,000 jurisdiction. </a:t>
            </a:r>
            <a:endParaRPr lang="en-PG"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31423258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72961-1F1D-9BA6-65BF-12E6AB3AA1F4}"/>
              </a:ext>
            </a:extLst>
          </p:cNvPr>
          <p:cNvSpPr>
            <a:spLocks noGrp="1"/>
          </p:cNvSpPr>
          <p:nvPr>
            <p:ph type="title"/>
          </p:nvPr>
        </p:nvSpPr>
        <p:spPr>
          <a:xfrm>
            <a:off x="732151" y="224760"/>
            <a:ext cx="7886700" cy="994172"/>
          </a:xfrm>
        </p:spPr>
        <p:txBody>
          <a:bodyPr>
            <a:normAutofit/>
          </a:bodyPr>
          <a:lstStyle/>
          <a:p>
            <a:r>
              <a:rPr lang="en-AU" sz="3200" b="1" dirty="0">
                <a:solidFill>
                  <a:srgbClr val="002060"/>
                </a:solidFill>
                <a:latin typeface="+mn-lt"/>
              </a:rPr>
              <a:t>Questions arising from presentation?</a:t>
            </a:r>
          </a:p>
        </p:txBody>
      </p:sp>
      <p:pic>
        <p:nvPicPr>
          <p:cNvPr id="5" name="Content Placeholder 4">
            <a:extLst>
              <a:ext uri="{FF2B5EF4-FFF2-40B4-BE49-F238E27FC236}">
                <a16:creationId xmlns:a16="http://schemas.microsoft.com/office/drawing/2014/main" id="{7EDDE59A-CD29-7EC6-1604-B4B34136A69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76217" y="1962287"/>
            <a:ext cx="5801784" cy="3263504"/>
          </a:xfrm>
          <a:effectLst>
            <a:softEdge rad="203200"/>
          </a:effectLst>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16992719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0930" y="4886579"/>
            <a:ext cx="184731" cy="300082"/>
          </a:xfrm>
          <a:prstGeom prst="rect">
            <a:avLst/>
          </a:prstGeom>
          <a:noFill/>
        </p:spPr>
        <p:txBody>
          <a:bodyPr wrap="none" rtlCol="0">
            <a:spAutoFit/>
          </a:bodyPr>
          <a:lstStyle/>
          <a:p>
            <a:pPr defTabSz="685800">
              <a:defRPr/>
            </a:pPr>
            <a:endParaRPr lang="en-US" sz="1350" dirty="0">
              <a:solidFill>
                <a:prstClr val="black"/>
              </a:solidFill>
              <a:latin typeface="Calibri" panose="020F0502020204030204"/>
            </a:endParaRPr>
          </a:p>
        </p:txBody>
      </p:sp>
      <p:sp>
        <p:nvSpPr>
          <p:cNvPr id="3" name="Title 2"/>
          <p:cNvSpPr>
            <a:spLocks noGrp="1"/>
          </p:cNvSpPr>
          <p:nvPr>
            <p:ph type="title"/>
          </p:nvPr>
        </p:nvSpPr>
        <p:spPr>
          <a:xfrm>
            <a:off x="1001057" y="401782"/>
            <a:ext cx="7141886" cy="567685"/>
          </a:xfrm>
        </p:spPr>
        <p:txBody>
          <a:bodyPr>
            <a:normAutofit/>
          </a:bodyPr>
          <a:lstStyle/>
          <a:p>
            <a:r>
              <a:rPr lang="en-AU" sz="3200" b="1" dirty="0">
                <a:solidFill>
                  <a:srgbClr val="002060"/>
                </a:solidFill>
                <a:latin typeface="+mn-lt"/>
                <a:cs typeface="Calibri" panose="020F0502020204030204" pitchFamily="34" charset="0"/>
              </a:rPr>
              <a:t>Discussion</a:t>
            </a:r>
            <a:endParaRPr lang="en-AU" sz="3200" dirty="0">
              <a:solidFill>
                <a:srgbClr val="002060"/>
              </a:solidFill>
              <a:latin typeface="+mn-lt"/>
              <a:cs typeface="Calibri" panose="020F0502020204030204" pitchFamily="34" charset="0"/>
            </a:endParaRPr>
          </a:p>
        </p:txBody>
      </p:sp>
      <p:sp>
        <p:nvSpPr>
          <p:cNvPr id="5" name="Content Placeholder 4"/>
          <p:cNvSpPr>
            <a:spLocks noGrp="1"/>
          </p:cNvSpPr>
          <p:nvPr>
            <p:ph idx="1"/>
          </p:nvPr>
        </p:nvSpPr>
        <p:spPr>
          <a:xfrm>
            <a:off x="1614488" y="1837679"/>
            <a:ext cx="5915025" cy="3774706"/>
          </a:xfrm>
        </p:spPr>
        <p:txBody>
          <a:bodyPr>
            <a:normAutofit/>
          </a:bodyPr>
          <a:lstStyle/>
          <a:p>
            <a:endParaRPr lang="en-AU" sz="1500" dirty="0">
              <a:ea typeface="Calibri" panose="020F0502020204030204" pitchFamily="34" charset="0"/>
              <a:cs typeface="Times New Roman" panose="02020603050405020304" pitchFamily="18" charset="0"/>
            </a:endParaRPr>
          </a:p>
          <a:p>
            <a:pPr algn="ctr"/>
            <a:endParaRPr lang="en-AU" sz="1400" dirty="0">
              <a:ea typeface="Calibri" panose="020F0502020204030204" pitchFamily="34" charset="0"/>
              <a:cs typeface="Times New Roman" panose="02020603050405020304" pitchFamily="18" charset="0"/>
            </a:endParaRPr>
          </a:p>
          <a:p>
            <a:pPr marL="0" indent="0" algn="ctr">
              <a:buNone/>
            </a:pPr>
            <a:r>
              <a:rPr lang="en-AU" sz="3200" b="1" dirty="0">
                <a:solidFill>
                  <a:srgbClr val="002060"/>
                </a:solidFill>
                <a:ea typeface="Calibri" panose="020F0502020204030204" pitchFamily="34" charset="0"/>
                <a:cs typeface="Calibri" panose="020F0502020204030204" pitchFamily="34" charset="0"/>
              </a:rPr>
              <a:t>Session 3: Bribery and Official Corruption Scenario Discussion</a:t>
            </a:r>
          </a:p>
          <a:p>
            <a:pPr marL="0" indent="0" algn="ctr">
              <a:buNone/>
            </a:pPr>
            <a:endParaRPr lang="en-AU" sz="3200" b="1" dirty="0">
              <a:solidFill>
                <a:srgbClr val="002060"/>
              </a:solidFill>
              <a:ea typeface="Calibri" panose="020F0502020204030204" pitchFamily="34" charset="0"/>
              <a:cs typeface="Calibri" panose="020F0502020204030204" pitchFamily="34" charset="0"/>
            </a:endParaRPr>
          </a:p>
          <a:p>
            <a:pPr marL="0" indent="0" algn="ctr">
              <a:buNone/>
            </a:pPr>
            <a:r>
              <a:rPr lang="en-AU" sz="2000" b="1" dirty="0">
                <a:solidFill>
                  <a:schemeClr val="bg1">
                    <a:lumMod val="50000"/>
                  </a:schemeClr>
                </a:solidFill>
                <a:ea typeface="Calibri" panose="020F0502020204030204" pitchFamily="34" charset="0"/>
                <a:cs typeface="Calibri" panose="020F0502020204030204" pitchFamily="34" charset="0"/>
              </a:rPr>
              <a:t>Scenario &amp; Questions have been emailed to you</a:t>
            </a:r>
          </a:p>
          <a:p>
            <a:pPr marL="0" indent="0" algn="ctr">
              <a:buNone/>
            </a:pPr>
            <a:r>
              <a:rPr lang="en-AU" sz="3200" b="1" dirty="0">
                <a:solidFill>
                  <a:srgbClr val="002060"/>
                </a:solidFill>
                <a:ea typeface="Calibri" panose="020F0502020204030204" pitchFamily="34" charset="0"/>
                <a:cs typeface="Calibri" panose="020F0502020204030204" pitchFamily="34" charset="0"/>
              </a:rPr>
              <a:t> </a:t>
            </a: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8841775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2244E-F866-FF77-09D4-0FAE7D3AA353}"/>
              </a:ext>
            </a:extLst>
          </p:cNvPr>
          <p:cNvSpPr>
            <a:spLocks noGrp="1"/>
          </p:cNvSpPr>
          <p:nvPr>
            <p:ph type="title"/>
          </p:nvPr>
        </p:nvSpPr>
        <p:spPr>
          <a:xfrm>
            <a:off x="636051" y="355940"/>
            <a:ext cx="6937941" cy="745629"/>
          </a:xfrm>
        </p:spPr>
        <p:txBody>
          <a:bodyPr>
            <a:normAutofit fontScale="90000"/>
          </a:bodyPr>
          <a:lstStyle/>
          <a:p>
            <a:r>
              <a:rPr lang="en-AU" sz="2025" b="1" dirty="0">
                <a:latin typeface="Calibri" panose="020F0502020204030204" pitchFamily="34" charset="0"/>
                <a:ea typeface="Calibri" panose="020F0502020204030204" pitchFamily="34" charset="0"/>
                <a:cs typeface="Times New Roman" panose="02020603050405020304" pitchFamily="18" charset="0"/>
              </a:rPr>
              <a:t/>
            </a:r>
            <a:br>
              <a:rPr lang="en-AU" sz="2025" b="1" dirty="0">
                <a:latin typeface="Calibri" panose="020F0502020204030204" pitchFamily="34" charset="0"/>
                <a:ea typeface="Calibri" panose="020F0502020204030204" pitchFamily="34" charset="0"/>
                <a:cs typeface="Times New Roman" panose="02020603050405020304" pitchFamily="18" charset="0"/>
              </a:rPr>
            </a:br>
            <a:r>
              <a:rPr lang="en-AU" sz="2025" b="1" dirty="0">
                <a:latin typeface="Calibri" panose="020F0502020204030204" pitchFamily="34" charset="0"/>
                <a:ea typeface="Calibri" panose="020F0502020204030204" pitchFamily="34" charset="0"/>
                <a:cs typeface="Times New Roman" panose="02020603050405020304" pitchFamily="18" charset="0"/>
              </a:rPr>
              <a:t/>
            </a:r>
            <a:br>
              <a:rPr lang="en-AU" sz="2025" b="1" dirty="0">
                <a:latin typeface="Calibri" panose="020F0502020204030204" pitchFamily="34" charset="0"/>
                <a:ea typeface="Calibri" panose="020F0502020204030204" pitchFamily="34" charset="0"/>
                <a:cs typeface="Times New Roman" panose="02020603050405020304" pitchFamily="18" charset="0"/>
              </a:rPr>
            </a:br>
            <a:r>
              <a:rPr lang="en-AU" sz="2025" b="1" dirty="0">
                <a:latin typeface="Calibri" panose="020F0502020204030204" pitchFamily="34" charset="0"/>
                <a:ea typeface="Calibri" panose="020F0502020204030204" pitchFamily="34" charset="0"/>
                <a:cs typeface="Times New Roman" panose="02020603050405020304" pitchFamily="18" charset="0"/>
              </a:rPr>
              <a:t/>
            </a:r>
            <a:br>
              <a:rPr lang="en-AU" sz="2025" b="1" dirty="0">
                <a:latin typeface="Calibri" panose="020F0502020204030204" pitchFamily="34" charset="0"/>
                <a:ea typeface="Calibri" panose="020F0502020204030204" pitchFamily="34" charset="0"/>
                <a:cs typeface="Times New Roman" panose="02020603050405020304" pitchFamily="18" charset="0"/>
              </a:rPr>
            </a:br>
            <a:r>
              <a:rPr lang="en-AU" sz="2025" b="1" dirty="0">
                <a:latin typeface="Calibri" panose="020F0502020204030204" pitchFamily="34" charset="0"/>
                <a:ea typeface="Calibri" panose="020F0502020204030204" pitchFamily="34" charset="0"/>
                <a:cs typeface="Times New Roman" panose="02020603050405020304" pitchFamily="18" charset="0"/>
              </a:rPr>
              <a:t/>
            </a:r>
            <a:br>
              <a:rPr lang="en-AU" sz="2025" b="1" dirty="0">
                <a:latin typeface="Calibri" panose="020F0502020204030204" pitchFamily="34" charset="0"/>
                <a:ea typeface="Calibri" panose="020F0502020204030204" pitchFamily="34" charset="0"/>
                <a:cs typeface="Times New Roman" panose="02020603050405020304" pitchFamily="18" charset="0"/>
              </a:rPr>
            </a:br>
            <a:r>
              <a:rPr lang="en-AU" sz="2025" b="1" dirty="0">
                <a:latin typeface="Calibri" panose="020F0502020204030204" pitchFamily="34" charset="0"/>
                <a:ea typeface="Calibri" panose="020F0502020204030204" pitchFamily="34" charset="0"/>
                <a:cs typeface="Times New Roman" panose="02020603050405020304" pitchFamily="18" charset="0"/>
              </a:rPr>
              <a:t/>
            </a:r>
            <a:br>
              <a:rPr lang="en-AU" sz="2025" b="1" dirty="0">
                <a:latin typeface="Calibri" panose="020F0502020204030204" pitchFamily="34" charset="0"/>
                <a:ea typeface="Calibri" panose="020F0502020204030204" pitchFamily="34" charset="0"/>
                <a:cs typeface="Times New Roman" panose="02020603050405020304" pitchFamily="18" charset="0"/>
              </a:rPr>
            </a:br>
            <a:r>
              <a:rPr lang="en-AU" sz="3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Next Week: </a:t>
            </a:r>
            <a:br>
              <a:rPr lang="en-AU" sz="3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br>
            <a:r>
              <a:rPr lang="en-AU" sz="3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Session 4 - Case Management</a:t>
            </a:r>
            <a:r>
              <a:rPr lang="en-AU" sz="2025" dirty="0">
                <a:latin typeface="Calibri" panose="020F0502020204030204" pitchFamily="34" charset="0"/>
                <a:ea typeface="Calibri" panose="020F0502020204030204" pitchFamily="34" charset="0"/>
                <a:cs typeface="Times New Roman" panose="02020603050405020304" pitchFamily="18" charset="0"/>
              </a:rPr>
              <a:t/>
            </a:r>
            <a:br>
              <a:rPr lang="en-AU" sz="2025" dirty="0">
                <a:latin typeface="Calibri" panose="020F0502020204030204" pitchFamily="34" charset="0"/>
                <a:ea typeface="Calibri" panose="020F0502020204030204" pitchFamily="34" charset="0"/>
                <a:cs typeface="Times New Roman" panose="02020603050405020304" pitchFamily="18" charset="0"/>
              </a:rPr>
            </a:br>
            <a:r>
              <a:rPr lang="en-AU" sz="2025" b="1" dirty="0">
                <a:latin typeface="Calibri" panose="020F0502020204030204" pitchFamily="34" charset="0"/>
                <a:ea typeface="Calibri" panose="020F0502020204030204" pitchFamily="34" charset="0"/>
                <a:cs typeface="Times New Roman" panose="02020603050405020304" pitchFamily="18" charset="0"/>
              </a:rPr>
              <a:t/>
            </a:r>
            <a:br>
              <a:rPr lang="en-AU" sz="2025" b="1" dirty="0">
                <a:latin typeface="Calibri" panose="020F0502020204030204" pitchFamily="34" charset="0"/>
                <a:ea typeface="Calibri" panose="020F0502020204030204" pitchFamily="34" charset="0"/>
                <a:cs typeface="Times New Roman" panose="02020603050405020304" pitchFamily="18" charset="0"/>
              </a:rPr>
            </a:br>
            <a:r>
              <a:rPr lang="en-AU" sz="1013" dirty="0">
                <a:latin typeface="Calibri" panose="020F0502020204030204" pitchFamily="34" charset="0"/>
                <a:ea typeface="Calibri" panose="020F0502020204030204" pitchFamily="34" charset="0"/>
                <a:cs typeface="Times New Roman" panose="02020603050405020304" pitchFamily="18" charset="0"/>
              </a:rPr>
              <a:t/>
            </a:r>
            <a:br>
              <a:rPr lang="en-AU" sz="1013" dirty="0">
                <a:latin typeface="Calibri" panose="020F0502020204030204" pitchFamily="34" charset="0"/>
                <a:ea typeface="Calibri" panose="020F0502020204030204" pitchFamily="34" charset="0"/>
                <a:cs typeface="Times New Roman" panose="02020603050405020304" pitchFamily="18" charset="0"/>
              </a:rPr>
            </a:br>
            <a:r>
              <a:rPr lang="en-AU" sz="2025" b="1" dirty="0">
                <a:latin typeface="Calibri" panose="020F0502020204030204" pitchFamily="34" charset="0"/>
                <a:ea typeface="Calibri" panose="020F0502020204030204" pitchFamily="34" charset="0"/>
                <a:cs typeface="Times New Roman" panose="02020603050405020304" pitchFamily="18" charset="0"/>
              </a:rPr>
              <a:t/>
            </a:r>
            <a:br>
              <a:rPr lang="en-AU" sz="2025" b="1" dirty="0">
                <a:latin typeface="Calibri" panose="020F0502020204030204" pitchFamily="34" charset="0"/>
                <a:ea typeface="Calibri" panose="020F0502020204030204" pitchFamily="34" charset="0"/>
                <a:cs typeface="Times New Roman" panose="02020603050405020304" pitchFamily="18" charset="0"/>
              </a:rPr>
            </a:br>
            <a:r>
              <a:rPr lang="en-AU" sz="2025" b="1" dirty="0">
                <a:latin typeface="Calibri" panose="020F0502020204030204" pitchFamily="34" charset="0"/>
                <a:ea typeface="Calibri" panose="020F0502020204030204" pitchFamily="34" charset="0"/>
                <a:cs typeface="Times New Roman" panose="02020603050405020304" pitchFamily="18" charset="0"/>
              </a:rPr>
              <a:t/>
            </a:r>
            <a:br>
              <a:rPr lang="en-AU" sz="2025" b="1" dirty="0">
                <a:latin typeface="Calibri" panose="020F0502020204030204" pitchFamily="34" charset="0"/>
                <a:ea typeface="Calibri" panose="020F0502020204030204" pitchFamily="34" charset="0"/>
                <a:cs typeface="Times New Roman" panose="02020603050405020304" pitchFamily="18" charset="0"/>
              </a:rPr>
            </a:br>
            <a:r>
              <a:rPr lang="en-AU" sz="2025" dirty="0">
                <a:latin typeface="Calibri" panose="020F0502020204030204" pitchFamily="34" charset="0"/>
                <a:ea typeface="Calibri" panose="020F0502020204030204" pitchFamily="34" charset="0"/>
                <a:cs typeface="Times New Roman" panose="02020603050405020304" pitchFamily="18" charset="0"/>
              </a:rPr>
              <a:t/>
            </a:r>
            <a:br>
              <a:rPr lang="en-AU" sz="2025" dirty="0">
                <a:latin typeface="Calibri" panose="020F0502020204030204" pitchFamily="34" charset="0"/>
                <a:ea typeface="Calibri" panose="020F0502020204030204" pitchFamily="34" charset="0"/>
                <a:cs typeface="Times New Roman" panose="02020603050405020304" pitchFamily="18" charset="0"/>
              </a:rPr>
            </a:br>
            <a:endParaRPr lang="en-AU" sz="2025" b="1" dirty="0"/>
          </a:p>
        </p:txBody>
      </p:sp>
      <p:sp>
        <p:nvSpPr>
          <p:cNvPr id="3" name="Content Placeholder 2">
            <a:extLst>
              <a:ext uri="{FF2B5EF4-FFF2-40B4-BE49-F238E27FC236}">
                <a16:creationId xmlns:a16="http://schemas.microsoft.com/office/drawing/2014/main" id="{B4F0B382-B860-292B-41E5-FC9CDB662640}"/>
              </a:ext>
            </a:extLst>
          </p:cNvPr>
          <p:cNvSpPr>
            <a:spLocks noGrp="1"/>
          </p:cNvSpPr>
          <p:nvPr>
            <p:ph sz="half" idx="1"/>
          </p:nvPr>
        </p:nvSpPr>
        <p:spPr>
          <a:xfrm>
            <a:off x="831176" y="1146490"/>
            <a:ext cx="3776334" cy="5192166"/>
          </a:xfrm>
        </p:spPr>
        <p:txBody>
          <a:bodyPr>
            <a:noAutofit/>
          </a:bodyPr>
          <a:lstStyle/>
          <a:p>
            <a:pPr marL="0" indent="0">
              <a:lnSpc>
                <a:spcPct val="107000"/>
              </a:lnSpc>
              <a:spcAft>
                <a:spcPts val="450"/>
              </a:spcAft>
              <a:buNone/>
            </a:pP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450"/>
              </a:spcAft>
            </a:pPr>
            <a:r>
              <a:rPr lang="en-AU" sz="2000" dirty="0">
                <a:ea typeface="Calibri" panose="020F0502020204030204" pitchFamily="34" charset="0"/>
                <a:cs typeface="Times New Roman" panose="02020603050405020304" pitchFamily="18" charset="0"/>
              </a:rPr>
              <a:t>Thursday 8 June</a:t>
            </a:r>
          </a:p>
          <a:p>
            <a:pPr>
              <a:lnSpc>
                <a:spcPct val="107000"/>
              </a:lnSpc>
              <a:spcAft>
                <a:spcPts val="450"/>
              </a:spcAft>
            </a:pPr>
            <a:r>
              <a:rPr lang="en-AU" sz="2000" dirty="0">
                <a:ea typeface="Calibri" panose="020F0502020204030204" pitchFamily="34" charset="0"/>
                <a:cs typeface="Times New Roman" panose="02020603050405020304" pitchFamily="18" charset="0"/>
              </a:rPr>
              <a:t>12-2pm (GMT +10:00)</a:t>
            </a:r>
          </a:p>
          <a:p>
            <a:pPr>
              <a:lnSpc>
                <a:spcPct val="107000"/>
              </a:lnSpc>
              <a:spcAft>
                <a:spcPts val="450"/>
              </a:spcAft>
            </a:pPr>
            <a:r>
              <a:rPr lang="en-AU" sz="2000" dirty="0">
                <a:ea typeface="Calibri" panose="020F0502020204030204" pitchFamily="34" charset="0"/>
                <a:cs typeface="Times New Roman" panose="02020603050405020304" pitchFamily="18" charset="0"/>
              </a:rPr>
              <a:t>New Zoom link to be sent</a:t>
            </a:r>
          </a:p>
          <a:p>
            <a:pPr>
              <a:lnSpc>
                <a:spcPct val="107000"/>
              </a:lnSpc>
              <a:spcAft>
                <a:spcPts val="450"/>
              </a:spcAft>
            </a:pPr>
            <a:r>
              <a:rPr lang="en-AU" sz="2000" dirty="0">
                <a:ea typeface="Calibri" panose="020F0502020204030204" pitchFamily="34" charset="0"/>
                <a:cs typeface="Times New Roman" panose="02020603050405020304" pitchFamily="18" charset="0"/>
              </a:rPr>
              <a:t>Session 4 Case Management Case Scenario that will be emailed to you</a:t>
            </a:r>
          </a:p>
          <a:p>
            <a:pPr>
              <a:lnSpc>
                <a:spcPct val="107000"/>
              </a:lnSpc>
              <a:spcAft>
                <a:spcPts val="450"/>
              </a:spcAft>
            </a:pPr>
            <a:r>
              <a:rPr lang="en-AU" sz="2000" dirty="0">
                <a:ea typeface="Calibri" panose="020F0502020204030204" pitchFamily="34" charset="0"/>
                <a:cs typeface="Times New Roman" panose="02020603050405020304" pitchFamily="18" charset="0"/>
              </a:rPr>
              <a:t>Come to session ready to discuss</a:t>
            </a:r>
          </a:p>
          <a:p>
            <a:pPr>
              <a:lnSpc>
                <a:spcPct val="107000"/>
              </a:lnSpc>
              <a:spcAft>
                <a:spcPts val="450"/>
              </a:spcAft>
            </a:pPr>
            <a:r>
              <a:rPr lang="en-AU" sz="2000" b="1" dirty="0">
                <a:ea typeface="Calibri" panose="020F0502020204030204" pitchFamily="34" charset="0"/>
                <a:cs typeface="Times New Roman" panose="02020603050405020304" pitchFamily="18" charset="0"/>
              </a:rPr>
              <a:t>Judicial Facilitator: </a:t>
            </a:r>
            <a:r>
              <a:rPr lang="en-AU" sz="2000" dirty="0">
                <a:ea typeface="Calibri" panose="020F0502020204030204" pitchFamily="34" charset="0"/>
                <a:cs typeface="Times New Roman" panose="02020603050405020304" pitchFamily="18" charset="0"/>
              </a:rPr>
              <a:t>Chief Judge Devereaux/ Judge Farr</a:t>
            </a:r>
          </a:p>
        </p:txBody>
      </p:sp>
      <p:pic>
        <p:nvPicPr>
          <p:cNvPr id="1028" name="Picture 4" descr="June 8 - Calendar Icon - Vector Illustration:: tasmeemME.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8260" y="2053661"/>
            <a:ext cx="3214688" cy="32146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p:nvPr/>
        </p:nvPicPr>
        <p:blipFill>
          <a:blip r:embed="rId3">
            <a:extLst>
              <a:ext uri="{28A0092B-C50C-407E-A947-70E740481C1C}">
                <a14:useLocalDpi xmlns:a14="http://schemas.microsoft.com/office/drawing/2010/main" val="0"/>
              </a:ext>
            </a:extLst>
          </a:blip>
          <a:srcRect/>
          <a:stretch>
            <a:fillRect/>
          </a:stretch>
        </p:blipFill>
        <p:spPr bwMode="auto">
          <a:xfrm>
            <a:off x="7284301" y="224760"/>
            <a:ext cx="1606097" cy="921730"/>
          </a:xfrm>
          <a:prstGeom prst="rect">
            <a:avLst/>
          </a:prstGeom>
          <a:noFill/>
          <a:ln>
            <a:noFill/>
          </a:ln>
        </p:spPr>
      </p:pic>
    </p:spTree>
    <p:extLst>
      <p:ext uri="{BB962C8B-B14F-4D97-AF65-F5344CB8AC3E}">
        <p14:creationId xmlns:p14="http://schemas.microsoft.com/office/powerpoint/2010/main" val="35786694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half" idx="1"/>
            <p:extLst>
              <p:ext uri="{D42A27DB-BD31-4B8C-83A1-F6EECF244321}">
                <p14:modId xmlns:p14="http://schemas.microsoft.com/office/powerpoint/2010/main" val="2617778720"/>
              </p:ext>
            </p:extLst>
          </p:nvPr>
        </p:nvGraphicFramePr>
        <p:xfrm>
          <a:off x="776706" y="1607865"/>
          <a:ext cx="7670306" cy="4421079"/>
        </p:xfrm>
        <a:graphic>
          <a:graphicData uri="http://schemas.openxmlformats.org/drawingml/2006/table">
            <a:tbl>
              <a:tblPr firstRow="1" firstCol="1" bandRow="1">
                <a:tableStyleId>{5C22544A-7EE6-4342-B048-85BDC9FD1C3A}</a:tableStyleId>
              </a:tblPr>
              <a:tblGrid>
                <a:gridCol w="1155253">
                  <a:extLst>
                    <a:ext uri="{9D8B030D-6E8A-4147-A177-3AD203B41FA5}">
                      <a16:colId xmlns:a16="http://schemas.microsoft.com/office/drawing/2014/main" val="1080148331"/>
                    </a:ext>
                  </a:extLst>
                </a:gridCol>
                <a:gridCol w="6515053">
                  <a:extLst>
                    <a:ext uri="{9D8B030D-6E8A-4147-A177-3AD203B41FA5}">
                      <a16:colId xmlns:a16="http://schemas.microsoft.com/office/drawing/2014/main" val="903760314"/>
                    </a:ext>
                  </a:extLst>
                </a:gridCol>
              </a:tblGrid>
              <a:tr h="299252">
                <a:tc gridSpan="2">
                  <a:txBody>
                    <a:bodyPr/>
                    <a:lstStyle/>
                    <a:p>
                      <a:pPr algn="l">
                        <a:spcAft>
                          <a:spcPts val="0"/>
                        </a:spcAft>
                      </a:pPr>
                      <a:r>
                        <a:rPr lang="en-AU" sz="2000" dirty="0">
                          <a:effectLst/>
                        </a:rPr>
                        <a:t>Thursday 8</a:t>
                      </a:r>
                      <a:r>
                        <a:rPr lang="en-AU" sz="2000" baseline="0" dirty="0">
                          <a:effectLst/>
                        </a:rPr>
                        <a:t> June</a:t>
                      </a:r>
                      <a:r>
                        <a:rPr lang="en-AU" sz="2000" dirty="0">
                          <a:effectLst/>
                        </a:rPr>
                        <a:t>, 2023</a:t>
                      </a:r>
                      <a:endParaRPr lang="en-AU" sz="2000" dirty="0">
                        <a:effectLst/>
                        <a:latin typeface="Times New Roman" panose="02020603050405020304" pitchFamily="18" charset="0"/>
                        <a:ea typeface="Calibri" panose="020F0502020204030204" pitchFamily="34" charset="0"/>
                      </a:endParaRPr>
                    </a:p>
                  </a:txBody>
                  <a:tcPr marL="49541" marR="49541" marT="0" marB="0"/>
                </a:tc>
                <a:tc hMerge="1">
                  <a:txBody>
                    <a:bodyPr/>
                    <a:lstStyle/>
                    <a:p>
                      <a:endParaRPr lang="en-AU"/>
                    </a:p>
                  </a:txBody>
                  <a:tcPr/>
                </a:tc>
                <a:extLst>
                  <a:ext uri="{0D108BD9-81ED-4DB2-BD59-A6C34878D82A}">
                    <a16:rowId xmlns:a16="http://schemas.microsoft.com/office/drawing/2014/main" val="2806310147"/>
                  </a:ext>
                </a:extLst>
              </a:tr>
              <a:tr h="299252">
                <a:tc>
                  <a:txBody>
                    <a:bodyPr/>
                    <a:lstStyle/>
                    <a:p>
                      <a:pPr algn="l">
                        <a:spcAft>
                          <a:spcPts val="0"/>
                        </a:spcAft>
                      </a:pPr>
                      <a:r>
                        <a:rPr lang="en-AU" sz="2000" dirty="0">
                          <a:effectLst/>
                        </a:rPr>
                        <a:t>11:00am</a:t>
                      </a:r>
                      <a:endParaRPr lang="en-AU" sz="2000" dirty="0">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a:effectLst/>
                        </a:rPr>
                        <a:t>Koror, Palau</a:t>
                      </a:r>
                      <a:endParaRPr lang="en-AU" sz="2000" dirty="0">
                        <a:effectLst/>
                        <a:latin typeface="Times New Roman" panose="02020603050405020304" pitchFamily="18" charset="0"/>
                        <a:ea typeface="Calibri" panose="020F0502020204030204" pitchFamily="34" charset="0"/>
                      </a:endParaRPr>
                    </a:p>
                  </a:txBody>
                  <a:tcPr marL="49541" marR="49541" marT="0" marB="0"/>
                </a:tc>
                <a:extLst>
                  <a:ext uri="{0D108BD9-81ED-4DB2-BD59-A6C34878D82A}">
                    <a16:rowId xmlns:a16="http://schemas.microsoft.com/office/drawing/2014/main" val="3684597426"/>
                  </a:ext>
                </a:extLst>
              </a:tr>
              <a:tr h="598503">
                <a:tc>
                  <a:txBody>
                    <a:bodyPr/>
                    <a:lstStyle/>
                    <a:p>
                      <a:pPr algn="l">
                        <a:spcAft>
                          <a:spcPts val="0"/>
                        </a:spcAft>
                      </a:pPr>
                      <a:r>
                        <a:rPr lang="en-AU" sz="2000" dirty="0">
                          <a:effectLst/>
                        </a:rPr>
                        <a:t>12:00pm</a:t>
                      </a:r>
                      <a:endParaRPr lang="en-AU" sz="2000" dirty="0">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a:effectLst/>
                        </a:rPr>
                        <a:t>Brisbane, Australia </a:t>
                      </a:r>
                    </a:p>
                    <a:p>
                      <a:pPr algn="l">
                        <a:spcAft>
                          <a:spcPts val="0"/>
                        </a:spcAft>
                      </a:pPr>
                      <a:r>
                        <a:rPr lang="en-AU" sz="2000" dirty="0">
                          <a:effectLst/>
                        </a:rPr>
                        <a:t>Port Moresby, Papua New Guinea</a:t>
                      </a:r>
                      <a:endParaRPr lang="en-AU" sz="2000" dirty="0">
                        <a:effectLst/>
                        <a:latin typeface="Times New Roman" panose="02020603050405020304" pitchFamily="18" charset="0"/>
                        <a:ea typeface="Calibri" panose="020F0502020204030204" pitchFamily="34" charset="0"/>
                      </a:endParaRPr>
                    </a:p>
                  </a:txBody>
                  <a:tcPr marL="49541" marR="49541" marT="0" marB="0"/>
                </a:tc>
                <a:extLst>
                  <a:ext uri="{0D108BD9-81ED-4DB2-BD59-A6C34878D82A}">
                    <a16:rowId xmlns:a16="http://schemas.microsoft.com/office/drawing/2014/main" val="509264273"/>
                  </a:ext>
                </a:extLst>
              </a:tr>
              <a:tr h="897755">
                <a:tc>
                  <a:txBody>
                    <a:bodyPr/>
                    <a:lstStyle/>
                    <a:p>
                      <a:pPr algn="l">
                        <a:spcAft>
                          <a:spcPts val="0"/>
                        </a:spcAft>
                      </a:pPr>
                      <a:r>
                        <a:rPr lang="en-AU" sz="2000" dirty="0">
                          <a:effectLst/>
                        </a:rPr>
                        <a:t>1:00pm</a:t>
                      </a:r>
                      <a:endParaRPr lang="en-AU" sz="2000" dirty="0">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a:effectLst/>
                        </a:rPr>
                        <a:t>Pohnpei, Federated States of Micronesia </a:t>
                      </a:r>
                    </a:p>
                    <a:p>
                      <a:pPr algn="l">
                        <a:spcAft>
                          <a:spcPts val="0"/>
                        </a:spcAft>
                      </a:pPr>
                      <a:r>
                        <a:rPr lang="en-AU" sz="2000" dirty="0">
                          <a:effectLst/>
                        </a:rPr>
                        <a:t>Honiara, Solomon Islands </a:t>
                      </a:r>
                    </a:p>
                    <a:p>
                      <a:pPr algn="l">
                        <a:spcAft>
                          <a:spcPts val="0"/>
                        </a:spcAft>
                      </a:pPr>
                      <a:r>
                        <a:rPr lang="en-AU" sz="2000" dirty="0">
                          <a:effectLst/>
                        </a:rPr>
                        <a:t>Port Vila, Vanuatu</a:t>
                      </a:r>
                      <a:endParaRPr lang="en-AU" sz="2000" dirty="0">
                        <a:effectLst/>
                        <a:latin typeface="Times New Roman" panose="02020603050405020304" pitchFamily="18" charset="0"/>
                        <a:ea typeface="Calibri" panose="020F0502020204030204" pitchFamily="34" charset="0"/>
                      </a:endParaRPr>
                    </a:p>
                  </a:txBody>
                  <a:tcPr marL="49541" marR="49541" marT="0" marB="0"/>
                </a:tc>
                <a:extLst>
                  <a:ext uri="{0D108BD9-81ED-4DB2-BD59-A6C34878D82A}">
                    <a16:rowId xmlns:a16="http://schemas.microsoft.com/office/drawing/2014/main" val="1049901488"/>
                  </a:ext>
                </a:extLst>
              </a:tr>
              <a:tr h="1373079">
                <a:tc>
                  <a:txBody>
                    <a:bodyPr/>
                    <a:lstStyle/>
                    <a:p>
                      <a:pPr algn="l">
                        <a:spcAft>
                          <a:spcPts val="0"/>
                        </a:spcAft>
                      </a:pPr>
                      <a:r>
                        <a:rPr lang="en-AU" sz="2000" dirty="0">
                          <a:effectLst/>
                        </a:rPr>
                        <a:t>2:00pm</a:t>
                      </a:r>
                      <a:endParaRPr lang="en-AU" sz="2000" dirty="0">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a:effectLst/>
                        </a:rPr>
                        <a:t>Suva, Fiji </a:t>
                      </a:r>
                    </a:p>
                    <a:p>
                      <a:pPr algn="l">
                        <a:spcAft>
                          <a:spcPts val="0"/>
                        </a:spcAft>
                      </a:pPr>
                      <a:r>
                        <a:rPr lang="en-AU" sz="2000" dirty="0">
                          <a:effectLst/>
                        </a:rPr>
                        <a:t>Tarawa, Kiribati</a:t>
                      </a:r>
                    </a:p>
                    <a:p>
                      <a:pPr algn="l">
                        <a:spcAft>
                          <a:spcPts val="0"/>
                        </a:spcAft>
                      </a:pPr>
                      <a:r>
                        <a:rPr lang="en-AU" sz="2000" dirty="0">
                          <a:effectLst/>
                        </a:rPr>
                        <a:t>Yaren, Nauru</a:t>
                      </a:r>
                    </a:p>
                    <a:p>
                      <a:pPr algn="l">
                        <a:spcAft>
                          <a:spcPts val="0"/>
                        </a:spcAft>
                      </a:pPr>
                      <a:r>
                        <a:rPr lang="en-AU" sz="2000" dirty="0">
                          <a:effectLst/>
                        </a:rPr>
                        <a:t>Majuro, Republic of Marshall Islands</a:t>
                      </a:r>
                    </a:p>
                  </a:txBody>
                  <a:tcPr marL="49541" marR="49541" marT="0" marB="0"/>
                </a:tc>
                <a:extLst>
                  <a:ext uri="{0D108BD9-81ED-4DB2-BD59-A6C34878D82A}">
                    <a16:rowId xmlns:a16="http://schemas.microsoft.com/office/drawing/2014/main" val="310473043"/>
                  </a:ext>
                </a:extLst>
              </a:tr>
              <a:tr h="897755">
                <a:tc>
                  <a:txBody>
                    <a:bodyPr/>
                    <a:lstStyle/>
                    <a:p>
                      <a:pPr algn="l">
                        <a:spcAft>
                          <a:spcPts val="0"/>
                        </a:spcAft>
                      </a:pPr>
                      <a:r>
                        <a:rPr lang="en-AU" sz="2000" dirty="0">
                          <a:effectLst/>
                        </a:rPr>
                        <a:t>3:00pm</a:t>
                      </a:r>
                      <a:endParaRPr lang="en-AU" sz="2000" dirty="0">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a:effectLst/>
                        </a:rPr>
                        <a:t>Nukualofa, Tonga</a:t>
                      </a:r>
                    </a:p>
                    <a:p>
                      <a:pPr algn="l">
                        <a:spcAft>
                          <a:spcPts val="0"/>
                        </a:spcAft>
                      </a:pPr>
                      <a:r>
                        <a:rPr lang="en-AU" sz="2000" dirty="0">
                          <a:effectLst/>
                        </a:rPr>
                        <a:t>Apia, Samoa</a:t>
                      </a:r>
                    </a:p>
                    <a:p>
                      <a:pPr algn="l">
                        <a:spcAft>
                          <a:spcPts val="0"/>
                        </a:spcAft>
                      </a:pPr>
                      <a:r>
                        <a:rPr lang="en-AU" sz="2000" dirty="0">
                          <a:effectLst/>
                        </a:rPr>
                        <a:t>Nukunonu, Tokelau</a:t>
                      </a:r>
                      <a:endParaRPr lang="en-AU" sz="2000" dirty="0">
                        <a:effectLst/>
                        <a:latin typeface="Times New Roman" panose="02020603050405020304" pitchFamily="18" charset="0"/>
                        <a:ea typeface="Calibri" panose="020F0502020204030204" pitchFamily="34" charset="0"/>
                      </a:endParaRPr>
                    </a:p>
                  </a:txBody>
                  <a:tcPr marL="49541" marR="49541" marT="0" marB="0"/>
                </a:tc>
                <a:extLst>
                  <a:ext uri="{0D108BD9-81ED-4DB2-BD59-A6C34878D82A}">
                    <a16:rowId xmlns:a16="http://schemas.microsoft.com/office/drawing/2014/main" val="1120756766"/>
                  </a:ext>
                </a:extLst>
              </a:tr>
            </a:tbl>
          </a:graphicData>
        </a:graphic>
      </p:graphicFrame>
      <p:sp>
        <p:nvSpPr>
          <p:cNvPr id="6" name="Rectangle 1"/>
          <p:cNvSpPr>
            <a:spLocks noGrp="1" noChangeArrowheads="1"/>
          </p:cNvSpPr>
          <p:nvPr>
            <p:ph type="title"/>
          </p:nvPr>
        </p:nvSpPr>
        <p:spPr bwMode="auto">
          <a:xfrm>
            <a:off x="643722" y="244267"/>
            <a:ext cx="7898637" cy="1354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AU" altLang="en-US" sz="3200" b="1" i="0" u="none" strike="noStrike" cap="none" normalizeH="0" baseline="0" dirty="0">
                <a:ln>
                  <a:noFill/>
                </a:ln>
                <a:solidFill>
                  <a:srgbClr val="002060"/>
                </a:solidFill>
                <a:effectLst/>
                <a:latin typeface="+mn-lt"/>
                <a:ea typeface="Calibri" panose="020F0502020204030204" pitchFamily="34" charset="0"/>
                <a:cs typeface="Times New Roman" panose="02020603050405020304" pitchFamily="18" charset="0"/>
              </a:rPr>
              <a:t>Due to varying locations, local time zones for </a:t>
            </a:r>
            <a:br>
              <a:rPr kumimoji="0" lang="en-AU" altLang="en-US" sz="3200" b="1" i="0" u="none" strike="noStrike" cap="none" normalizeH="0" baseline="0" dirty="0">
                <a:ln>
                  <a:noFill/>
                </a:ln>
                <a:solidFill>
                  <a:srgbClr val="002060"/>
                </a:solidFill>
                <a:effectLst/>
                <a:latin typeface="+mn-lt"/>
                <a:ea typeface="Calibri" panose="020F0502020204030204" pitchFamily="34" charset="0"/>
                <a:cs typeface="Times New Roman" panose="02020603050405020304" pitchFamily="18" charset="0"/>
              </a:rPr>
            </a:br>
            <a:r>
              <a:rPr kumimoji="0" lang="en-AU" altLang="en-US" sz="3200" b="1" i="0" u="none" strike="noStrike" cap="none" normalizeH="0" baseline="0" dirty="0">
                <a:ln>
                  <a:noFill/>
                </a:ln>
                <a:solidFill>
                  <a:srgbClr val="002060"/>
                </a:solidFill>
                <a:effectLst/>
                <a:latin typeface="+mn-lt"/>
                <a:ea typeface="Calibri" panose="020F0502020204030204" pitchFamily="34" charset="0"/>
                <a:cs typeface="Times New Roman" panose="02020603050405020304" pitchFamily="18" charset="0"/>
              </a:rPr>
              <a:t>the discussion are as follows: </a:t>
            </a:r>
            <a:endParaRPr kumimoji="0" lang="en-AU" altLang="en-US" sz="3200" b="1" i="0" u="none" strike="noStrike" cap="none" normalizeH="0" baseline="0" dirty="0">
              <a:ln>
                <a:noFill/>
              </a:ln>
              <a:solidFill>
                <a:srgbClr val="002060"/>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AU"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997127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2545099" y="1205885"/>
            <a:ext cx="3500594" cy="2008971"/>
          </a:xfrm>
          <a:prstGeom prst="rect">
            <a:avLst/>
          </a:prstGeom>
          <a:noFill/>
          <a:ln>
            <a:noFill/>
          </a:ln>
        </p:spPr>
      </p:pic>
      <p:sp>
        <p:nvSpPr>
          <p:cNvPr id="6" name="Title 5"/>
          <p:cNvSpPr>
            <a:spLocks noGrp="1"/>
          </p:cNvSpPr>
          <p:nvPr>
            <p:ph type="title"/>
          </p:nvPr>
        </p:nvSpPr>
        <p:spPr>
          <a:xfrm>
            <a:off x="1324040" y="3516698"/>
            <a:ext cx="6649373" cy="1325563"/>
          </a:xfrm>
        </p:spPr>
        <p:txBody>
          <a:bodyPr>
            <a:noAutofit/>
          </a:bodyPr>
          <a:lstStyle/>
          <a:p>
            <a:r>
              <a:rPr lang="en-AU" sz="6000" b="1" dirty="0">
                <a:latin typeface="+mn-lt"/>
              </a:rPr>
              <a:t>See you next week!</a:t>
            </a:r>
          </a:p>
        </p:txBody>
      </p:sp>
    </p:spTree>
    <p:extLst>
      <p:ext uri="{BB962C8B-B14F-4D97-AF65-F5344CB8AC3E}">
        <p14:creationId xmlns:p14="http://schemas.microsoft.com/office/powerpoint/2010/main" val="3300016846"/>
      </p:ext>
    </p:extLst>
  </p:cSld>
  <p:clrMapOvr>
    <a:masterClrMapping/>
  </p:clrMapOvr>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6491</TotalTime>
  <Words>3448</Words>
  <Application>Microsoft Office PowerPoint</Application>
  <PresentationFormat>On-screen Show (4:3)</PresentationFormat>
  <Paragraphs>209</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Calibri Light</vt:lpstr>
      <vt:lpstr>Times New Roman</vt:lpstr>
      <vt:lpstr>1_Office Theme</vt:lpstr>
      <vt:lpstr>PowerPoint Presentation</vt:lpstr>
      <vt:lpstr>PowerPoint Presentation</vt:lpstr>
      <vt:lpstr>Session 3: Bribery &amp; Official Corruption Agenda</vt:lpstr>
      <vt:lpstr>Bribery                                 </vt:lpstr>
      <vt:lpstr>Official Corruption and Abuse of Office </vt:lpstr>
      <vt:lpstr>Official Corruption S 87(1), Criminal Code, PNG</vt:lpstr>
      <vt:lpstr>PowerPoint Presentation</vt:lpstr>
      <vt:lpstr>Elements, s 87(1)(a)(i)(ii), Criminal Code </vt:lpstr>
      <vt:lpstr>Being employed in the Public Service or the holder of any public office </vt:lpstr>
      <vt:lpstr>Charged with the performance  of any duty by virtue of that employment or office </vt:lpstr>
      <vt:lpstr>Asks, receives or obtains, or agrees or attempts to receive or obtain</vt:lpstr>
      <vt:lpstr>Any property or benefit</vt:lpstr>
      <vt:lpstr>For himself or any other person </vt:lpstr>
      <vt:lpstr>On account of any thing done or omitted to be done, or to be done or omitted to be done by him</vt:lpstr>
      <vt:lpstr>On account of any thing done or omitted to be done, or to be done or omitted to be done by him</vt:lpstr>
      <vt:lpstr>In the discharge of the duties of his or her office</vt:lpstr>
      <vt:lpstr>The State v Waesa Mollo [1988] PNGLR 49  </vt:lpstr>
      <vt:lpstr>The State v Waesa Mollo [1988]  PNGLR 49 </vt:lpstr>
      <vt:lpstr>But it is not necessary for an offence to be committed by both persons</vt:lpstr>
      <vt:lpstr>The manner of the discharge may be authorised or unauthorised</vt:lpstr>
      <vt:lpstr>The manner of the discharge may be authorised or unauthorised</vt:lpstr>
      <vt:lpstr>Corruptly: Dishonestly or Improperly?</vt:lpstr>
      <vt:lpstr>“Corruption is like a cancer”</vt:lpstr>
      <vt:lpstr>Abuse of Office</vt:lpstr>
      <vt:lpstr>Elements</vt:lpstr>
      <vt:lpstr>Whilst employed in the Public Service </vt:lpstr>
      <vt:lpstr>Broad in Nature</vt:lpstr>
      <vt:lpstr>Did or directed to be done any arbitrary act</vt:lpstr>
      <vt:lpstr>Prejudicial to the rights of another </vt:lpstr>
      <vt:lpstr>In abuse of the authority of his or her office</vt:lpstr>
      <vt:lpstr>In abuse of the authority of his or her office</vt:lpstr>
      <vt:lpstr>State v Joel Luma</vt:lpstr>
      <vt:lpstr>Questions arising from presentation?</vt:lpstr>
      <vt:lpstr>Discussion</vt:lpstr>
      <vt:lpstr>     Next Week:  Session 4 - Case Management      </vt:lpstr>
      <vt:lpstr>Due to varying locations, local time zones for  the discussion are as follows:  </vt:lpstr>
      <vt:lpstr>See you next week!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mlbarron92@gmail.com</dc:creator>
  <cp:lastModifiedBy>Chloe McNeil</cp:lastModifiedBy>
  <cp:revision>108</cp:revision>
  <cp:lastPrinted>2023-05-28T01:41:08Z</cp:lastPrinted>
  <dcterms:created xsi:type="dcterms:W3CDTF">2023-02-05T01:10:26Z</dcterms:created>
  <dcterms:modified xsi:type="dcterms:W3CDTF">2023-05-31T05:47:53Z</dcterms:modified>
</cp:coreProperties>
</file>