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65" r:id="rId6"/>
    <p:sldId id="282" r:id="rId7"/>
    <p:sldId id="283" r:id="rId8"/>
    <p:sldId id="281" r:id="rId9"/>
    <p:sldId id="264" r:id="rId10"/>
    <p:sldId id="266" r:id="rId11"/>
    <p:sldId id="284" r:id="rId12"/>
    <p:sldId id="269" r:id="rId13"/>
    <p:sldId id="270" r:id="rId14"/>
    <p:sldId id="291" r:id="rId15"/>
    <p:sldId id="273" r:id="rId16"/>
    <p:sldId id="274" r:id="rId17"/>
    <p:sldId id="275" r:id="rId18"/>
    <p:sldId id="288" r:id="rId19"/>
    <p:sldId id="289" r:id="rId20"/>
    <p:sldId id="277" r:id="rId21"/>
    <p:sldId id="278" r:id="rId22"/>
    <p:sldId id="290" r:id="rId23"/>
    <p:sldId id="29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08" d="100"/>
          <a:sy n="108" d="100"/>
        </p:scale>
        <p:origin x="63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b="1">
                <a:latin typeface="Calibri" panose="020F0502020204030204" pitchFamily="34" charset="0"/>
                <a:cs typeface="Arial" panose="020B0604020202020204" pitchFamily="34" charset="0"/>
              </a:defRPr>
            </a:lvl1pPr>
          </a:lstStyle>
          <a:p>
            <a:r>
              <a:rPr lang="en-US" smtClean="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lumMod val="65000"/>
                    <a:lumOff val="35000"/>
                  </a:schemeClr>
                </a:solidFill>
                <a:latin typeface="+mn-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4" name="Date Placeholder 3"/>
          <p:cNvSpPr>
            <a:spLocks noGrp="1"/>
          </p:cNvSpPr>
          <p:nvPr>
            <p:ph type="dt" sz="half" idx="10"/>
          </p:nvPr>
        </p:nvSpPr>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fld id="{54B4CF6E-9039-4067-B035-C9CB8012A5F3}" type="datetimeFigureOut">
              <a:rPr lang="en-AU" smtClean="0"/>
              <a:pPr/>
              <a:t>24/08/2022</a:t>
            </a:fld>
            <a:endParaRPr lang="en-AU" dirty="0"/>
          </a:p>
        </p:txBody>
      </p:sp>
      <p:sp>
        <p:nvSpPr>
          <p:cNvPr id="5" name="Footer Placeholder 4"/>
          <p:cNvSpPr>
            <a:spLocks noGrp="1"/>
          </p:cNvSpPr>
          <p:nvPr>
            <p:ph type="ftr" sz="quarter" idx="11"/>
          </p:nvPr>
        </p:nvSpPr>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endParaRPr lang="en-AU" dirty="0"/>
          </a:p>
        </p:txBody>
      </p:sp>
      <p:sp>
        <p:nvSpPr>
          <p:cNvPr id="6" name="Slide Number Placeholder 5"/>
          <p:cNvSpPr>
            <a:spLocks noGrp="1"/>
          </p:cNvSpPr>
          <p:nvPr>
            <p:ph type="sldNum" sz="quarter" idx="12"/>
          </p:nvPr>
        </p:nvSpPr>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fld id="{062A145E-7E47-43EF-9A3A-C24EF7FDBB6F}" type="slidenum">
              <a:rPr lang="en-AU" smtClean="0"/>
              <a:pPr/>
              <a:t>‹#›</a:t>
            </a:fld>
            <a:endParaRPr lang="en-AU" dirty="0"/>
          </a:p>
        </p:txBody>
      </p:sp>
    </p:spTree>
    <p:extLst>
      <p:ext uri="{BB962C8B-B14F-4D97-AF65-F5344CB8AC3E}">
        <p14:creationId xmlns:p14="http://schemas.microsoft.com/office/powerpoint/2010/main" val="36554278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274638"/>
            <a:ext cx="10959008" cy="1143000"/>
          </a:xfrm>
        </p:spPr>
        <p:txBody>
          <a:bodyPr>
            <a:noAutofit/>
          </a:bodyPr>
          <a:lstStyle>
            <a:lvl1pPr algn="l">
              <a:defRPr sz="4000" b="1">
                <a:latin typeface="+mj-lt"/>
                <a:cs typeface="Arial" panose="020B0604020202020204" pitchFamily="34" charset="0"/>
              </a:defRPr>
            </a:lvl1pPr>
          </a:lstStyle>
          <a:p>
            <a:r>
              <a:rPr lang="en-US" smtClean="0"/>
              <a:t>Click to edit Master title style</a:t>
            </a:r>
            <a:endParaRPr lang="en-AU" dirty="0"/>
          </a:p>
        </p:txBody>
      </p:sp>
      <p:sp>
        <p:nvSpPr>
          <p:cNvPr id="3" name="Content Placeholder 2"/>
          <p:cNvSpPr>
            <a:spLocks noGrp="1"/>
          </p:cNvSpPr>
          <p:nvPr>
            <p:ph idx="1"/>
          </p:nvPr>
        </p:nvSpPr>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54B4CF6E-9039-4067-B035-C9CB8012A5F3}" type="datetimeFigureOut">
              <a:rPr lang="en-AU" smtClean="0"/>
              <a:pPr/>
              <a:t>24/08/2022</a:t>
            </a:fld>
            <a:endParaRPr lang="en-AU" dirty="0"/>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en-AU" dirty="0"/>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62A145E-7E47-43EF-9A3A-C24EF7FDBB6F}" type="slidenum">
              <a:rPr lang="en-AU" smtClean="0"/>
              <a:pPr/>
              <a:t>‹#›</a:t>
            </a:fld>
            <a:endParaRPr lang="en-AU" dirty="0"/>
          </a:p>
        </p:txBody>
      </p:sp>
    </p:spTree>
    <p:extLst>
      <p:ext uri="{BB962C8B-B14F-4D97-AF65-F5344CB8AC3E}">
        <p14:creationId xmlns:p14="http://schemas.microsoft.com/office/powerpoint/2010/main" val="36843918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AU"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B4CF6E-9039-4067-B035-C9CB8012A5F3}" type="datetimeFigureOut">
              <a:rPr lang="en-AU" smtClean="0"/>
              <a:t>24/08/2022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62A145E-7E47-43EF-9A3A-C24EF7FDBB6F}" type="slidenum">
              <a:rPr lang="en-AU" smtClean="0"/>
              <a:t>‹#›</a:t>
            </a:fld>
            <a:endParaRPr lang="en-AU" dirty="0"/>
          </a:p>
        </p:txBody>
      </p:sp>
    </p:spTree>
    <p:extLst>
      <p:ext uri="{BB962C8B-B14F-4D97-AF65-F5344CB8AC3E}">
        <p14:creationId xmlns:p14="http://schemas.microsoft.com/office/powerpoint/2010/main" val="8210398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23925" y="274638"/>
            <a:ext cx="6158475" cy="1143000"/>
          </a:xfrm>
        </p:spPr>
        <p:txBody>
          <a:bodyPr>
            <a:noAutofit/>
          </a:bodyPr>
          <a:lstStyle>
            <a:lvl1pPr algn="l">
              <a:defRPr sz="4000" b="1">
                <a:latin typeface="+mj-lt"/>
                <a:cs typeface="Arial" panose="020B0604020202020204" pitchFamily="34" charset="0"/>
              </a:defRPr>
            </a:lvl1pPr>
          </a:lstStyle>
          <a:p>
            <a:r>
              <a:rPr lang="en-US" smtClean="0"/>
              <a:t>Click to edit Master title style</a:t>
            </a:r>
            <a:endParaRPr lang="en-AU" dirty="0"/>
          </a:p>
        </p:txBody>
      </p:sp>
      <p:sp>
        <p:nvSpPr>
          <p:cNvPr id="3" name="Content Placeholder 2"/>
          <p:cNvSpPr>
            <a:spLocks noGrp="1"/>
          </p:cNvSpPr>
          <p:nvPr>
            <p:ph sz="half" idx="1"/>
          </p:nvPr>
        </p:nvSpPr>
        <p:spPr>
          <a:xfrm>
            <a:off x="609600" y="1600201"/>
            <a:ext cx="5384800" cy="4525963"/>
          </a:xfrm>
        </p:spPr>
        <p:txBody>
          <a:bodyPr/>
          <a:lstStyle>
            <a:lvl1pPr>
              <a:defRPr sz="2800">
                <a:latin typeface="+mn-lt"/>
                <a:cs typeface="Arial" panose="020B0604020202020204" pitchFamily="34" charset="0"/>
              </a:defRPr>
            </a:lvl1pPr>
            <a:lvl2pPr>
              <a:defRPr sz="2400">
                <a:latin typeface="+mn-lt"/>
                <a:cs typeface="Arial" panose="020B0604020202020204" pitchFamily="34" charset="0"/>
              </a:defRPr>
            </a:lvl2pPr>
            <a:lvl3pPr>
              <a:defRPr sz="20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6197600" y="1600201"/>
            <a:ext cx="5384800" cy="4525963"/>
          </a:xfrm>
        </p:spPr>
        <p:txBody>
          <a:bodyPr/>
          <a:lstStyle>
            <a:lvl1pPr>
              <a:defRPr sz="2800">
                <a:latin typeface="+mn-lt"/>
                <a:cs typeface="Arial" panose="020B0604020202020204" pitchFamily="34" charset="0"/>
              </a:defRPr>
            </a:lvl1pPr>
            <a:lvl2pPr>
              <a:defRPr sz="2400">
                <a:latin typeface="+mn-lt"/>
                <a:cs typeface="Arial" panose="020B0604020202020204" pitchFamily="34" charset="0"/>
              </a:defRPr>
            </a:lvl2pPr>
            <a:lvl3pPr>
              <a:defRPr sz="20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Date Placeholder 4"/>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54B4CF6E-9039-4067-B035-C9CB8012A5F3}" type="datetimeFigureOut">
              <a:rPr lang="en-AU" smtClean="0"/>
              <a:pPr/>
              <a:t>24/08/2022</a:t>
            </a:fld>
            <a:endParaRPr lang="en-AU" dirty="0"/>
          </a:p>
        </p:txBody>
      </p:sp>
      <p:sp>
        <p:nvSpPr>
          <p:cNvPr id="6" name="Footer Placeholder 5"/>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en-AU" dirty="0"/>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62A145E-7E47-43EF-9A3A-C24EF7FDBB6F}" type="slidenum">
              <a:rPr lang="en-AU" smtClean="0"/>
              <a:pPr/>
              <a:t>‹#›</a:t>
            </a:fld>
            <a:endParaRPr lang="en-AU" dirty="0"/>
          </a:p>
        </p:txBody>
      </p:sp>
    </p:spTree>
    <p:extLst>
      <p:ext uri="{BB962C8B-B14F-4D97-AF65-F5344CB8AC3E}">
        <p14:creationId xmlns:p14="http://schemas.microsoft.com/office/powerpoint/2010/main" val="41386772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31904" y="274638"/>
            <a:ext cx="6350496" cy="1143000"/>
          </a:xfrm>
        </p:spPr>
        <p:txBody>
          <a:bodyPr>
            <a:noAutofit/>
          </a:bodyPr>
          <a:lstStyle>
            <a:lvl1pPr algn="l">
              <a:defRPr sz="4000" b="1"/>
            </a:lvl1pPr>
          </a:lstStyle>
          <a:p>
            <a:r>
              <a:rPr lang="en-US" smtClean="0"/>
              <a:t>Click to edit Master title style</a:t>
            </a:r>
            <a:endParaRPr lang="en-AU"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Date Placeholder 6"/>
          <p:cNvSpPr>
            <a:spLocks noGrp="1"/>
          </p:cNvSpPr>
          <p:nvPr>
            <p:ph type="dt" sz="half" idx="10"/>
          </p:nvPr>
        </p:nvSpPr>
        <p:spPr/>
        <p:txBody>
          <a:bodyPr/>
          <a:lstStyle/>
          <a:p>
            <a:fld id="{54B4CF6E-9039-4067-B035-C9CB8012A5F3}" type="datetimeFigureOut">
              <a:rPr lang="en-AU" smtClean="0"/>
              <a:t>24/08/2022</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62A145E-7E47-43EF-9A3A-C24EF7FDBB6F}" type="slidenum">
              <a:rPr lang="en-AU" smtClean="0"/>
              <a:t>‹#›</a:t>
            </a:fld>
            <a:endParaRPr lang="en-AU" dirty="0"/>
          </a:p>
        </p:txBody>
      </p:sp>
    </p:spTree>
    <p:extLst>
      <p:ext uri="{BB962C8B-B14F-4D97-AF65-F5344CB8AC3E}">
        <p14:creationId xmlns:p14="http://schemas.microsoft.com/office/powerpoint/2010/main" val="11056518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31904" y="274638"/>
            <a:ext cx="6350496" cy="1143000"/>
          </a:xfrm>
        </p:spPr>
        <p:txBody>
          <a:bodyPr>
            <a:noAutofit/>
          </a:bodyPr>
          <a:lstStyle>
            <a:lvl1pPr algn="l">
              <a:defRPr sz="4000" b="1">
                <a:latin typeface="+mj-lt"/>
                <a:cs typeface="Arial" panose="020B0604020202020204" pitchFamily="34" charset="0"/>
              </a:defRPr>
            </a:lvl1pPr>
          </a:lstStyle>
          <a:p>
            <a:r>
              <a:rPr lang="en-US" smtClean="0"/>
              <a:t>Click to edit Master title style</a:t>
            </a:r>
            <a:endParaRPr lang="en-AU" dirty="0"/>
          </a:p>
        </p:txBody>
      </p:sp>
      <p:sp>
        <p:nvSpPr>
          <p:cNvPr id="3" name="Date Placeholder 2"/>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54B4CF6E-9039-4067-B035-C9CB8012A5F3}" type="datetimeFigureOut">
              <a:rPr lang="en-AU" smtClean="0"/>
              <a:pPr/>
              <a:t>24/08/2022</a:t>
            </a:fld>
            <a:endParaRPr lang="en-AU" dirty="0"/>
          </a:p>
        </p:txBody>
      </p:sp>
      <p:sp>
        <p:nvSpPr>
          <p:cNvPr id="4" name="Footer Placeholder 3"/>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en-AU" dirty="0"/>
          </a:p>
        </p:txBody>
      </p:sp>
      <p:sp>
        <p:nvSpPr>
          <p:cNvPr id="5" name="Slide Number Placeholder 4"/>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62A145E-7E47-43EF-9A3A-C24EF7FDBB6F}" type="slidenum">
              <a:rPr lang="en-AU" smtClean="0"/>
              <a:pPr/>
              <a:t>‹#›</a:t>
            </a:fld>
            <a:endParaRPr lang="en-AU" dirty="0"/>
          </a:p>
        </p:txBody>
      </p:sp>
    </p:spTree>
    <p:extLst>
      <p:ext uri="{BB962C8B-B14F-4D97-AF65-F5344CB8AC3E}">
        <p14:creationId xmlns:p14="http://schemas.microsoft.com/office/powerpoint/2010/main" val="15148162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4CF6E-9039-4067-B035-C9CB8012A5F3}" type="datetimeFigureOut">
              <a:rPr lang="en-AU" smtClean="0"/>
              <a:t>24/08/2022</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62A145E-7E47-43EF-9A3A-C24EF7FDBB6F}" type="slidenum">
              <a:rPr lang="en-AU" smtClean="0"/>
              <a:t>‹#›</a:t>
            </a:fld>
            <a:endParaRPr lang="en-AU" dirty="0"/>
          </a:p>
        </p:txBody>
      </p:sp>
    </p:spTree>
    <p:extLst>
      <p:ext uri="{BB962C8B-B14F-4D97-AF65-F5344CB8AC3E}">
        <p14:creationId xmlns:p14="http://schemas.microsoft.com/office/powerpoint/2010/main" val="39941471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24744"/>
            <a:ext cx="4334272" cy="1162050"/>
          </a:xfrm>
        </p:spPr>
        <p:txBody>
          <a:bodyPr anchor="b"/>
          <a:lstStyle>
            <a:lvl1pPr algn="l">
              <a:defRPr sz="2000" b="1">
                <a:latin typeface="+mj-lt"/>
                <a:cs typeface="Arial" panose="020B0604020202020204" pitchFamily="34" charset="0"/>
              </a:defRPr>
            </a:lvl1pPr>
          </a:lstStyle>
          <a:p>
            <a:r>
              <a:rPr lang="en-US" smtClean="0"/>
              <a:t>Click to edit Master title style</a:t>
            </a:r>
            <a:endParaRPr lang="en-AU" dirty="0"/>
          </a:p>
        </p:txBody>
      </p:sp>
      <p:sp>
        <p:nvSpPr>
          <p:cNvPr id="3" name="Content Placeholder 2"/>
          <p:cNvSpPr>
            <a:spLocks noGrp="1"/>
          </p:cNvSpPr>
          <p:nvPr>
            <p:ph idx="1"/>
          </p:nvPr>
        </p:nvSpPr>
        <p:spPr>
          <a:xfrm>
            <a:off x="5231904" y="273051"/>
            <a:ext cx="6350496" cy="5853113"/>
          </a:xfrm>
        </p:spPr>
        <p:txBody>
          <a:bodyPr/>
          <a:lstStyle>
            <a:lvl1pPr>
              <a:defRPr sz="3200">
                <a:latin typeface="+mn-lt"/>
                <a:cs typeface="Arial" panose="020B0604020202020204" pitchFamily="34" charset="0"/>
              </a:defRPr>
            </a:lvl1pPr>
            <a:lvl2pPr>
              <a:defRPr sz="2800">
                <a:latin typeface="+mn-lt"/>
                <a:cs typeface="Arial" panose="020B0604020202020204" pitchFamily="34" charset="0"/>
              </a:defRPr>
            </a:lvl2pPr>
            <a:lvl3pPr>
              <a:defRPr sz="2400">
                <a:latin typeface="+mn-lt"/>
                <a:cs typeface="Arial" panose="020B0604020202020204" pitchFamily="34" charset="0"/>
              </a:defRPr>
            </a:lvl3pPr>
            <a:lvl4pPr>
              <a:defRPr sz="2000">
                <a:latin typeface="+mn-lt"/>
                <a:cs typeface="Arial" panose="020B0604020202020204" pitchFamily="34" charset="0"/>
              </a:defRPr>
            </a:lvl4pPr>
            <a:lvl5pPr>
              <a:defRPr sz="2000">
                <a:latin typeface="+mn-lt"/>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609600" y="2348881"/>
            <a:ext cx="4334272" cy="3777283"/>
          </a:xfrm>
        </p:spPr>
        <p:txBody>
          <a:bodyPr/>
          <a:lstStyle>
            <a:lvl1pPr marL="0" indent="0">
              <a:buNone/>
              <a:defRPr sz="1400">
                <a:latin typeface="+mn-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54B4CF6E-9039-4067-B035-C9CB8012A5F3}" type="datetimeFigureOut">
              <a:rPr lang="en-AU" smtClean="0"/>
              <a:pPr/>
              <a:t>24/08/2022</a:t>
            </a:fld>
            <a:endParaRPr lang="en-AU" dirty="0"/>
          </a:p>
        </p:txBody>
      </p:sp>
      <p:sp>
        <p:nvSpPr>
          <p:cNvPr id="6" name="Footer Placeholder 5"/>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en-AU" dirty="0"/>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62A145E-7E47-43EF-9A3A-C24EF7FDBB6F}" type="slidenum">
              <a:rPr lang="en-AU" smtClean="0"/>
              <a:pPr/>
              <a:t>‹#›</a:t>
            </a:fld>
            <a:endParaRPr lang="en-AU" dirty="0"/>
          </a:p>
        </p:txBody>
      </p:sp>
    </p:spTree>
    <p:extLst>
      <p:ext uri="{BB962C8B-B14F-4D97-AF65-F5344CB8AC3E}">
        <p14:creationId xmlns:p14="http://schemas.microsoft.com/office/powerpoint/2010/main" val="12520201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mj-lt"/>
                <a:cs typeface="Arial" panose="020B0604020202020204" pitchFamily="34" charset="0"/>
              </a:defRPr>
            </a:lvl1pPr>
          </a:lstStyle>
          <a:p>
            <a:r>
              <a:rPr lang="en-US" smtClean="0"/>
              <a:t>Click to edit Master title style</a:t>
            </a:r>
            <a:endParaRPr lang="en-AU" dirty="0"/>
          </a:p>
        </p:txBody>
      </p:sp>
      <p:sp>
        <p:nvSpPr>
          <p:cNvPr id="3" name="Picture Placeholder 2"/>
          <p:cNvSpPr>
            <a:spLocks noGrp="1"/>
          </p:cNvSpPr>
          <p:nvPr>
            <p:ph type="pic" idx="1"/>
          </p:nvPr>
        </p:nvSpPr>
        <p:spPr>
          <a:xfrm>
            <a:off x="2389717" y="1412776"/>
            <a:ext cx="7315200" cy="3314799"/>
          </a:xfrm>
        </p:spPr>
        <p:txBody>
          <a:bodyPr/>
          <a:lstStyle>
            <a:lvl1pPr marL="0" indent="0">
              <a:buNone/>
              <a:defRPr sz="3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mn-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54B4CF6E-9039-4067-B035-C9CB8012A5F3}" type="datetimeFigureOut">
              <a:rPr lang="en-AU" smtClean="0"/>
              <a:pPr/>
              <a:t>24/08/2022</a:t>
            </a:fld>
            <a:endParaRPr lang="en-AU" dirty="0"/>
          </a:p>
        </p:txBody>
      </p:sp>
      <p:sp>
        <p:nvSpPr>
          <p:cNvPr id="6" name="Footer Placeholder 5"/>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en-AU" dirty="0"/>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062A145E-7E47-43EF-9A3A-C24EF7FDBB6F}" type="slidenum">
              <a:rPr lang="en-AU" smtClean="0"/>
              <a:pPr/>
              <a:t>‹#›</a:t>
            </a:fld>
            <a:endParaRPr lang="en-AU" dirty="0"/>
          </a:p>
        </p:txBody>
      </p:sp>
    </p:spTree>
    <p:extLst>
      <p:ext uri="{BB962C8B-B14F-4D97-AF65-F5344CB8AC3E}">
        <p14:creationId xmlns:p14="http://schemas.microsoft.com/office/powerpoint/2010/main" val="30723223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274638"/>
            <a:ext cx="10959008"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2"/>
          </p:nvPr>
        </p:nvSpPr>
        <p:spPr>
          <a:xfrm>
            <a:off x="609600" y="6165305"/>
            <a:ext cx="28448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54B4CF6E-9039-4067-B035-C9CB8012A5F3}" type="datetimeFigureOut">
              <a:rPr lang="en-AU" smtClean="0"/>
              <a:pPr/>
              <a:t>24/08/2022</a:t>
            </a:fld>
            <a:endParaRPr lang="en-AU" dirty="0"/>
          </a:p>
        </p:txBody>
      </p:sp>
      <p:sp>
        <p:nvSpPr>
          <p:cNvPr id="5" name="Footer Placeholder 4"/>
          <p:cNvSpPr>
            <a:spLocks noGrp="1"/>
          </p:cNvSpPr>
          <p:nvPr>
            <p:ph type="ftr" sz="quarter" idx="3"/>
          </p:nvPr>
        </p:nvSpPr>
        <p:spPr>
          <a:xfrm>
            <a:off x="4165600" y="6165305"/>
            <a:ext cx="3860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AU" dirty="0"/>
          </a:p>
        </p:txBody>
      </p:sp>
      <p:sp>
        <p:nvSpPr>
          <p:cNvPr id="6" name="Slide Number Placeholder 5"/>
          <p:cNvSpPr>
            <a:spLocks noGrp="1"/>
          </p:cNvSpPr>
          <p:nvPr>
            <p:ph type="sldNum" sz="quarter" idx="4"/>
          </p:nvPr>
        </p:nvSpPr>
        <p:spPr>
          <a:xfrm>
            <a:off x="8737600" y="6165305"/>
            <a:ext cx="28448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062A145E-7E47-43EF-9A3A-C24EF7FDBB6F}" type="slidenum">
              <a:rPr lang="en-AU" smtClean="0"/>
              <a:pPr/>
              <a:t>‹#›</a:t>
            </a:fld>
            <a:endParaRPr lang="en-AU" dirty="0"/>
          </a:p>
        </p:txBody>
      </p:sp>
    </p:spTree>
    <p:extLst>
      <p:ext uri="{BB962C8B-B14F-4D97-AF65-F5344CB8AC3E}">
        <p14:creationId xmlns:p14="http://schemas.microsoft.com/office/powerpoint/2010/main" val="680481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088" y="2492896"/>
            <a:ext cx="10363200" cy="1362075"/>
          </a:xfrm>
        </p:spPr>
        <p:txBody>
          <a:bodyPr>
            <a:normAutofit fontScale="90000"/>
          </a:bodyPr>
          <a:lstStyle/>
          <a:p>
            <a:pPr algn="ctr"/>
            <a:r>
              <a:rPr lang="en-AU" sz="4400" dirty="0" smtClean="0"/>
              <a:t>What system of law governs the recognition of foreign maritime liens?</a:t>
            </a:r>
            <a:endParaRPr lang="en-AU" sz="4400" dirty="0"/>
          </a:p>
        </p:txBody>
      </p:sp>
      <p:sp>
        <p:nvSpPr>
          <p:cNvPr id="3" name="Text Placeholder 2"/>
          <p:cNvSpPr>
            <a:spLocks noGrp="1"/>
          </p:cNvSpPr>
          <p:nvPr>
            <p:ph type="body" idx="1"/>
          </p:nvPr>
        </p:nvSpPr>
        <p:spPr>
          <a:xfrm>
            <a:off x="957088" y="4149080"/>
            <a:ext cx="10363200" cy="1500187"/>
          </a:xfrm>
        </p:spPr>
        <p:txBody>
          <a:bodyPr anchor="t">
            <a:normAutofit lnSpcReduction="10000"/>
          </a:bodyPr>
          <a:lstStyle/>
          <a:p>
            <a:pPr algn="ctr"/>
            <a:r>
              <a:rPr lang="en-AU" sz="2800" b="1" dirty="0" smtClean="0">
                <a:solidFill>
                  <a:schemeClr val="tx1">
                    <a:lumMod val="65000"/>
                    <a:lumOff val="35000"/>
                  </a:schemeClr>
                </a:solidFill>
              </a:rPr>
              <a:t>Justice Angus Stewart</a:t>
            </a:r>
            <a:endParaRPr lang="en-AU" sz="1600" dirty="0" smtClean="0">
              <a:solidFill>
                <a:schemeClr val="tx1">
                  <a:lumMod val="65000"/>
                  <a:lumOff val="35000"/>
                </a:schemeClr>
              </a:solidFill>
            </a:endParaRPr>
          </a:p>
          <a:p>
            <a:pPr algn="ctr"/>
            <a:r>
              <a:rPr lang="en-AU" sz="2800" dirty="0" smtClean="0">
                <a:solidFill>
                  <a:schemeClr val="tx1">
                    <a:lumMod val="65000"/>
                    <a:lumOff val="35000"/>
                  </a:schemeClr>
                </a:solidFill>
              </a:rPr>
              <a:t>MLASA Annual Conference</a:t>
            </a:r>
          </a:p>
          <a:p>
            <a:pPr algn="ctr"/>
            <a:r>
              <a:rPr lang="en-AU" sz="2800" dirty="0" smtClean="0">
                <a:solidFill>
                  <a:schemeClr val="tx1">
                    <a:lumMod val="65000"/>
                    <a:lumOff val="35000"/>
                  </a:schemeClr>
                </a:solidFill>
              </a:rPr>
              <a:t>Kleinmond, 20 August 2022</a:t>
            </a:r>
            <a:endParaRPr lang="en-AU" sz="2800" dirty="0">
              <a:solidFill>
                <a:schemeClr val="tx1">
                  <a:lumMod val="65000"/>
                  <a:lumOff val="3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084" y="692696"/>
            <a:ext cx="3590247" cy="8777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4103" y="516793"/>
            <a:ext cx="1106185" cy="1112007"/>
          </a:xfrm>
          <a:prstGeom prst="rect">
            <a:avLst/>
          </a:prstGeom>
        </p:spPr>
      </p:pic>
    </p:spTree>
    <p:extLst>
      <p:ext uri="{BB962C8B-B14F-4D97-AF65-F5344CB8AC3E}">
        <p14:creationId xmlns:p14="http://schemas.microsoft.com/office/powerpoint/2010/main" val="1211411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Corbett JA for the Court</a:t>
            </a:r>
            <a:endParaRPr lang="en-AU" dirty="0"/>
          </a:p>
        </p:txBody>
      </p:sp>
      <p:sp>
        <p:nvSpPr>
          <p:cNvPr id="3" name="Content Placeholder 2"/>
          <p:cNvSpPr>
            <a:spLocks noGrp="1"/>
          </p:cNvSpPr>
          <p:nvPr>
            <p:ph idx="1"/>
          </p:nvPr>
        </p:nvSpPr>
        <p:spPr/>
        <p:txBody>
          <a:bodyPr>
            <a:normAutofit fontScale="77500" lnSpcReduction="20000"/>
          </a:bodyPr>
          <a:lstStyle/>
          <a:p>
            <a:r>
              <a:rPr lang="en-US" dirty="0"/>
              <a:t>Under s 6(1) of the AJRA, apply English law</a:t>
            </a:r>
          </a:p>
          <a:p>
            <a:pPr lvl="4"/>
            <a:endParaRPr lang="en-US" dirty="0"/>
          </a:p>
          <a:p>
            <a:r>
              <a:rPr lang="en-US" dirty="0"/>
              <a:t>Privy Council, as opposed to the HL, was persuasive authority but not binding precedent</a:t>
            </a:r>
          </a:p>
          <a:p>
            <a:pPr lvl="4"/>
            <a:endParaRPr lang="en-US" dirty="0"/>
          </a:p>
          <a:p>
            <a:r>
              <a:rPr lang="en-US" dirty="0"/>
              <a:t>Highlighted that to recognise a foreign maritime lien affects the rights of third-parties, particularly with regard to priorities</a:t>
            </a:r>
          </a:p>
          <a:p>
            <a:pPr lvl="4"/>
            <a:endParaRPr lang="en-US" dirty="0"/>
          </a:p>
          <a:p>
            <a:r>
              <a:rPr lang="en-US" dirty="0" smtClean="0"/>
              <a:t>Distinction </a:t>
            </a:r>
            <a:r>
              <a:rPr lang="en-US" dirty="0"/>
              <a:t>between the ‘basic event’ that gives rise to the lien and the lien itself</a:t>
            </a:r>
          </a:p>
          <a:p>
            <a:pPr lvl="1"/>
            <a:r>
              <a:rPr lang="en-US" dirty="0"/>
              <a:t>The former would be governed by its proper law, but the latter arises and is given content only when the lienee proceeds on it in an action in rem or claims a priority</a:t>
            </a:r>
          </a:p>
          <a:p>
            <a:pPr lvl="4"/>
            <a:endParaRPr lang="en-US" dirty="0"/>
          </a:p>
          <a:p>
            <a:r>
              <a:rPr lang="en-US" dirty="0"/>
              <a:t>English law would apply the </a:t>
            </a:r>
            <a:r>
              <a:rPr lang="en-US" i="1" dirty="0"/>
              <a:t>lex fori</a:t>
            </a:r>
            <a:endParaRPr lang="en-AU" dirty="0"/>
          </a:p>
        </p:txBody>
      </p:sp>
    </p:spTree>
    <p:extLst>
      <p:ext uri="{BB962C8B-B14F-4D97-AF65-F5344CB8AC3E}">
        <p14:creationId xmlns:p14="http://schemas.microsoft.com/office/powerpoint/2010/main" val="3335136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different countries approach the question</a:t>
            </a:r>
            <a:endParaRPr lang="en-AU" dirty="0"/>
          </a:p>
        </p:txBody>
      </p:sp>
      <p:sp>
        <p:nvSpPr>
          <p:cNvPr id="3" name="Content Placeholder 2"/>
          <p:cNvSpPr>
            <a:spLocks noGrp="1"/>
          </p:cNvSpPr>
          <p:nvPr>
            <p:ph idx="1"/>
          </p:nvPr>
        </p:nvSpPr>
        <p:spPr>
          <a:xfrm>
            <a:off x="609600" y="1600201"/>
            <a:ext cx="10972800" cy="4277071"/>
          </a:xfrm>
        </p:spPr>
        <p:txBody>
          <a:bodyPr numCol="2" spcCol="72000">
            <a:normAutofit fontScale="62500" lnSpcReduction="20000"/>
          </a:bodyPr>
          <a:lstStyle/>
          <a:p>
            <a:pPr marL="0" indent="0">
              <a:lnSpc>
                <a:spcPct val="120000"/>
              </a:lnSpc>
              <a:buNone/>
            </a:pPr>
            <a:r>
              <a:rPr lang="en-AU" sz="3600" b="1" i="1" dirty="0"/>
              <a:t>Lex fori</a:t>
            </a:r>
          </a:p>
          <a:p>
            <a:pPr>
              <a:lnSpc>
                <a:spcPct val="120000"/>
              </a:lnSpc>
            </a:pPr>
            <a:r>
              <a:rPr lang="en-AU" sz="2900" b="1" spc="-30" dirty="0"/>
              <a:t>England</a:t>
            </a:r>
            <a:r>
              <a:rPr lang="en-AU" sz="2900" spc="-30" dirty="0"/>
              <a:t>: </a:t>
            </a:r>
            <a:r>
              <a:rPr lang="en-AU" sz="2900" i="1" spc="-30" dirty="0"/>
              <a:t>The Halcyon Isle</a:t>
            </a:r>
            <a:r>
              <a:rPr lang="en-AU" sz="2900" spc="-30" dirty="0"/>
              <a:t> </a:t>
            </a:r>
            <a:r>
              <a:rPr lang="en-AU" sz="2600" spc="-30" dirty="0"/>
              <a:t>[1980] 2 Lloyd’s Rep 325</a:t>
            </a:r>
          </a:p>
          <a:p>
            <a:pPr>
              <a:lnSpc>
                <a:spcPct val="120000"/>
              </a:lnSpc>
            </a:pPr>
            <a:r>
              <a:rPr lang="en-AU" sz="2900" b="1" spc="-30" dirty="0"/>
              <a:t>South Africa</a:t>
            </a:r>
            <a:r>
              <a:rPr lang="en-AU" sz="2900" spc="-30" dirty="0"/>
              <a:t>: </a:t>
            </a:r>
            <a:r>
              <a:rPr lang="en-AU" sz="2900" i="1" spc="-30" dirty="0"/>
              <a:t>The Andrico Unity </a:t>
            </a:r>
            <a:r>
              <a:rPr lang="en-AU" sz="2600" spc="-30" dirty="0"/>
              <a:t>1989 (4) SA 325 (A)</a:t>
            </a:r>
            <a:endParaRPr lang="en-AU" sz="2900" spc="-30" dirty="0"/>
          </a:p>
          <a:p>
            <a:pPr>
              <a:lnSpc>
                <a:spcPct val="120000"/>
              </a:lnSpc>
            </a:pPr>
            <a:r>
              <a:rPr lang="en-AU" sz="2900" b="1" spc="-30" dirty="0"/>
              <a:t>Cyprus</a:t>
            </a:r>
            <a:r>
              <a:rPr lang="en-AU" sz="2900" spc="-30" dirty="0"/>
              <a:t>: </a:t>
            </a:r>
            <a:r>
              <a:rPr lang="en-AU" sz="2900" i="1" spc="-30" dirty="0"/>
              <a:t>Hassanein v The Hellenic Island </a:t>
            </a:r>
            <a:r>
              <a:rPr lang="en-AU" sz="2600" spc="-30" dirty="0"/>
              <a:t>[1989] 1 CLR 406</a:t>
            </a:r>
            <a:endParaRPr lang="en-AU" sz="2900" spc="-30" dirty="0"/>
          </a:p>
          <a:p>
            <a:pPr>
              <a:lnSpc>
                <a:spcPct val="120000"/>
              </a:lnSpc>
            </a:pPr>
            <a:r>
              <a:rPr lang="en-AU" sz="2900" b="1" spc="-30" dirty="0"/>
              <a:t>Singapore</a:t>
            </a:r>
            <a:r>
              <a:rPr lang="en-AU" sz="2900" spc="-30" dirty="0"/>
              <a:t>: </a:t>
            </a:r>
            <a:r>
              <a:rPr lang="en-AU" sz="2900" i="1" spc="-30" dirty="0"/>
              <a:t>The Andres Bonifacio</a:t>
            </a:r>
            <a:r>
              <a:rPr lang="en-AU" sz="2900" spc="-30" dirty="0"/>
              <a:t> </a:t>
            </a:r>
            <a:r>
              <a:rPr lang="en-AU" sz="2600" spc="-30" dirty="0"/>
              <a:t>[1993] 3 SLR 521</a:t>
            </a:r>
            <a:endParaRPr lang="en-AU" sz="2900" spc="-30" dirty="0"/>
          </a:p>
          <a:p>
            <a:pPr>
              <a:lnSpc>
                <a:spcPct val="120000"/>
              </a:lnSpc>
            </a:pPr>
            <a:r>
              <a:rPr lang="en-AU" sz="2900" b="1" spc="-30" dirty="0"/>
              <a:t>Malaysia</a:t>
            </a:r>
            <a:r>
              <a:rPr lang="en-AU" sz="2900" spc="-30" dirty="0"/>
              <a:t>: </a:t>
            </a:r>
            <a:r>
              <a:rPr lang="en-AU" sz="2900" i="1" spc="-30" dirty="0"/>
              <a:t>Ocean Gain Shipping v The Dong Nai</a:t>
            </a:r>
            <a:r>
              <a:rPr lang="en-AU" sz="2900" spc="-30" dirty="0"/>
              <a:t> </a:t>
            </a:r>
            <a:r>
              <a:rPr lang="en-AU" sz="2600" spc="-30" dirty="0"/>
              <a:t>[1996] 4 MLJ 454</a:t>
            </a:r>
          </a:p>
          <a:p>
            <a:pPr>
              <a:lnSpc>
                <a:spcPct val="120000"/>
              </a:lnSpc>
            </a:pPr>
            <a:r>
              <a:rPr lang="en-AU" sz="2900" b="1" spc="-30" dirty="0"/>
              <a:t>New Zealand</a:t>
            </a:r>
            <a:r>
              <a:rPr lang="en-AU" sz="2900" spc="-30" dirty="0"/>
              <a:t>: </a:t>
            </a:r>
            <a:r>
              <a:rPr lang="en-AU" sz="2900" i="1" spc="-30" dirty="0"/>
              <a:t>Fourner v The Margaret Z </a:t>
            </a:r>
            <a:r>
              <a:rPr lang="en-AU" sz="2600" spc="-30" dirty="0"/>
              <a:t>[1999] 3 NZLR 111</a:t>
            </a:r>
            <a:endParaRPr lang="en-AU" sz="2900" spc="-30" dirty="0"/>
          </a:p>
          <a:p>
            <a:pPr>
              <a:lnSpc>
                <a:spcPct val="120000"/>
              </a:lnSpc>
            </a:pPr>
            <a:r>
              <a:rPr lang="en-AU" sz="2900" b="1" spc="-30" dirty="0"/>
              <a:t>China (PRC)</a:t>
            </a:r>
            <a:r>
              <a:rPr lang="en-AU" sz="2900" spc="-30" dirty="0"/>
              <a:t>: Maritime Code, Art </a:t>
            </a:r>
            <a:r>
              <a:rPr lang="en-AU" sz="2900" spc="-30" dirty="0" smtClean="0"/>
              <a:t>272</a:t>
            </a:r>
          </a:p>
          <a:p>
            <a:pPr lvl="4">
              <a:lnSpc>
                <a:spcPct val="120000"/>
              </a:lnSpc>
            </a:pPr>
            <a:endParaRPr lang="en-AU" dirty="0" smtClean="0"/>
          </a:p>
          <a:p>
            <a:pPr lvl="4">
              <a:lnSpc>
                <a:spcPct val="120000"/>
              </a:lnSpc>
            </a:pPr>
            <a:endParaRPr lang="en-AU" dirty="0"/>
          </a:p>
          <a:p>
            <a:pPr lvl="4">
              <a:lnSpc>
                <a:spcPct val="120000"/>
              </a:lnSpc>
            </a:pPr>
            <a:endParaRPr lang="en-AU" smtClean="0"/>
          </a:p>
          <a:p>
            <a:pPr marL="0" indent="0">
              <a:lnSpc>
                <a:spcPct val="120000"/>
              </a:lnSpc>
              <a:buNone/>
            </a:pPr>
            <a:r>
              <a:rPr lang="en-AU" sz="3600" b="1" i="1" smtClean="0"/>
              <a:t>Lex causae</a:t>
            </a:r>
          </a:p>
          <a:p>
            <a:pPr>
              <a:lnSpc>
                <a:spcPct val="120000"/>
              </a:lnSpc>
            </a:pPr>
            <a:r>
              <a:rPr lang="en-AU" sz="2900" b="1" spc="-30" smtClean="0"/>
              <a:t>Canada</a:t>
            </a:r>
            <a:r>
              <a:rPr lang="en-AU" sz="2900" spc="-30" smtClean="0"/>
              <a:t>: </a:t>
            </a:r>
            <a:r>
              <a:rPr lang="en-AU" sz="2900" i="1" spc="-30" smtClean="0"/>
              <a:t>The Ioannis Daskalelis</a:t>
            </a:r>
            <a:r>
              <a:rPr lang="en-AU" sz="2900" spc="-30" smtClean="0"/>
              <a:t> </a:t>
            </a:r>
            <a:r>
              <a:rPr lang="en-AU" sz="2600" spc="-30" smtClean="0"/>
              <a:t>[1974] 1 Lloyd’s Rep 174</a:t>
            </a:r>
          </a:p>
          <a:p>
            <a:pPr>
              <a:lnSpc>
                <a:spcPct val="120000"/>
              </a:lnSpc>
            </a:pPr>
            <a:r>
              <a:rPr lang="en-AU" sz="2900" b="1" spc="-30" smtClean="0"/>
              <a:t>USA</a:t>
            </a:r>
            <a:r>
              <a:rPr lang="en-AU" sz="2900" spc="-30" smtClean="0"/>
              <a:t>: </a:t>
            </a:r>
            <a:r>
              <a:rPr lang="en-AU" sz="2900" i="1" spc="-30" smtClean="0"/>
              <a:t>Oil Shipping (Bunkering) BV v Sonmez Denizcilik Ve Ticaret AS</a:t>
            </a:r>
            <a:r>
              <a:rPr lang="en-AU" sz="2900" spc="-30" smtClean="0"/>
              <a:t>,</a:t>
            </a:r>
            <a:r>
              <a:rPr lang="en-AU" sz="2900" i="1" spc="-30" smtClean="0"/>
              <a:t> </a:t>
            </a:r>
            <a:r>
              <a:rPr lang="en-AU" sz="2600" spc="-30" smtClean="0"/>
              <a:t>10 F 3d 1015 (3rd Cir, 1993)</a:t>
            </a:r>
          </a:p>
          <a:p>
            <a:pPr>
              <a:lnSpc>
                <a:spcPct val="120000"/>
              </a:lnSpc>
            </a:pPr>
            <a:endParaRPr lang="en-AU" sz="2900" spc="-30" smtClean="0"/>
          </a:p>
          <a:p>
            <a:pPr marL="0" indent="0">
              <a:lnSpc>
                <a:spcPct val="120000"/>
              </a:lnSpc>
              <a:buNone/>
            </a:pPr>
            <a:r>
              <a:rPr lang="en-AU" sz="3600" b="1" smtClean="0"/>
              <a:t>Law of the flag</a:t>
            </a:r>
          </a:p>
          <a:p>
            <a:pPr>
              <a:lnSpc>
                <a:spcPct val="120000"/>
              </a:lnSpc>
            </a:pPr>
            <a:r>
              <a:rPr lang="en-AU" sz="2900" b="1" spc="-30" smtClean="0"/>
              <a:t>Greece</a:t>
            </a:r>
            <a:r>
              <a:rPr lang="en-AU" sz="2900" spc="-30" smtClean="0"/>
              <a:t>: Greek Code of Private Maritime Law, Art 9</a:t>
            </a:r>
            <a:endParaRPr lang="en-AU" sz="2600" spc="-30" smtClean="0"/>
          </a:p>
          <a:p>
            <a:pPr>
              <a:lnSpc>
                <a:spcPct val="120000"/>
              </a:lnSpc>
            </a:pPr>
            <a:r>
              <a:rPr lang="en-AU" sz="2900" b="1" spc="-30" smtClean="0"/>
              <a:t>Sweden</a:t>
            </a:r>
          </a:p>
          <a:p>
            <a:pPr>
              <a:lnSpc>
                <a:spcPct val="120000"/>
              </a:lnSpc>
            </a:pPr>
            <a:r>
              <a:rPr lang="en-AU" sz="2900" b="1" spc="-30" smtClean="0"/>
              <a:t>The Netherlands</a:t>
            </a:r>
            <a:r>
              <a:rPr lang="en-AU" sz="2900" spc="-30" smtClean="0"/>
              <a:t>: Dutch Civil Code, Arts 10:127(2) and 10:160(2) </a:t>
            </a:r>
          </a:p>
          <a:p>
            <a:pPr>
              <a:lnSpc>
                <a:spcPct val="120000"/>
              </a:lnSpc>
            </a:pPr>
            <a:r>
              <a:rPr lang="en-AU" sz="2900" b="1" spc="-30" smtClean="0"/>
              <a:t>Germany</a:t>
            </a:r>
            <a:r>
              <a:rPr lang="en-AU" sz="2900" spc="-30" smtClean="0"/>
              <a:t> (but </a:t>
            </a:r>
            <a:r>
              <a:rPr lang="en-AU" sz="2900" i="1" spc="-30" smtClean="0"/>
              <a:t>lex fori</a:t>
            </a:r>
            <a:r>
              <a:rPr lang="en-AU" sz="2900" spc="-30" smtClean="0"/>
              <a:t> for ranking)</a:t>
            </a:r>
            <a:endParaRPr lang="en-AU" sz="2900" spc="-30" dirty="0"/>
          </a:p>
        </p:txBody>
      </p:sp>
      <p:sp>
        <p:nvSpPr>
          <p:cNvPr id="4" name="TextBox 3"/>
          <p:cNvSpPr txBox="1"/>
          <p:nvPr/>
        </p:nvSpPr>
        <p:spPr>
          <a:xfrm>
            <a:off x="609600" y="5981218"/>
            <a:ext cx="10972799" cy="400110"/>
          </a:xfrm>
          <a:prstGeom prst="rect">
            <a:avLst/>
          </a:prstGeom>
          <a:noFill/>
        </p:spPr>
        <p:txBody>
          <a:bodyPr wrap="square" rtlCol="0">
            <a:spAutoFit/>
          </a:bodyPr>
          <a:lstStyle/>
          <a:p>
            <a:r>
              <a:rPr lang="en-AU" sz="2000" b="1" dirty="0" smtClean="0"/>
              <a:t>Australia</a:t>
            </a:r>
            <a:r>
              <a:rPr lang="en-AU" sz="2000" dirty="0" smtClean="0"/>
              <a:t>: single judge </a:t>
            </a:r>
            <a:r>
              <a:rPr lang="en-AU" sz="2000" dirty="0"/>
              <a:t>in the </a:t>
            </a:r>
            <a:r>
              <a:rPr lang="en-AU" sz="2000" i="1" dirty="0" err="1"/>
              <a:t>Skulptor</a:t>
            </a:r>
            <a:r>
              <a:rPr lang="en-AU" sz="2000" i="1" dirty="0"/>
              <a:t> </a:t>
            </a:r>
            <a:r>
              <a:rPr lang="en-AU" sz="2000" i="1" dirty="0" err="1" smtClean="0"/>
              <a:t>Vuchetich</a:t>
            </a:r>
            <a:r>
              <a:rPr lang="en-AU" sz="2000" dirty="0" smtClean="0"/>
              <a:t> (1997) followed </a:t>
            </a:r>
            <a:r>
              <a:rPr lang="en-AU" sz="2000" i="1" dirty="0" smtClean="0"/>
              <a:t>The Halcyon Isle</a:t>
            </a:r>
            <a:r>
              <a:rPr lang="en-AU" sz="2000" dirty="0" smtClean="0"/>
              <a:t>, until </a:t>
            </a:r>
            <a:r>
              <a:rPr lang="en-AU" sz="2000" i="1" dirty="0" smtClean="0"/>
              <a:t>The Sam Hawk</a:t>
            </a:r>
            <a:r>
              <a:rPr lang="en-AU" sz="2000" dirty="0" smtClean="0"/>
              <a:t> </a:t>
            </a:r>
            <a:endParaRPr lang="en-AU" sz="2000" b="1" dirty="0"/>
          </a:p>
        </p:txBody>
      </p:sp>
    </p:spTree>
    <p:extLst>
      <p:ext uri="{BB962C8B-B14F-4D97-AF65-F5344CB8AC3E}">
        <p14:creationId xmlns:p14="http://schemas.microsoft.com/office/powerpoint/2010/main" val="754849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5742582"/>
            <a:ext cx="11377264" cy="566738"/>
          </a:xfrm>
        </p:spPr>
        <p:txBody>
          <a:bodyPr>
            <a:normAutofit/>
          </a:bodyPr>
          <a:lstStyle/>
          <a:p>
            <a:r>
              <a:rPr lang="en-AU" sz="2400" i="1" dirty="0" smtClean="0"/>
              <a:t>The Sam Hawk </a:t>
            </a:r>
            <a:r>
              <a:rPr lang="en-AU" dirty="0" smtClean="0"/>
              <a:t>[2015] FCA 1005 and </a:t>
            </a:r>
            <a:r>
              <a:rPr lang="en-AU" spc="-20" dirty="0"/>
              <a:t>[2016] FCAFC 26</a:t>
            </a:r>
            <a:r>
              <a:rPr lang="en-AU" dirty="0" smtClean="0"/>
              <a:t> </a:t>
            </a:r>
            <a:endParaRPr lang="en-AU" sz="2400" i="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8488" y="5742582"/>
            <a:ext cx="1239404" cy="620167"/>
          </a:xfrm>
          <a:prstGeom prst="rect">
            <a:avLst/>
          </a:prstGeom>
        </p:spPr>
      </p:pic>
      <p:pic>
        <p:nvPicPr>
          <p:cNvPr id="4" name="Picture Placeholder 3"/>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9792" b="19792"/>
          <a:stretch>
            <a:fillRect/>
          </a:stretch>
        </p:blipFill>
        <p:spPr>
          <a:xfrm>
            <a:off x="0" y="0"/>
            <a:ext cx="12192000" cy="5524665"/>
          </a:xfrm>
        </p:spPr>
      </p:pic>
      <p:sp>
        <p:nvSpPr>
          <p:cNvPr id="5" name="TextBox 4"/>
          <p:cNvSpPr txBox="1"/>
          <p:nvPr/>
        </p:nvSpPr>
        <p:spPr>
          <a:xfrm>
            <a:off x="10344472" y="5164317"/>
            <a:ext cx="1440161" cy="276999"/>
          </a:xfrm>
          <a:prstGeom prst="rect">
            <a:avLst/>
          </a:prstGeom>
          <a:noFill/>
        </p:spPr>
        <p:txBody>
          <a:bodyPr wrap="square" rtlCol="0">
            <a:spAutoFit/>
          </a:bodyPr>
          <a:lstStyle/>
          <a:p>
            <a:pPr algn="r"/>
            <a:r>
              <a:rPr lang="en-AU" sz="1200" dirty="0" smtClean="0"/>
              <a:t>Photo © Adi Man</a:t>
            </a:r>
            <a:endParaRPr lang="en-AU" sz="1200" dirty="0"/>
          </a:p>
        </p:txBody>
      </p:sp>
      <p:sp>
        <p:nvSpPr>
          <p:cNvPr id="8" name="TextBox 7"/>
          <p:cNvSpPr txBox="1"/>
          <p:nvPr/>
        </p:nvSpPr>
        <p:spPr>
          <a:xfrm>
            <a:off x="5007854" y="4653569"/>
            <a:ext cx="2214246" cy="615553"/>
          </a:xfrm>
          <a:prstGeom prst="rect">
            <a:avLst/>
          </a:prstGeom>
          <a:solidFill>
            <a:schemeClr val="bg1">
              <a:alpha val="30000"/>
            </a:schemeClr>
          </a:solidFill>
          <a:ln>
            <a:solidFill>
              <a:schemeClr val="tx1"/>
            </a:solidFill>
          </a:ln>
        </p:spPr>
        <p:txBody>
          <a:bodyPr wrap="square" rtlCol="0">
            <a:spAutoFit/>
          </a:bodyPr>
          <a:lstStyle/>
          <a:p>
            <a:pPr algn="ctr"/>
            <a:r>
              <a:rPr lang="en-AU" b="1" dirty="0" smtClean="0"/>
              <a:t>MV Sam Hawk</a:t>
            </a:r>
          </a:p>
          <a:p>
            <a:pPr algn="ctr"/>
            <a:r>
              <a:rPr lang="en-AU" sz="1600" dirty="0" smtClean="0"/>
              <a:t>(Hong Kong)</a:t>
            </a:r>
            <a:endParaRPr lang="en-AU" dirty="0"/>
          </a:p>
        </p:txBody>
      </p:sp>
      <p:sp>
        <p:nvSpPr>
          <p:cNvPr id="10" name="TextBox 9"/>
          <p:cNvSpPr txBox="1"/>
          <p:nvPr/>
        </p:nvSpPr>
        <p:spPr>
          <a:xfrm>
            <a:off x="4988877" y="222016"/>
            <a:ext cx="2214246" cy="615553"/>
          </a:xfrm>
          <a:prstGeom prst="rect">
            <a:avLst/>
          </a:prstGeom>
          <a:solidFill>
            <a:schemeClr val="bg1">
              <a:alpha val="30000"/>
            </a:schemeClr>
          </a:solidFill>
          <a:ln>
            <a:solidFill>
              <a:schemeClr val="tx1"/>
            </a:solidFill>
          </a:ln>
        </p:spPr>
        <p:txBody>
          <a:bodyPr wrap="square" rtlCol="0">
            <a:spAutoFit/>
          </a:bodyPr>
          <a:lstStyle/>
          <a:p>
            <a:pPr algn="ctr"/>
            <a:r>
              <a:rPr lang="en-AU" b="1" dirty="0" smtClean="0"/>
              <a:t>Reiter Petroleum</a:t>
            </a:r>
          </a:p>
          <a:p>
            <a:pPr algn="ctr"/>
            <a:r>
              <a:rPr lang="en-AU" sz="1600" dirty="0" smtClean="0"/>
              <a:t>(bunker trader, Canada)</a:t>
            </a:r>
            <a:endParaRPr lang="en-AU" dirty="0"/>
          </a:p>
        </p:txBody>
      </p:sp>
      <p:sp>
        <p:nvSpPr>
          <p:cNvPr id="11" name="TextBox 10"/>
          <p:cNvSpPr txBox="1"/>
          <p:nvPr/>
        </p:nvSpPr>
        <p:spPr>
          <a:xfrm>
            <a:off x="9406787" y="1577230"/>
            <a:ext cx="2214246" cy="615553"/>
          </a:xfrm>
          <a:prstGeom prst="rect">
            <a:avLst/>
          </a:prstGeom>
          <a:solidFill>
            <a:schemeClr val="bg1">
              <a:alpha val="30000"/>
            </a:schemeClr>
          </a:solidFill>
          <a:ln>
            <a:solidFill>
              <a:schemeClr val="tx1"/>
            </a:solidFill>
          </a:ln>
        </p:spPr>
        <p:txBody>
          <a:bodyPr wrap="square" rtlCol="0">
            <a:spAutoFit/>
          </a:bodyPr>
          <a:lstStyle/>
          <a:p>
            <a:pPr algn="ctr"/>
            <a:r>
              <a:rPr lang="en-AU" b="1" dirty="0" smtClean="0"/>
              <a:t>KPI</a:t>
            </a:r>
          </a:p>
          <a:p>
            <a:pPr algn="ctr"/>
            <a:r>
              <a:rPr lang="en-AU" sz="1600" dirty="0" smtClean="0"/>
              <a:t>(bunker trader, Turkey)</a:t>
            </a:r>
            <a:endParaRPr lang="en-AU" dirty="0"/>
          </a:p>
        </p:txBody>
      </p:sp>
      <p:sp>
        <p:nvSpPr>
          <p:cNvPr id="12" name="TextBox 11"/>
          <p:cNvSpPr txBox="1"/>
          <p:nvPr/>
        </p:nvSpPr>
        <p:spPr>
          <a:xfrm>
            <a:off x="9406787" y="3706961"/>
            <a:ext cx="2214246" cy="615553"/>
          </a:xfrm>
          <a:prstGeom prst="rect">
            <a:avLst/>
          </a:prstGeom>
          <a:solidFill>
            <a:schemeClr val="bg1">
              <a:alpha val="30000"/>
            </a:schemeClr>
          </a:solidFill>
          <a:ln>
            <a:solidFill>
              <a:schemeClr val="tx1"/>
            </a:solidFill>
          </a:ln>
        </p:spPr>
        <p:txBody>
          <a:bodyPr wrap="square" rtlCol="0">
            <a:spAutoFit/>
          </a:bodyPr>
          <a:lstStyle/>
          <a:p>
            <a:pPr algn="ctr"/>
            <a:r>
              <a:rPr lang="en-AU" b="1" dirty="0" smtClean="0"/>
              <a:t>Socar</a:t>
            </a:r>
          </a:p>
          <a:p>
            <a:pPr algn="ctr"/>
            <a:r>
              <a:rPr lang="en-AU" sz="1600" dirty="0" smtClean="0"/>
              <a:t>(supplier, Turkey)</a:t>
            </a:r>
            <a:endParaRPr lang="en-AU" dirty="0"/>
          </a:p>
        </p:txBody>
      </p:sp>
      <p:sp>
        <p:nvSpPr>
          <p:cNvPr id="13" name="TextBox 12"/>
          <p:cNvSpPr txBox="1"/>
          <p:nvPr/>
        </p:nvSpPr>
        <p:spPr>
          <a:xfrm>
            <a:off x="551384" y="3706961"/>
            <a:ext cx="2214246" cy="615553"/>
          </a:xfrm>
          <a:prstGeom prst="rect">
            <a:avLst/>
          </a:prstGeom>
          <a:solidFill>
            <a:schemeClr val="bg1">
              <a:alpha val="30000"/>
            </a:schemeClr>
          </a:solidFill>
          <a:ln>
            <a:solidFill>
              <a:schemeClr val="tx1"/>
            </a:solidFill>
          </a:ln>
        </p:spPr>
        <p:txBody>
          <a:bodyPr wrap="square" rtlCol="0">
            <a:spAutoFit/>
          </a:bodyPr>
          <a:lstStyle/>
          <a:p>
            <a:pPr algn="ctr"/>
            <a:r>
              <a:rPr lang="en-AU" b="1" dirty="0" smtClean="0"/>
              <a:t>SPU Sam Hawk Inc</a:t>
            </a:r>
          </a:p>
          <a:p>
            <a:pPr algn="ctr"/>
            <a:r>
              <a:rPr lang="en-AU" sz="1600" dirty="0" smtClean="0"/>
              <a:t>(Hong Kong)</a:t>
            </a:r>
            <a:endParaRPr lang="en-AU" dirty="0"/>
          </a:p>
        </p:txBody>
      </p:sp>
      <p:sp>
        <p:nvSpPr>
          <p:cNvPr id="14" name="TextBox 13"/>
          <p:cNvSpPr txBox="1"/>
          <p:nvPr/>
        </p:nvSpPr>
        <p:spPr>
          <a:xfrm>
            <a:off x="551384" y="1577229"/>
            <a:ext cx="2214246" cy="615553"/>
          </a:xfrm>
          <a:prstGeom prst="rect">
            <a:avLst/>
          </a:prstGeom>
          <a:solidFill>
            <a:schemeClr val="bg1">
              <a:alpha val="30000"/>
            </a:schemeClr>
          </a:solidFill>
          <a:ln>
            <a:solidFill>
              <a:schemeClr val="tx1"/>
            </a:solidFill>
          </a:ln>
        </p:spPr>
        <p:txBody>
          <a:bodyPr wrap="square" rtlCol="0">
            <a:spAutoFit/>
          </a:bodyPr>
          <a:lstStyle/>
          <a:p>
            <a:pPr algn="ctr"/>
            <a:r>
              <a:rPr lang="en-AU" b="1" spc="-20" dirty="0" smtClean="0"/>
              <a:t>Egyptian Bulk Carriers</a:t>
            </a:r>
          </a:p>
          <a:p>
            <a:pPr algn="ctr"/>
            <a:r>
              <a:rPr lang="en-AU" sz="1600" dirty="0" smtClean="0"/>
              <a:t>(Egypt)</a:t>
            </a:r>
            <a:endParaRPr lang="en-AU" dirty="0"/>
          </a:p>
        </p:txBody>
      </p:sp>
      <p:cxnSp>
        <p:nvCxnSpPr>
          <p:cNvPr id="15" name="Straight Connector 14"/>
          <p:cNvCxnSpPr>
            <a:stCxn id="13" idx="2"/>
            <a:endCxn id="8" idx="1"/>
          </p:cNvCxnSpPr>
          <p:nvPr/>
        </p:nvCxnSpPr>
        <p:spPr>
          <a:xfrm>
            <a:off x="1658507" y="4322514"/>
            <a:ext cx="3349347" cy="638832"/>
          </a:xfrm>
          <a:prstGeom prst="line">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13" idx="0"/>
            <a:endCxn id="14" idx="2"/>
          </p:cNvCxnSpPr>
          <p:nvPr/>
        </p:nvCxnSpPr>
        <p:spPr>
          <a:xfrm flipV="1">
            <a:off x="1658507" y="2192782"/>
            <a:ext cx="0" cy="1514179"/>
          </a:xfrm>
          <a:prstGeom prst="line">
            <a:avLst/>
          </a:prstGeom>
          <a:ln w="12700">
            <a:headEnd type="stealth" w="med" len="lg"/>
            <a:tailEnd type="stealth" w="med" len="lg"/>
          </a:ln>
        </p:spPr>
        <p:style>
          <a:lnRef idx="1">
            <a:schemeClr val="dk1"/>
          </a:lnRef>
          <a:fillRef idx="0">
            <a:schemeClr val="dk1"/>
          </a:fillRef>
          <a:effectRef idx="0">
            <a:schemeClr val="dk1"/>
          </a:effectRef>
          <a:fontRef idx="minor">
            <a:schemeClr val="tx1"/>
          </a:fontRef>
        </p:style>
      </p:cxnSp>
      <p:cxnSp>
        <p:nvCxnSpPr>
          <p:cNvPr id="17" name="Straight Connector 16"/>
          <p:cNvCxnSpPr>
            <a:stCxn id="14" idx="0"/>
            <a:endCxn id="10" idx="1"/>
          </p:cNvCxnSpPr>
          <p:nvPr/>
        </p:nvCxnSpPr>
        <p:spPr>
          <a:xfrm flipV="1">
            <a:off x="1658507" y="529793"/>
            <a:ext cx="3330370" cy="1047436"/>
          </a:xfrm>
          <a:prstGeom prst="line">
            <a:avLst/>
          </a:prstGeom>
          <a:ln w="12700">
            <a:headEnd type="stealth" w="med" len="lg"/>
            <a:tailEnd type="stealth" w="med" len="lg"/>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2568578" y="4583013"/>
            <a:ext cx="861711" cy="276999"/>
          </a:xfrm>
          <a:prstGeom prst="rect">
            <a:avLst/>
          </a:prstGeom>
          <a:noFill/>
        </p:spPr>
        <p:txBody>
          <a:bodyPr wrap="none" rtlCol="0">
            <a:spAutoFit/>
          </a:bodyPr>
          <a:lstStyle/>
          <a:p>
            <a:r>
              <a:rPr lang="en-AU" sz="1200" dirty="0" smtClean="0"/>
              <a:t>Ownership</a:t>
            </a:r>
            <a:endParaRPr lang="en-AU" sz="1200" dirty="0"/>
          </a:p>
        </p:txBody>
      </p:sp>
      <p:sp>
        <p:nvSpPr>
          <p:cNvPr id="19" name="TextBox 18"/>
          <p:cNvSpPr txBox="1"/>
          <p:nvPr/>
        </p:nvSpPr>
        <p:spPr>
          <a:xfrm>
            <a:off x="1658507" y="2753506"/>
            <a:ext cx="1773198" cy="646331"/>
          </a:xfrm>
          <a:prstGeom prst="rect">
            <a:avLst/>
          </a:prstGeom>
          <a:noFill/>
        </p:spPr>
        <p:txBody>
          <a:bodyPr wrap="square" rtlCol="0">
            <a:spAutoFit/>
          </a:bodyPr>
          <a:lstStyle/>
          <a:p>
            <a:r>
              <a:rPr lang="en-AU" sz="1200" dirty="0" smtClean="0"/>
              <a:t>Time charterparty:</a:t>
            </a:r>
          </a:p>
          <a:p>
            <a:r>
              <a:rPr lang="en-AU" sz="1200" dirty="0" smtClean="0"/>
              <a:t>Charterer to purchase bunkers</a:t>
            </a:r>
            <a:endParaRPr lang="en-AU" sz="1200" dirty="0"/>
          </a:p>
        </p:txBody>
      </p:sp>
      <p:cxnSp>
        <p:nvCxnSpPr>
          <p:cNvPr id="20" name="Straight Connector 19"/>
          <p:cNvCxnSpPr/>
          <p:nvPr/>
        </p:nvCxnSpPr>
        <p:spPr>
          <a:xfrm flipH="1">
            <a:off x="7222100" y="4334827"/>
            <a:ext cx="2978356" cy="578614"/>
          </a:xfrm>
          <a:prstGeom prst="line">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446595" y="4259848"/>
            <a:ext cx="1646738" cy="461665"/>
          </a:xfrm>
          <a:prstGeom prst="rect">
            <a:avLst/>
          </a:prstGeom>
          <a:noFill/>
        </p:spPr>
        <p:txBody>
          <a:bodyPr wrap="square" rtlCol="0">
            <a:spAutoFit/>
          </a:bodyPr>
          <a:lstStyle/>
          <a:p>
            <a:r>
              <a:rPr lang="en-AU" sz="1200" dirty="0" smtClean="0"/>
              <a:t>Bunker stem via barge in Istanbul</a:t>
            </a:r>
          </a:p>
        </p:txBody>
      </p:sp>
      <p:cxnSp>
        <p:nvCxnSpPr>
          <p:cNvPr id="22" name="Straight Connector 21"/>
          <p:cNvCxnSpPr>
            <a:stCxn id="8" idx="3"/>
            <a:endCxn id="12" idx="2"/>
          </p:cNvCxnSpPr>
          <p:nvPr/>
        </p:nvCxnSpPr>
        <p:spPr>
          <a:xfrm flipV="1">
            <a:off x="7222100" y="4322514"/>
            <a:ext cx="3291810" cy="638832"/>
          </a:xfrm>
          <a:prstGeom prst="line">
            <a:avLst/>
          </a:prstGeom>
          <a:ln w="1270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591797" y="4662431"/>
            <a:ext cx="1055097" cy="276999"/>
          </a:xfrm>
          <a:prstGeom prst="rect">
            <a:avLst/>
          </a:prstGeom>
          <a:noFill/>
        </p:spPr>
        <p:txBody>
          <a:bodyPr wrap="none" rtlCol="0">
            <a:spAutoFit/>
          </a:bodyPr>
          <a:lstStyle/>
          <a:p>
            <a:r>
              <a:rPr lang="en-AU" sz="1200" dirty="0" smtClean="0">
                <a:solidFill>
                  <a:srgbClr val="FF0000"/>
                </a:solidFill>
              </a:rPr>
              <a:t>No lien notice</a:t>
            </a:r>
            <a:endParaRPr lang="en-AU" sz="1200" dirty="0">
              <a:solidFill>
                <a:srgbClr val="FF0000"/>
              </a:solidFill>
            </a:endParaRPr>
          </a:p>
        </p:txBody>
      </p:sp>
      <p:sp>
        <p:nvSpPr>
          <p:cNvPr id="24" name="TextBox 23"/>
          <p:cNvSpPr txBox="1"/>
          <p:nvPr/>
        </p:nvSpPr>
        <p:spPr>
          <a:xfrm>
            <a:off x="2363670" y="730843"/>
            <a:ext cx="1066619" cy="461665"/>
          </a:xfrm>
          <a:prstGeom prst="rect">
            <a:avLst/>
          </a:prstGeom>
          <a:noFill/>
        </p:spPr>
        <p:txBody>
          <a:bodyPr wrap="square" rtlCol="0">
            <a:spAutoFit/>
          </a:bodyPr>
          <a:lstStyle/>
          <a:p>
            <a:r>
              <a:rPr lang="en-AU" sz="1200" dirty="0" smtClean="0"/>
              <a:t>Bunker supply contract</a:t>
            </a:r>
            <a:endParaRPr lang="en-AU" sz="1200" dirty="0"/>
          </a:p>
        </p:txBody>
      </p:sp>
      <p:sp>
        <p:nvSpPr>
          <p:cNvPr id="25" name="TextBox 24"/>
          <p:cNvSpPr txBox="1"/>
          <p:nvPr/>
        </p:nvSpPr>
        <p:spPr>
          <a:xfrm>
            <a:off x="3307741" y="1023231"/>
            <a:ext cx="1681136" cy="646331"/>
          </a:xfrm>
          <a:prstGeom prst="rect">
            <a:avLst/>
          </a:prstGeom>
          <a:noFill/>
        </p:spPr>
        <p:txBody>
          <a:bodyPr wrap="square" rtlCol="0">
            <a:spAutoFit/>
          </a:bodyPr>
          <a:lstStyle/>
          <a:p>
            <a:r>
              <a:rPr lang="en-AU" sz="1200" dirty="0" smtClean="0"/>
              <a:t>Canadian choice of law; lien determined by Florida law</a:t>
            </a:r>
            <a:endParaRPr lang="en-AU" sz="1200" dirty="0"/>
          </a:p>
        </p:txBody>
      </p:sp>
      <p:cxnSp>
        <p:nvCxnSpPr>
          <p:cNvPr id="26" name="Straight Connector 25"/>
          <p:cNvCxnSpPr>
            <a:stCxn id="10" idx="3"/>
            <a:endCxn id="11" idx="0"/>
          </p:cNvCxnSpPr>
          <p:nvPr/>
        </p:nvCxnSpPr>
        <p:spPr>
          <a:xfrm>
            <a:off x="7203123" y="529793"/>
            <a:ext cx="3310787" cy="1047437"/>
          </a:xfrm>
          <a:prstGeom prst="line">
            <a:avLst/>
          </a:prstGeom>
          <a:ln w="12700">
            <a:solidFill>
              <a:schemeClr val="tx1"/>
            </a:solidFill>
            <a:prstDash val="dash"/>
            <a:round/>
            <a:tailEnd type="stealth" w="med"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 idx="2"/>
            <a:endCxn id="12" idx="0"/>
          </p:cNvCxnSpPr>
          <p:nvPr/>
        </p:nvCxnSpPr>
        <p:spPr>
          <a:xfrm>
            <a:off x="10513910" y="2192783"/>
            <a:ext cx="0" cy="1514178"/>
          </a:xfrm>
          <a:prstGeom prst="line">
            <a:avLst/>
          </a:prstGeom>
          <a:ln w="12700">
            <a:solidFill>
              <a:schemeClr val="tx1"/>
            </a:solidFill>
            <a:prstDash val="dash"/>
            <a:tailEnd type="stealth"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88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McKerracher J </a:t>
            </a:r>
            <a:r>
              <a:rPr lang="en-AU" sz="2800" dirty="0"/>
              <a:t>[2015] FCA 1005</a:t>
            </a:r>
            <a:r>
              <a:rPr lang="en-AU" sz="2800" dirty="0" smtClean="0"/>
              <a:t>; [</a:t>
            </a:r>
            <a:r>
              <a:rPr lang="en-AU" sz="2800" dirty="0"/>
              <a:t>2016] 1 Lloyd’s Rep 253</a:t>
            </a:r>
          </a:p>
        </p:txBody>
      </p:sp>
      <p:sp>
        <p:nvSpPr>
          <p:cNvPr id="3" name="Content Placeholder 2"/>
          <p:cNvSpPr>
            <a:spLocks noGrp="1"/>
          </p:cNvSpPr>
          <p:nvPr>
            <p:ph idx="1"/>
          </p:nvPr>
        </p:nvSpPr>
        <p:spPr/>
        <p:txBody>
          <a:bodyPr anchor="ctr">
            <a:normAutofit/>
          </a:bodyPr>
          <a:lstStyle/>
          <a:p>
            <a:pPr lvl="0"/>
            <a:r>
              <a:rPr lang="en-AU" sz="2800" dirty="0"/>
              <a:t>Following </a:t>
            </a:r>
            <a:r>
              <a:rPr lang="en-AU" sz="2800" i="1" dirty="0"/>
              <a:t>John Pfeiffer Pty Ltd v Rogerson </a:t>
            </a:r>
            <a:r>
              <a:rPr lang="en-AU" sz="2400" dirty="0" smtClean="0"/>
              <a:t>[2000] HCA 36; 203 CLR 503</a:t>
            </a:r>
            <a:r>
              <a:rPr lang="en-AU" sz="2800" dirty="0"/>
              <a:t> </a:t>
            </a:r>
            <a:r>
              <a:rPr lang="en-AU" sz="2800" dirty="0" smtClean="0"/>
              <a:t>– </a:t>
            </a:r>
          </a:p>
          <a:p>
            <a:pPr marL="0" lvl="0" indent="0">
              <a:buNone/>
            </a:pPr>
            <a:r>
              <a:rPr lang="en-AU" sz="2800" dirty="0" smtClean="0"/>
              <a:t>	“</a:t>
            </a:r>
            <a:r>
              <a:rPr lang="en-AU" sz="2800" dirty="0"/>
              <a:t>the existence, extent or enforceability” of rights are issues of </a:t>
            </a:r>
            <a:r>
              <a:rPr lang="en-AU" sz="2800" dirty="0" smtClean="0"/>
              <a:t>	substance </a:t>
            </a:r>
            <a:r>
              <a:rPr lang="en-AU" sz="2800" dirty="0"/>
              <a:t>not </a:t>
            </a:r>
            <a:r>
              <a:rPr lang="en-AU" sz="2800" dirty="0" smtClean="0"/>
              <a:t>procedure</a:t>
            </a:r>
          </a:p>
          <a:p>
            <a:pPr lvl="4"/>
            <a:endParaRPr lang="en-AU" sz="1400" dirty="0"/>
          </a:p>
          <a:p>
            <a:pPr lvl="0"/>
            <a:r>
              <a:rPr lang="en-AU" sz="2800" dirty="0"/>
              <a:t>As substance is a matter for the </a:t>
            </a:r>
            <a:r>
              <a:rPr lang="en-AU" sz="2800" i="1" dirty="0"/>
              <a:t>lex causae</a:t>
            </a:r>
            <a:r>
              <a:rPr lang="en-AU" sz="2800" dirty="0"/>
              <a:t>, the enforceability of the lien is to be determined by the foreign proper </a:t>
            </a:r>
            <a:r>
              <a:rPr lang="en-AU" sz="2800" dirty="0" smtClean="0"/>
              <a:t>law</a:t>
            </a:r>
          </a:p>
          <a:p>
            <a:pPr lvl="4"/>
            <a:endParaRPr lang="en-AU" sz="1400" dirty="0"/>
          </a:p>
          <a:p>
            <a:r>
              <a:rPr lang="en-AU" sz="2800" dirty="0"/>
              <a:t>Preferring the minority in </a:t>
            </a:r>
            <a:r>
              <a:rPr lang="en-AU" sz="2800" i="1" dirty="0"/>
              <a:t>The Halcyon Isle</a:t>
            </a:r>
            <a:r>
              <a:rPr lang="en-AU" sz="2800" dirty="0"/>
              <a:t>, the US maritime lien for necessaries was </a:t>
            </a:r>
            <a:r>
              <a:rPr lang="en-AU" sz="2800" dirty="0" smtClean="0"/>
              <a:t>enforceable</a:t>
            </a:r>
            <a:endParaRPr lang="en-AU" sz="2800" dirty="0"/>
          </a:p>
        </p:txBody>
      </p:sp>
    </p:spTree>
    <p:extLst>
      <p:ext uri="{BB962C8B-B14F-4D97-AF65-F5344CB8AC3E}">
        <p14:creationId xmlns:p14="http://schemas.microsoft.com/office/powerpoint/2010/main" val="3989731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pc="-20" dirty="0" smtClean="0"/>
              <a:t>Appeal to the Full Court </a:t>
            </a:r>
            <a:r>
              <a:rPr lang="en-AU" sz="2600" spc="-20" dirty="0"/>
              <a:t>[2016] FCAFC 26; [2016] 2 Lloyd’s Rep 639</a:t>
            </a:r>
          </a:p>
        </p:txBody>
      </p:sp>
      <p:sp>
        <p:nvSpPr>
          <p:cNvPr id="3" name="Content Placeholder 2"/>
          <p:cNvSpPr>
            <a:spLocks noGrp="1"/>
          </p:cNvSpPr>
          <p:nvPr>
            <p:ph idx="1"/>
          </p:nvPr>
        </p:nvSpPr>
        <p:spPr/>
        <p:txBody>
          <a:bodyPr anchor="ctr">
            <a:normAutofit/>
          </a:bodyPr>
          <a:lstStyle/>
          <a:p>
            <a:r>
              <a:rPr lang="en-AU" sz="2400" dirty="0" smtClean="0"/>
              <a:t>All five judges</a:t>
            </a:r>
          </a:p>
          <a:p>
            <a:pPr lvl="1"/>
            <a:r>
              <a:rPr lang="en-AU" sz="2400" dirty="0" smtClean="0"/>
              <a:t>The </a:t>
            </a:r>
            <a:r>
              <a:rPr lang="en-AU" sz="2400" i="1" dirty="0" smtClean="0"/>
              <a:t>lex causae</a:t>
            </a:r>
            <a:r>
              <a:rPr lang="en-AU" sz="2400" dirty="0"/>
              <a:t> </a:t>
            </a:r>
            <a:r>
              <a:rPr lang="en-AU" sz="2400" dirty="0" smtClean="0"/>
              <a:t>was not Canadian or US law</a:t>
            </a:r>
          </a:p>
          <a:p>
            <a:pPr lvl="5"/>
            <a:endParaRPr lang="en-AU" sz="1600" dirty="0" smtClean="0"/>
          </a:p>
          <a:p>
            <a:r>
              <a:rPr lang="en-AU" sz="2400" dirty="0" smtClean="0"/>
              <a:t>Four judges (Allsop CJ, Kenny, Besanko and Edelman JJ)</a:t>
            </a:r>
          </a:p>
          <a:p>
            <a:pPr lvl="1"/>
            <a:r>
              <a:rPr lang="en-AU" sz="2400" dirty="0" smtClean="0"/>
              <a:t>Even if by the </a:t>
            </a:r>
            <a:r>
              <a:rPr lang="en-AU" sz="2400" i="1" dirty="0" smtClean="0"/>
              <a:t>lex causae </a:t>
            </a:r>
            <a:r>
              <a:rPr lang="en-AU" sz="2400" dirty="0" smtClean="0"/>
              <a:t>there was a maritime lien, those rights would not be recognised as a maritime lien in Australian law</a:t>
            </a:r>
          </a:p>
          <a:p>
            <a:pPr lvl="4"/>
            <a:endParaRPr lang="en-AU" sz="1600" dirty="0" smtClean="0"/>
          </a:p>
          <a:p>
            <a:r>
              <a:rPr lang="en-AU" sz="2400" dirty="0" smtClean="0"/>
              <a:t>One judge (Rares J)</a:t>
            </a:r>
          </a:p>
          <a:p>
            <a:pPr lvl="1"/>
            <a:r>
              <a:rPr lang="en-AU" sz="2400" dirty="0" smtClean="0"/>
              <a:t>A maritime lien is a rule of substantive law to be determined by the </a:t>
            </a:r>
            <a:r>
              <a:rPr lang="en-AU" sz="2400" i="1" dirty="0" smtClean="0"/>
              <a:t>lex loci</a:t>
            </a:r>
            <a:endParaRPr lang="en-AU" sz="2400" dirty="0"/>
          </a:p>
        </p:txBody>
      </p:sp>
    </p:spTree>
    <p:extLst>
      <p:ext uri="{BB962C8B-B14F-4D97-AF65-F5344CB8AC3E}">
        <p14:creationId xmlns:p14="http://schemas.microsoft.com/office/powerpoint/2010/main" val="520839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Allsop CJ and Edelman J</a:t>
            </a:r>
            <a:endParaRPr lang="en-AU" dirty="0"/>
          </a:p>
        </p:txBody>
      </p:sp>
      <p:sp>
        <p:nvSpPr>
          <p:cNvPr id="3" name="Content Placeholder 2"/>
          <p:cNvSpPr>
            <a:spLocks noGrp="1"/>
          </p:cNvSpPr>
          <p:nvPr>
            <p:ph idx="1"/>
          </p:nvPr>
        </p:nvSpPr>
        <p:spPr/>
        <p:txBody>
          <a:bodyPr anchor="ctr">
            <a:normAutofit/>
          </a:bodyPr>
          <a:lstStyle/>
          <a:p>
            <a:r>
              <a:rPr lang="en-AU" sz="2400" dirty="0"/>
              <a:t>Two universal features of maritime liens:</a:t>
            </a:r>
          </a:p>
          <a:p>
            <a:pPr marL="914400" lvl="1" indent="-457200">
              <a:buFont typeface="+mj-lt"/>
              <a:buAutoNum type="arabicPeriod"/>
            </a:pPr>
            <a:r>
              <a:rPr lang="en-AU" sz="2000" dirty="0"/>
              <a:t>Indelible character</a:t>
            </a:r>
          </a:p>
          <a:p>
            <a:pPr marL="914400" lvl="1" indent="-457200">
              <a:buFont typeface="+mj-lt"/>
              <a:buAutoNum type="arabicPeriod"/>
            </a:pPr>
            <a:r>
              <a:rPr lang="en-AU" sz="2000" dirty="0"/>
              <a:t>High ranking/priority</a:t>
            </a:r>
          </a:p>
          <a:p>
            <a:pPr lvl="5"/>
            <a:endParaRPr lang="en-AU" sz="1600" dirty="0"/>
          </a:p>
          <a:p>
            <a:r>
              <a:rPr lang="en-AU" sz="2400" dirty="0"/>
              <a:t>Priority is determined by the </a:t>
            </a:r>
            <a:r>
              <a:rPr lang="en-AU" sz="2400" i="1" dirty="0"/>
              <a:t>lex fori</a:t>
            </a:r>
            <a:r>
              <a:rPr lang="en-AU" sz="2400" dirty="0"/>
              <a:t> (common ground)</a:t>
            </a:r>
          </a:p>
          <a:p>
            <a:pPr lvl="5"/>
            <a:endParaRPr lang="en-AU" sz="1600" dirty="0"/>
          </a:p>
          <a:p>
            <a:r>
              <a:rPr lang="en-AU" sz="2400" dirty="0"/>
              <a:t>If the indelible character is determined by the </a:t>
            </a:r>
            <a:r>
              <a:rPr lang="en-AU" sz="2400" i="1" dirty="0"/>
              <a:t>lex causae</a:t>
            </a:r>
            <a:r>
              <a:rPr lang="en-AU" sz="2400" dirty="0"/>
              <a:t>:</a:t>
            </a:r>
          </a:p>
          <a:p>
            <a:pPr lvl="1"/>
            <a:r>
              <a:rPr lang="en-AU" sz="2000" dirty="0"/>
              <a:t>The two characteristics would be de-coupled</a:t>
            </a:r>
          </a:p>
          <a:p>
            <a:pPr lvl="1"/>
            <a:r>
              <a:rPr lang="en-AU" sz="2000" dirty="0"/>
              <a:t>Different creditors with claims of the same nature would be treated </a:t>
            </a:r>
            <a:r>
              <a:rPr lang="en-AU" sz="2000" dirty="0" smtClean="0"/>
              <a:t>differently</a:t>
            </a:r>
          </a:p>
        </p:txBody>
      </p:sp>
    </p:spTree>
    <p:extLst>
      <p:ext uri="{BB962C8B-B14F-4D97-AF65-F5344CB8AC3E}">
        <p14:creationId xmlns:p14="http://schemas.microsoft.com/office/powerpoint/2010/main" val="4280270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Allsop CJ and Edelman J</a:t>
            </a:r>
            <a:endParaRPr lang="en-AU" dirty="0"/>
          </a:p>
        </p:txBody>
      </p:sp>
      <p:sp>
        <p:nvSpPr>
          <p:cNvPr id="3" name="Content Placeholder 2"/>
          <p:cNvSpPr>
            <a:spLocks noGrp="1"/>
          </p:cNvSpPr>
          <p:nvPr>
            <p:ph idx="1"/>
          </p:nvPr>
        </p:nvSpPr>
        <p:spPr/>
        <p:txBody>
          <a:bodyPr anchor="ctr">
            <a:normAutofit fontScale="77500" lnSpcReduction="20000"/>
          </a:bodyPr>
          <a:lstStyle/>
          <a:p>
            <a:pPr>
              <a:lnSpc>
                <a:spcPct val="120000"/>
              </a:lnSpc>
            </a:pPr>
            <a:r>
              <a:rPr lang="en-AU" dirty="0"/>
              <a:t>Two steps to characterisation:</a:t>
            </a:r>
          </a:p>
          <a:p>
            <a:pPr marL="971550" lvl="1" indent="-514350">
              <a:lnSpc>
                <a:spcPct val="120000"/>
              </a:lnSpc>
              <a:buFont typeface="+mj-lt"/>
              <a:buAutoNum type="arabicPeriod"/>
            </a:pPr>
            <a:r>
              <a:rPr lang="en-AU" dirty="0"/>
              <a:t>The nature of the foreign right must be identified; and</a:t>
            </a:r>
          </a:p>
          <a:p>
            <a:pPr marL="971550" lvl="1" indent="-514350">
              <a:lnSpc>
                <a:spcPct val="120000"/>
              </a:lnSpc>
              <a:buFont typeface="+mj-lt"/>
              <a:buAutoNum type="arabicPeriod"/>
            </a:pPr>
            <a:r>
              <a:rPr lang="en-AU" dirty="0"/>
              <a:t>Characterise the foreign right by reference to domestic law to determine if sufficiently analogous to maritime lien recognised in domestic law</a:t>
            </a:r>
          </a:p>
          <a:p>
            <a:pPr lvl="4">
              <a:lnSpc>
                <a:spcPct val="120000"/>
              </a:lnSpc>
            </a:pPr>
            <a:endParaRPr lang="en-AU" dirty="0"/>
          </a:p>
          <a:p>
            <a:pPr>
              <a:lnSpc>
                <a:spcPct val="120000"/>
              </a:lnSpc>
            </a:pPr>
            <a:r>
              <a:rPr lang="en-AU" dirty="0"/>
              <a:t>In this case:</a:t>
            </a:r>
          </a:p>
          <a:p>
            <a:pPr lvl="1">
              <a:lnSpc>
                <a:spcPct val="120000"/>
              </a:lnSpc>
            </a:pPr>
            <a:r>
              <a:rPr lang="en-AU" dirty="0"/>
              <a:t>Issue is whether parties to a contract with no proprietary interest in the ship can create a maritime lien on the ship, which cannot be an issue of “contract”, so Canadian and US law is irrelevant</a:t>
            </a:r>
          </a:p>
          <a:p>
            <a:pPr lvl="1">
              <a:lnSpc>
                <a:spcPct val="120000"/>
              </a:lnSpc>
            </a:pPr>
            <a:r>
              <a:rPr lang="en-AU" dirty="0"/>
              <a:t>The </a:t>
            </a:r>
            <a:r>
              <a:rPr lang="en-AU" i="1" dirty="0"/>
              <a:t>lex causae </a:t>
            </a:r>
            <a:r>
              <a:rPr lang="en-AU" dirty="0"/>
              <a:t>is either the law of Turkey or Hong Kong, which give no relevant rights, so the second step does not arise</a:t>
            </a:r>
          </a:p>
        </p:txBody>
      </p:sp>
    </p:spTree>
    <p:extLst>
      <p:ext uri="{BB962C8B-B14F-4D97-AF65-F5344CB8AC3E}">
        <p14:creationId xmlns:p14="http://schemas.microsoft.com/office/powerpoint/2010/main" val="1845524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Kenny and Besanko JJ</a:t>
            </a:r>
            <a:endParaRPr lang="en-AU" dirty="0"/>
          </a:p>
        </p:txBody>
      </p:sp>
      <p:sp>
        <p:nvSpPr>
          <p:cNvPr id="3" name="Content Placeholder 2"/>
          <p:cNvSpPr>
            <a:spLocks noGrp="1"/>
          </p:cNvSpPr>
          <p:nvPr>
            <p:ph idx="1"/>
          </p:nvPr>
        </p:nvSpPr>
        <p:spPr/>
        <p:txBody>
          <a:bodyPr anchor="ctr"/>
          <a:lstStyle/>
          <a:p>
            <a:pPr lvl="0"/>
            <a:r>
              <a:rPr lang="en-AU" sz="2800" dirty="0"/>
              <a:t>Essentially the same </a:t>
            </a:r>
            <a:r>
              <a:rPr lang="en-AU" sz="2800" dirty="0" smtClean="0"/>
              <a:t>reasoning </a:t>
            </a:r>
            <a:r>
              <a:rPr lang="en-US" sz="2800" dirty="0"/>
              <a:t>as Allsop CJ and Edelman </a:t>
            </a:r>
            <a:r>
              <a:rPr lang="en-US" sz="2800" dirty="0" smtClean="0"/>
              <a:t>J</a:t>
            </a:r>
            <a:endParaRPr lang="en-AU" sz="2800" dirty="0"/>
          </a:p>
          <a:p>
            <a:pPr lvl="4"/>
            <a:endParaRPr lang="en-AU" sz="1600" dirty="0"/>
          </a:p>
          <a:p>
            <a:pPr lvl="0"/>
            <a:r>
              <a:rPr lang="en-AU" sz="2800" dirty="0"/>
              <a:t>Also preferred the majority in </a:t>
            </a:r>
            <a:r>
              <a:rPr lang="en-AU" sz="2800" i="1" dirty="0"/>
              <a:t>The Halcyon </a:t>
            </a:r>
            <a:r>
              <a:rPr lang="en-AU" sz="2800" i="1" dirty="0" smtClean="0"/>
              <a:t>Isle</a:t>
            </a:r>
          </a:p>
          <a:p>
            <a:pPr lvl="4"/>
            <a:endParaRPr lang="en-AU" sz="1600" dirty="0"/>
          </a:p>
          <a:p>
            <a:r>
              <a:rPr lang="en-AU" sz="2800" dirty="0"/>
              <a:t>The question of whether a maritime lien attaches to a ship cannot be resolved by reference to an agreement between parties having no interest in the </a:t>
            </a:r>
            <a:r>
              <a:rPr lang="en-AU" sz="2800" dirty="0" smtClean="0"/>
              <a:t>ship</a:t>
            </a:r>
            <a:endParaRPr lang="en-AU" sz="2800" dirty="0"/>
          </a:p>
        </p:txBody>
      </p:sp>
    </p:spTree>
    <p:extLst>
      <p:ext uri="{BB962C8B-B14F-4D97-AF65-F5344CB8AC3E}">
        <p14:creationId xmlns:p14="http://schemas.microsoft.com/office/powerpoint/2010/main" val="1831605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Rares J</a:t>
            </a:r>
            <a:endParaRPr lang="en-AU" dirty="0"/>
          </a:p>
        </p:txBody>
      </p:sp>
      <p:sp>
        <p:nvSpPr>
          <p:cNvPr id="3" name="Content Placeholder 2"/>
          <p:cNvSpPr>
            <a:spLocks noGrp="1"/>
          </p:cNvSpPr>
          <p:nvPr>
            <p:ph idx="1"/>
          </p:nvPr>
        </p:nvSpPr>
        <p:spPr>
          <a:xfrm>
            <a:off x="609600" y="1600201"/>
            <a:ext cx="10814992" cy="4525963"/>
          </a:xfrm>
        </p:spPr>
        <p:txBody>
          <a:bodyPr anchor="ctr">
            <a:normAutofit fontScale="85000" lnSpcReduction="20000"/>
          </a:bodyPr>
          <a:lstStyle/>
          <a:p>
            <a:r>
              <a:rPr lang="en-US" dirty="0"/>
              <a:t>Preferred the minority in the </a:t>
            </a:r>
            <a:r>
              <a:rPr lang="en-US" i="1" dirty="0"/>
              <a:t>Halcyon Isle </a:t>
            </a:r>
            <a:r>
              <a:rPr lang="en-US" dirty="0"/>
              <a:t>– that the maritime lien is so powerful that it transcends a change in ownership demonstrates that it is not </a:t>
            </a:r>
            <a:r>
              <a:rPr lang="en-US" dirty="0" smtClean="0"/>
              <a:t>procedural</a:t>
            </a:r>
          </a:p>
          <a:p>
            <a:pPr lvl="4"/>
            <a:endParaRPr lang="en-US" dirty="0"/>
          </a:p>
          <a:p>
            <a:r>
              <a:rPr lang="en-US" dirty="0"/>
              <a:t>The </a:t>
            </a:r>
            <a:r>
              <a:rPr lang="en-US" i="1" dirty="0"/>
              <a:t>lex loci </a:t>
            </a:r>
            <a:r>
              <a:rPr lang="en-US" dirty="0"/>
              <a:t>or the </a:t>
            </a:r>
            <a:r>
              <a:rPr lang="en-US" i="1" dirty="0"/>
              <a:t>lex causae </a:t>
            </a:r>
            <a:r>
              <a:rPr lang="en-US" dirty="0"/>
              <a:t>is the proper law for the classification of the foreign maritime </a:t>
            </a:r>
            <a:r>
              <a:rPr lang="en-US" dirty="0" smtClean="0"/>
              <a:t>lien</a:t>
            </a:r>
          </a:p>
          <a:p>
            <a:pPr lvl="4"/>
            <a:endParaRPr lang="en-US" dirty="0"/>
          </a:p>
          <a:p>
            <a:r>
              <a:rPr lang="en-US" dirty="0"/>
              <a:t>Here, neither of those was US law, and the charterer could not by agreement with the bunker supplier impose a US choice of law on the </a:t>
            </a:r>
            <a:r>
              <a:rPr lang="en-US" dirty="0" smtClean="0"/>
              <a:t>owners</a:t>
            </a:r>
          </a:p>
          <a:p>
            <a:pPr lvl="4"/>
            <a:endParaRPr lang="en-US" dirty="0"/>
          </a:p>
          <a:p>
            <a:r>
              <a:rPr lang="en-US" dirty="0"/>
              <a:t>Therefore agreed in the </a:t>
            </a:r>
            <a:r>
              <a:rPr lang="en-US" dirty="0" smtClean="0"/>
              <a:t>result</a:t>
            </a:r>
            <a:endParaRPr lang="en-US" dirty="0"/>
          </a:p>
        </p:txBody>
      </p:sp>
    </p:spTree>
    <p:extLst>
      <p:ext uri="{BB962C8B-B14F-4D97-AF65-F5344CB8AC3E}">
        <p14:creationId xmlns:p14="http://schemas.microsoft.com/office/powerpoint/2010/main" val="2208992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Concluding remarks</a:t>
            </a:r>
            <a:endParaRPr lang="en-AU" dirty="0"/>
          </a:p>
        </p:txBody>
      </p:sp>
      <p:sp>
        <p:nvSpPr>
          <p:cNvPr id="3" name="Content Placeholder 2"/>
          <p:cNvSpPr>
            <a:spLocks noGrp="1"/>
          </p:cNvSpPr>
          <p:nvPr>
            <p:ph idx="1"/>
          </p:nvPr>
        </p:nvSpPr>
        <p:spPr/>
        <p:txBody>
          <a:bodyPr anchor="ctr">
            <a:normAutofit fontScale="62500" lnSpcReduction="20000"/>
          </a:bodyPr>
          <a:lstStyle/>
          <a:p>
            <a:pPr lvl="0">
              <a:lnSpc>
                <a:spcPct val="120000"/>
              </a:lnSpc>
            </a:pPr>
            <a:r>
              <a:rPr lang="en-AU" sz="3400" dirty="0"/>
              <a:t>The procedural/substantive dichotomy </a:t>
            </a:r>
            <a:r>
              <a:rPr lang="en-AU" sz="3400" dirty="0" smtClean="0"/>
              <a:t>is inadequate, </a:t>
            </a:r>
            <a:r>
              <a:rPr lang="en-AU" sz="3400" dirty="0"/>
              <a:t>so Lord Diplock’s analysis in </a:t>
            </a:r>
            <a:r>
              <a:rPr lang="en-AU" sz="3400" i="1" dirty="0"/>
              <a:t>The Halcyon Isle</a:t>
            </a:r>
            <a:r>
              <a:rPr lang="en-AU" sz="3400" dirty="0"/>
              <a:t> is not a satisfactory </a:t>
            </a:r>
            <a:r>
              <a:rPr lang="en-AU" sz="3400" dirty="0" smtClean="0"/>
              <a:t>answer</a:t>
            </a:r>
          </a:p>
          <a:p>
            <a:pPr lvl="4">
              <a:lnSpc>
                <a:spcPct val="120000"/>
              </a:lnSpc>
            </a:pPr>
            <a:endParaRPr lang="en-AU" sz="1400" dirty="0"/>
          </a:p>
          <a:p>
            <a:pPr lvl="0">
              <a:lnSpc>
                <a:spcPct val="120000"/>
              </a:lnSpc>
            </a:pPr>
            <a:r>
              <a:rPr lang="en-AU" sz="3400" dirty="0" smtClean="0"/>
              <a:t>The dual </a:t>
            </a:r>
            <a:r>
              <a:rPr lang="en-AU" sz="3400" dirty="0"/>
              <a:t>approach of characterisation of the rights asserted and then their categorisation under domestic law is a theoretically more appealing approach, although the result in any particular case is likely to be the </a:t>
            </a:r>
            <a:r>
              <a:rPr lang="en-AU" sz="3400" dirty="0" smtClean="0"/>
              <a:t>same</a:t>
            </a:r>
          </a:p>
          <a:p>
            <a:pPr lvl="4">
              <a:lnSpc>
                <a:spcPct val="120000"/>
              </a:lnSpc>
            </a:pPr>
            <a:endParaRPr lang="en-AU" sz="1400" dirty="0"/>
          </a:p>
          <a:p>
            <a:pPr>
              <a:lnSpc>
                <a:spcPct val="120000"/>
              </a:lnSpc>
            </a:pPr>
            <a:r>
              <a:rPr lang="en-AU" sz="3400" dirty="0" smtClean="0"/>
              <a:t>The best case for recognition of the foreign lien – </a:t>
            </a:r>
          </a:p>
          <a:p>
            <a:pPr marL="715963" indent="0">
              <a:lnSpc>
                <a:spcPct val="120000"/>
              </a:lnSpc>
              <a:buNone/>
            </a:pPr>
            <a:r>
              <a:rPr lang="en-AU" sz="3400" dirty="0" smtClean="0"/>
              <a:t>apply the </a:t>
            </a:r>
            <a:r>
              <a:rPr lang="en-AU" sz="3400" dirty="0"/>
              <a:t>usual rule </a:t>
            </a:r>
            <a:r>
              <a:rPr lang="en-AU" sz="3400" dirty="0" smtClean="0"/>
              <a:t>that </a:t>
            </a:r>
            <a:r>
              <a:rPr lang="en-AU" sz="3400" dirty="0"/>
              <a:t>the place of the chattel at the relevant time determines </a:t>
            </a:r>
            <a:r>
              <a:rPr lang="en-AU" sz="3400" dirty="0" smtClean="0"/>
              <a:t>real </a:t>
            </a:r>
            <a:r>
              <a:rPr lang="en-AU" sz="3400" dirty="0"/>
              <a:t>rights in relation to it, including ownership and security – in Australia, see </a:t>
            </a:r>
            <a:r>
              <a:rPr lang="en-AU" sz="3400" i="1" dirty="0"/>
              <a:t>Personal </a:t>
            </a:r>
            <a:r>
              <a:rPr lang="en-AU" sz="3400" i="1" dirty="0" smtClean="0"/>
              <a:t>Property </a:t>
            </a:r>
            <a:r>
              <a:rPr lang="en-AU" sz="3400" i="1" dirty="0"/>
              <a:t>Securities Act 2009</a:t>
            </a:r>
            <a:r>
              <a:rPr lang="en-AU" sz="3400" dirty="0"/>
              <a:t> (Cth), s 238(1</a:t>
            </a:r>
            <a:r>
              <a:rPr lang="en-AU" sz="3400" dirty="0" smtClean="0"/>
              <a:t>); in South Africa, </a:t>
            </a:r>
            <a:r>
              <a:rPr lang="en-AU" sz="3400" i="1" dirty="0" err="1" smtClean="0"/>
              <a:t>Marcard</a:t>
            </a:r>
            <a:r>
              <a:rPr lang="en-AU" sz="3400" i="1" dirty="0" smtClean="0"/>
              <a:t> Stein &amp; Co v Port Marine Contractors</a:t>
            </a:r>
            <a:r>
              <a:rPr lang="en-AU" sz="3400" dirty="0" smtClean="0"/>
              <a:t> 1995 (3) SA 663 (A)</a:t>
            </a:r>
          </a:p>
          <a:p>
            <a:pPr lvl="4">
              <a:lnSpc>
                <a:spcPct val="120000"/>
              </a:lnSpc>
            </a:pPr>
            <a:endParaRPr lang="en-AU" sz="1400" dirty="0"/>
          </a:p>
          <a:p>
            <a:pPr>
              <a:lnSpc>
                <a:spcPct val="120000"/>
              </a:lnSpc>
            </a:pPr>
            <a:r>
              <a:rPr lang="en-AU" sz="3400" dirty="0" smtClean="0"/>
              <a:t>But, in </a:t>
            </a:r>
            <a:r>
              <a:rPr lang="en-AU" sz="3400" dirty="0"/>
              <a:t>respect of ships, </a:t>
            </a:r>
            <a:r>
              <a:rPr lang="en-AU" sz="3400" dirty="0" smtClean="0"/>
              <a:t>what about the </a:t>
            </a:r>
            <a:r>
              <a:rPr lang="en-AU" sz="3400" dirty="0"/>
              <a:t>law of the </a:t>
            </a:r>
            <a:r>
              <a:rPr lang="en-AU" sz="3400" dirty="0" smtClean="0"/>
              <a:t>flag?</a:t>
            </a:r>
            <a:endParaRPr lang="en-AU" sz="3400" dirty="0"/>
          </a:p>
        </p:txBody>
      </p:sp>
    </p:spTree>
    <p:extLst>
      <p:ext uri="{BB962C8B-B14F-4D97-AF65-F5344CB8AC3E}">
        <p14:creationId xmlns:p14="http://schemas.microsoft.com/office/powerpoint/2010/main" val="2487461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5742582"/>
            <a:ext cx="7315200" cy="566738"/>
          </a:xfrm>
        </p:spPr>
        <p:txBody>
          <a:bodyPr>
            <a:normAutofit/>
          </a:bodyPr>
          <a:lstStyle/>
          <a:p>
            <a:r>
              <a:rPr lang="en-AU" sz="2400" dirty="0" smtClean="0"/>
              <a:t>The collapse of OW Bunker</a:t>
            </a:r>
            <a:endParaRPr lang="en-AU" sz="2400" dirty="0"/>
          </a:p>
        </p:txBody>
      </p:sp>
      <p:pic>
        <p:nvPicPr>
          <p:cNvPr id="4" name="Picture Placeholder 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9722" b="9722"/>
          <a:stretch>
            <a:fillRect/>
          </a:stretch>
        </p:blipFill>
        <p:spPr>
          <a:xfrm>
            <a:off x="0" y="0"/>
            <a:ext cx="12192000" cy="5524665"/>
          </a:xfrm>
        </p:spPr>
      </p:pic>
    </p:spTree>
    <p:extLst>
      <p:ext uri="{BB962C8B-B14F-4D97-AF65-F5344CB8AC3E}">
        <p14:creationId xmlns:p14="http://schemas.microsoft.com/office/powerpoint/2010/main" val="355357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THE END</a:t>
            </a:r>
            <a:endParaRPr lang="en-AU" dirty="0"/>
          </a:p>
        </p:txBody>
      </p:sp>
      <p:sp>
        <p:nvSpPr>
          <p:cNvPr id="3" name="Content Placeholder 2"/>
          <p:cNvSpPr>
            <a:spLocks noGrp="1"/>
          </p:cNvSpPr>
          <p:nvPr>
            <p:ph idx="1"/>
          </p:nvPr>
        </p:nvSpPr>
        <p:spPr/>
        <p:txBody>
          <a:bodyPr/>
          <a:lstStyle/>
          <a:p>
            <a:pPr marL="0" indent="0" algn="ctr">
              <a:buNone/>
            </a:pPr>
            <a:endParaRPr lang="en-AU" dirty="0" smtClean="0"/>
          </a:p>
          <a:p>
            <a:pPr marL="0" indent="0" algn="ctr">
              <a:buNone/>
            </a:pPr>
            <a:endParaRPr lang="en-AU" dirty="0" smtClean="0"/>
          </a:p>
          <a:p>
            <a:pPr marL="0" indent="0" algn="ctr">
              <a:buNone/>
            </a:pPr>
            <a:endParaRPr lang="en-AU" dirty="0"/>
          </a:p>
          <a:p>
            <a:pPr marL="0" indent="0" algn="ctr">
              <a:buNone/>
            </a:pPr>
            <a:r>
              <a:rPr lang="en-AU" sz="3600" u="sng" dirty="0" smtClean="0"/>
              <a:t>www.fedcourt.gov.au</a:t>
            </a:r>
            <a:endParaRPr lang="en-AU" sz="3600" u="sng" dirty="0"/>
          </a:p>
        </p:txBody>
      </p:sp>
    </p:spTree>
    <p:extLst>
      <p:ext uri="{BB962C8B-B14F-4D97-AF65-F5344CB8AC3E}">
        <p14:creationId xmlns:p14="http://schemas.microsoft.com/office/powerpoint/2010/main" val="1453836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origins and nature of the maritime lien</a:t>
            </a:r>
            <a:endParaRPr lang="en-AU" dirty="0"/>
          </a:p>
        </p:txBody>
      </p:sp>
      <p:sp>
        <p:nvSpPr>
          <p:cNvPr id="3" name="Content Placeholder 2"/>
          <p:cNvSpPr>
            <a:spLocks noGrp="1"/>
          </p:cNvSpPr>
          <p:nvPr>
            <p:ph idx="1"/>
          </p:nvPr>
        </p:nvSpPr>
        <p:spPr/>
        <p:txBody>
          <a:bodyPr anchor="ctr">
            <a:normAutofit fontScale="92500" lnSpcReduction="10000"/>
          </a:bodyPr>
          <a:lstStyle/>
          <a:p>
            <a:r>
              <a:rPr lang="en-AU" sz="2400" dirty="0"/>
              <a:t>Roman law</a:t>
            </a:r>
          </a:p>
          <a:p>
            <a:pPr lvl="1"/>
            <a:r>
              <a:rPr lang="en-AU" sz="2000" dirty="0"/>
              <a:t>The </a:t>
            </a:r>
            <a:r>
              <a:rPr lang="en-AU" sz="2000" i="1" dirty="0"/>
              <a:t>hypothetica</a:t>
            </a:r>
            <a:r>
              <a:rPr lang="en-AU" sz="2000" dirty="0"/>
              <a:t> gave the creditor an </a:t>
            </a:r>
            <a:r>
              <a:rPr lang="en-AU" sz="2000" i="1" dirty="0" smtClean="0"/>
              <a:t>actio </a:t>
            </a:r>
            <a:r>
              <a:rPr lang="en-AU" sz="2000" i="1" dirty="0"/>
              <a:t>in rem </a:t>
            </a:r>
            <a:r>
              <a:rPr lang="en-AU" sz="2000" i="1" dirty="0" smtClean="0"/>
              <a:t>hypothecaria</a:t>
            </a:r>
            <a:endParaRPr lang="en-AU" sz="2000" i="1" dirty="0"/>
          </a:p>
          <a:p>
            <a:pPr lvl="3"/>
            <a:endParaRPr lang="en-AU" sz="1200" i="1" dirty="0"/>
          </a:p>
          <a:p>
            <a:r>
              <a:rPr lang="en-AU" sz="2400" i="1" dirty="0"/>
              <a:t>The Bold Buccleugh </a:t>
            </a:r>
            <a:r>
              <a:rPr lang="en-AU" sz="2200" dirty="0"/>
              <a:t>(1851) 7 Moo PC 267</a:t>
            </a:r>
            <a:r>
              <a:rPr lang="en-AU" sz="2400" dirty="0"/>
              <a:t>, Sir John Jervis</a:t>
            </a:r>
          </a:p>
          <a:p>
            <a:pPr lvl="1"/>
            <a:r>
              <a:rPr lang="en-AU" sz="2000" dirty="0"/>
              <a:t>It is a right inchoate from the moment that it attaches</a:t>
            </a:r>
          </a:p>
          <a:p>
            <a:pPr lvl="1"/>
            <a:r>
              <a:rPr lang="en-AU" sz="2000" dirty="0"/>
              <a:t>It travels with the thing, into whosesoever possession it may </a:t>
            </a:r>
            <a:r>
              <a:rPr lang="en-AU" sz="2000" dirty="0" smtClean="0"/>
              <a:t>come</a:t>
            </a:r>
          </a:p>
          <a:p>
            <a:pPr lvl="3"/>
            <a:endParaRPr lang="en-AU" sz="1200" i="1" dirty="0"/>
          </a:p>
          <a:p>
            <a:r>
              <a:rPr lang="en-AU" sz="2400" i="1" dirty="0"/>
              <a:t>The Ripon City </a:t>
            </a:r>
            <a:r>
              <a:rPr lang="en-AU" sz="2200" dirty="0"/>
              <a:t>[1897] P 226</a:t>
            </a:r>
            <a:r>
              <a:rPr lang="en-AU" sz="2400" dirty="0"/>
              <a:t>, Gorell Barnes J</a:t>
            </a:r>
          </a:p>
          <a:p>
            <a:pPr marL="914400" lvl="2" indent="0">
              <a:buNone/>
            </a:pPr>
            <a:r>
              <a:rPr lang="en-AU" sz="1800" dirty="0"/>
              <a:t>It is a right acquired by one over a thing belonging to another – a </a:t>
            </a:r>
            <a:r>
              <a:rPr lang="en-AU" sz="1800" i="1" dirty="0"/>
              <a:t>jus in re aliena</a:t>
            </a:r>
            <a:r>
              <a:rPr lang="en-AU" sz="1800" dirty="0"/>
              <a:t>. It is, so to speak, a subtraction from the absolute property of the owner in the </a:t>
            </a:r>
            <a:r>
              <a:rPr lang="en-AU" sz="1800" dirty="0" smtClean="0"/>
              <a:t>thing</a:t>
            </a:r>
            <a:endParaRPr lang="en-AU" sz="2400" dirty="0"/>
          </a:p>
          <a:p>
            <a:pPr lvl="3"/>
            <a:endParaRPr lang="en-AU" sz="1200" dirty="0" smtClean="0"/>
          </a:p>
          <a:p>
            <a:r>
              <a:rPr lang="en-AU" sz="2400" dirty="0" smtClean="0"/>
              <a:t>Two </a:t>
            </a:r>
            <a:r>
              <a:rPr lang="en-AU" sz="2400" dirty="0"/>
              <a:t>essential characteristics</a:t>
            </a:r>
          </a:p>
          <a:p>
            <a:pPr lvl="1"/>
            <a:r>
              <a:rPr lang="en-AU" sz="2000" dirty="0"/>
              <a:t>High ranking when it comes to distributing a fund</a:t>
            </a:r>
          </a:p>
          <a:p>
            <a:pPr lvl="1"/>
            <a:r>
              <a:rPr lang="en-AU" sz="2000" dirty="0" smtClean="0"/>
              <a:t>Does not depend on, and s</a:t>
            </a:r>
            <a:r>
              <a:rPr lang="en-AU" sz="2000" dirty="0" smtClean="0"/>
              <a:t>urvives </a:t>
            </a:r>
            <a:r>
              <a:rPr lang="en-AU" sz="2000" dirty="0"/>
              <a:t>change </a:t>
            </a:r>
            <a:r>
              <a:rPr lang="en-AU" sz="2000" dirty="0" smtClean="0"/>
              <a:t>of, </a:t>
            </a:r>
            <a:r>
              <a:rPr lang="en-AU" sz="2000" dirty="0" smtClean="0"/>
              <a:t>ownership</a:t>
            </a:r>
            <a:endParaRPr lang="en-AU" sz="2000" dirty="0"/>
          </a:p>
        </p:txBody>
      </p:sp>
    </p:spTree>
    <p:extLst>
      <p:ext uri="{BB962C8B-B14F-4D97-AF65-F5344CB8AC3E}">
        <p14:creationId xmlns:p14="http://schemas.microsoft.com/office/powerpoint/2010/main" val="1782773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Claims giving rise to maritime liens</a:t>
            </a:r>
          </a:p>
        </p:txBody>
      </p:sp>
      <p:sp>
        <p:nvSpPr>
          <p:cNvPr id="3" name="Content Placeholder 2"/>
          <p:cNvSpPr>
            <a:spLocks noGrp="1"/>
          </p:cNvSpPr>
          <p:nvPr>
            <p:ph idx="1"/>
          </p:nvPr>
        </p:nvSpPr>
        <p:spPr>
          <a:xfrm>
            <a:off x="609600" y="1489647"/>
            <a:ext cx="10972800" cy="4819673"/>
          </a:xfrm>
        </p:spPr>
        <p:txBody>
          <a:bodyPr anchor="ctr">
            <a:normAutofit fontScale="70000" lnSpcReduction="20000"/>
          </a:bodyPr>
          <a:lstStyle/>
          <a:p>
            <a:r>
              <a:rPr lang="en-AU" dirty="0"/>
              <a:t>South Africa, UK, Australia, NZ, Singapore, HK:</a:t>
            </a:r>
          </a:p>
          <a:p>
            <a:pPr lvl="1"/>
            <a:r>
              <a:rPr lang="en-AU" dirty="0"/>
              <a:t>Damage done by the ship</a:t>
            </a:r>
          </a:p>
          <a:p>
            <a:pPr lvl="1"/>
            <a:r>
              <a:rPr lang="en-AU" dirty="0"/>
              <a:t>Seafarers’ and Master’s wages and disbursements</a:t>
            </a:r>
          </a:p>
          <a:p>
            <a:pPr lvl="1"/>
            <a:r>
              <a:rPr lang="en-AU" dirty="0"/>
              <a:t>Salvage</a:t>
            </a:r>
          </a:p>
          <a:p>
            <a:pPr lvl="1"/>
            <a:r>
              <a:rPr lang="en-AU" dirty="0"/>
              <a:t>Bottomry bonds and respondentia</a:t>
            </a:r>
          </a:p>
          <a:p>
            <a:pPr lvl="4"/>
            <a:endParaRPr lang="en-AU" dirty="0" smtClean="0"/>
          </a:p>
          <a:p>
            <a:r>
              <a:rPr lang="en-AU" dirty="0" smtClean="0"/>
              <a:t>Necessaries </a:t>
            </a:r>
            <a:r>
              <a:rPr lang="en-AU" dirty="0"/>
              <a:t>claims do not give rise to a maritime lien</a:t>
            </a:r>
          </a:p>
          <a:p>
            <a:pPr lvl="1"/>
            <a:r>
              <a:rPr lang="en-AU" i="1" dirty="0"/>
              <a:t>The Two Ellens </a:t>
            </a:r>
            <a:r>
              <a:rPr lang="en-AU" sz="2600" dirty="0"/>
              <a:t>(</a:t>
            </a:r>
            <a:r>
              <a:rPr lang="en-AU" sz="2600" dirty="0" smtClean="0"/>
              <a:t>1872) LR 4 PC 161 (PC)</a:t>
            </a:r>
            <a:endParaRPr lang="en-AU" sz="2600" dirty="0"/>
          </a:p>
          <a:p>
            <a:pPr lvl="1"/>
            <a:r>
              <a:rPr lang="en-AU" i="1" dirty="0"/>
              <a:t>The Heinrich Bjorn</a:t>
            </a:r>
            <a:r>
              <a:rPr lang="en-AU" dirty="0"/>
              <a:t> </a:t>
            </a:r>
            <a:r>
              <a:rPr lang="en-AU" sz="2600" dirty="0"/>
              <a:t>(1886) 11 App Cas 270 (HL)</a:t>
            </a:r>
            <a:endParaRPr lang="en-AU" dirty="0"/>
          </a:p>
          <a:p>
            <a:pPr lvl="4"/>
            <a:endParaRPr lang="en-AU" dirty="0" smtClean="0"/>
          </a:p>
          <a:p>
            <a:r>
              <a:rPr lang="en-AU" dirty="0" smtClean="0"/>
              <a:t>United </a:t>
            </a:r>
            <a:r>
              <a:rPr lang="en-AU" dirty="0"/>
              <a:t>States</a:t>
            </a:r>
          </a:p>
          <a:p>
            <a:pPr lvl="1"/>
            <a:r>
              <a:rPr lang="en-AU" dirty="0"/>
              <a:t>Necessaries claims can give rise to maritime liens</a:t>
            </a:r>
          </a:p>
          <a:p>
            <a:pPr lvl="3"/>
            <a:endParaRPr lang="en-AU" dirty="0" smtClean="0"/>
          </a:p>
          <a:p>
            <a:r>
              <a:rPr lang="en-AU" dirty="0" smtClean="0"/>
              <a:t>Conventions </a:t>
            </a:r>
            <a:r>
              <a:rPr lang="en-AU" dirty="0"/>
              <a:t>in 1926, 1967 and 1993 not widely taken up or ratified</a:t>
            </a:r>
          </a:p>
          <a:p>
            <a:pPr lvl="3"/>
            <a:endParaRPr lang="en-AU" dirty="0" smtClean="0"/>
          </a:p>
          <a:p>
            <a:r>
              <a:rPr lang="en-AU" dirty="0" smtClean="0"/>
              <a:t>Different </a:t>
            </a:r>
            <a:r>
              <a:rPr lang="en-AU" dirty="0"/>
              <a:t>maritime policy and history underlies different recognition</a:t>
            </a:r>
          </a:p>
        </p:txBody>
      </p:sp>
    </p:spTree>
    <p:extLst>
      <p:ext uri="{BB962C8B-B14F-4D97-AF65-F5344CB8AC3E}">
        <p14:creationId xmlns:p14="http://schemas.microsoft.com/office/powerpoint/2010/main" val="818366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063" y="2348880"/>
            <a:ext cx="7875875" cy="2160240"/>
          </a:xfrm>
        </p:spPr>
        <p:txBody>
          <a:bodyPr anchor="t">
            <a:noAutofit/>
          </a:bodyPr>
          <a:lstStyle/>
          <a:p>
            <a:pPr algn="ctr">
              <a:lnSpc>
                <a:spcPct val="114000"/>
              </a:lnSpc>
            </a:pPr>
            <a:r>
              <a:rPr lang="en-AU" sz="2800" dirty="0" smtClean="0"/>
              <a:t>The issue: </a:t>
            </a:r>
            <a:r>
              <a:rPr lang="en-AU" sz="2800" dirty="0"/>
              <a:t/>
            </a:r>
            <a:br>
              <a:rPr lang="en-AU" sz="2800" dirty="0"/>
            </a:br>
            <a:r>
              <a:rPr lang="en-AU" sz="2400" dirty="0" smtClean="0"/>
              <a:t>should a claim that is recognised by the foreign </a:t>
            </a:r>
            <a:r>
              <a:rPr lang="en-AU" sz="2400" i="1" dirty="0" smtClean="0"/>
              <a:t>lex causae </a:t>
            </a:r>
            <a:r>
              <a:rPr lang="en-AU" sz="2400" dirty="0" smtClean="0"/>
              <a:t>as a maritime lien, but which would not be a maritime lien in the domestic law of the forum, be recognised/enforceable as a maritime lien in the domestic court?</a:t>
            </a:r>
            <a:endParaRPr lang="en-AU" sz="2400" dirty="0"/>
          </a:p>
        </p:txBody>
      </p:sp>
    </p:spTree>
    <p:extLst>
      <p:ext uri="{BB962C8B-B14F-4D97-AF65-F5344CB8AC3E}">
        <p14:creationId xmlns:p14="http://schemas.microsoft.com/office/powerpoint/2010/main" val="3773938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Canada</a:t>
            </a:r>
            <a:endParaRPr lang="en-AU" dirty="0"/>
          </a:p>
        </p:txBody>
      </p:sp>
      <p:sp>
        <p:nvSpPr>
          <p:cNvPr id="3" name="Content Placeholder 2"/>
          <p:cNvSpPr>
            <a:spLocks noGrp="1"/>
          </p:cNvSpPr>
          <p:nvPr>
            <p:ph idx="1"/>
          </p:nvPr>
        </p:nvSpPr>
        <p:spPr/>
        <p:txBody>
          <a:bodyPr anchor="ctr">
            <a:normAutofit/>
          </a:bodyPr>
          <a:lstStyle/>
          <a:p>
            <a:pPr>
              <a:lnSpc>
                <a:spcPct val="150000"/>
              </a:lnSpc>
              <a:spcBef>
                <a:spcPts val="0"/>
              </a:spcBef>
            </a:pPr>
            <a:r>
              <a:rPr lang="en-AU" sz="2400" i="1" dirty="0"/>
              <a:t>The Strandhill</a:t>
            </a:r>
            <a:r>
              <a:rPr lang="en-AU" sz="2400" dirty="0"/>
              <a:t> </a:t>
            </a:r>
            <a:r>
              <a:rPr lang="en-AU" sz="2000" dirty="0"/>
              <a:t>[1926] SCR 680</a:t>
            </a:r>
          </a:p>
          <a:p>
            <a:pPr lvl="1">
              <a:lnSpc>
                <a:spcPct val="150000"/>
              </a:lnSpc>
              <a:spcBef>
                <a:spcPts val="0"/>
              </a:spcBef>
            </a:pPr>
            <a:r>
              <a:rPr lang="en-AU" sz="2000" dirty="0"/>
              <a:t>Change of ownership</a:t>
            </a:r>
          </a:p>
          <a:p>
            <a:pPr lvl="1">
              <a:lnSpc>
                <a:spcPct val="150000"/>
              </a:lnSpc>
              <a:spcBef>
                <a:spcPts val="0"/>
              </a:spcBef>
            </a:pPr>
            <a:r>
              <a:rPr lang="en-AU" sz="2000" dirty="0"/>
              <a:t>American necessaries </a:t>
            </a:r>
            <a:r>
              <a:rPr lang="en-AU" sz="2000" dirty="0" smtClean="0"/>
              <a:t>suppliers </a:t>
            </a:r>
            <a:r>
              <a:rPr lang="en-AU" sz="2000" dirty="0"/>
              <a:t>could enforce claim in an action in rem</a:t>
            </a:r>
          </a:p>
          <a:p>
            <a:pPr lvl="1">
              <a:lnSpc>
                <a:spcPct val="150000"/>
              </a:lnSpc>
              <a:spcBef>
                <a:spcPts val="0"/>
              </a:spcBef>
            </a:pPr>
            <a:r>
              <a:rPr lang="en-AU" sz="2000" dirty="0"/>
              <a:t>Left open the question of priorities of a foreign maritime </a:t>
            </a:r>
            <a:r>
              <a:rPr lang="en-AU" sz="2000" dirty="0" smtClean="0"/>
              <a:t>lien</a:t>
            </a:r>
          </a:p>
          <a:p>
            <a:pPr marL="457200" lvl="1" indent="0">
              <a:lnSpc>
                <a:spcPct val="150000"/>
              </a:lnSpc>
              <a:spcBef>
                <a:spcPts val="0"/>
              </a:spcBef>
              <a:buNone/>
            </a:pPr>
            <a:endParaRPr lang="en-AU" sz="2000" dirty="0"/>
          </a:p>
          <a:p>
            <a:pPr>
              <a:lnSpc>
                <a:spcPct val="150000"/>
              </a:lnSpc>
              <a:spcBef>
                <a:spcPts val="0"/>
              </a:spcBef>
            </a:pPr>
            <a:r>
              <a:rPr lang="en-AU" sz="2400" i="1" dirty="0"/>
              <a:t>The Ioannis Daskalelis</a:t>
            </a:r>
            <a:r>
              <a:rPr lang="en-AU" sz="2400" dirty="0"/>
              <a:t> </a:t>
            </a:r>
            <a:r>
              <a:rPr lang="en-AU" sz="2000" dirty="0"/>
              <a:t>[1974] SCR </a:t>
            </a:r>
            <a:r>
              <a:rPr lang="en-AU" sz="2000" dirty="0" smtClean="0"/>
              <a:t>1248; [1974] 1 Lloyd’s Rep 174</a:t>
            </a:r>
            <a:endParaRPr lang="en-AU" sz="2000" dirty="0"/>
          </a:p>
          <a:p>
            <a:pPr lvl="1">
              <a:lnSpc>
                <a:spcPct val="150000"/>
              </a:lnSpc>
              <a:spcBef>
                <a:spcPts val="0"/>
              </a:spcBef>
            </a:pPr>
            <a:r>
              <a:rPr lang="en-AU" sz="2000" dirty="0"/>
              <a:t>American necessaries </a:t>
            </a:r>
            <a:r>
              <a:rPr lang="en-AU" sz="2000" dirty="0" smtClean="0"/>
              <a:t>suppliers </a:t>
            </a:r>
            <a:r>
              <a:rPr lang="en-AU" sz="2000" dirty="0"/>
              <a:t>took priority over </a:t>
            </a:r>
            <a:r>
              <a:rPr lang="en-AU" sz="2000" dirty="0" smtClean="0"/>
              <a:t>mortgagees </a:t>
            </a:r>
            <a:r>
              <a:rPr lang="en-AU" sz="2000" dirty="0"/>
              <a:t>over a Greek </a:t>
            </a:r>
            <a:r>
              <a:rPr lang="en-AU" sz="2000" dirty="0" smtClean="0"/>
              <a:t>ship</a:t>
            </a:r>
            <a:endParaRPr lang="en-AU"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8368" y="291587"/>
            <a:ext cx="2051720" cy="1109101"/>
          </a:xfrm>
          <a:prstGeom prst="rect">
            <a:avLst/>
          </a:prstGeom>
        </p:spPr>
      </p:pic>
    </p:spTree>
    <p:extLst>
      <p:ext uri="{BB962C8B-B14F-4D97-AF65-F5344CB8AC3E}">
        <p14:creationId xmlns:p14="http://schemas.microsoft.com/office/powerpoint/2010/main" val="3784353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5742582"/>
            <a:ext cx="7315200" cy="566738"/>
          </a:xfrm>
        </p:spPr>
        <p:txBody>
          <a:bodyPr>
            <a:normAutofit/>
          </a:bodyPr>
          <a:lstStyle/>
          <a:p>
            <a:r>
              <a:rPr lang="en-AU" sz="2400" i="1" dirty="0" smtClean="0"/>
              <a:t>The Halcyon Isle</a:t>
            </a:r>
            <a:r>
              <a:rPr lang="en-AU" sz="2400" dirty="0" smtClean="0"/>
              <a:t> </a:t>
            </a:r>
            <a:r>
              <a:rPr lang="en-AU" dirty="0" smtClean="0"/>
              <a:t>[1980] 2 Lloyd’s Rep 325</a:t>
            </a:r>
            <a:endParaRPr lang="en-AU" sz="2400" i="1" dirty="0"/>
          </a:p>
        </p:txBody>
      </p:sp>
      <p:pic>
        <p:nvPicPr>
          <p:cNvPr id="5" name="Picture Placeholder 4"/>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201" t="23402" r="201" b="6063"/>
          <a:stretch/>
        </p:blipFill>
        <p:spPr>
          <a:xfrm>
            <a:off x="0" y="5439"/>
            <a:ext cx="12192000" cy="5524665"/>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488" y="5644287"/>
            <a:ext cx="1217712" cy="811301"/>
          </a:xfrm>
          <a:prstGeom prst="rect">
            <a:avLst/>
          </a:prstGeom>
        </p:spPr>
      </p:pic>
    </p:spTree>
    <p:extLst>
      <p:ext uri="{BB962C8B-B14F-4D97-AF65-F5344CB8AC3E}">
        <p14:creationId xmlns:p14="http://schemas.microsoft.com/office/powerpoint/2010/main" val="519590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AU" dirty="0" smtClean="0"/>
              <a:t>In the Privy Council</a:t>
            </a:r>
            <a:endParaRPr lang="en-AU" dirty="0"/>
          </a:p>
        </p:txBody>
      </p:sp>
      <p:sp>
        <p:nvSpPr>
          <p:cNvPr id="3" name="Text Placeholder 2"/>
          <p:cNvSpPr>
            <a:spLocks noGrp="1"/>
          </p:cNvSpPr>
          <p:nvPr>
            <p:ph type="body" idx="1"/>
          </p:nvPr>
        </p:nvSpPr>
        <p:spPr/>
        <p:txBody>
          <a:bodyPr>
            <a:noAutofit/>
          </a:bodyPr>
          <a:lstStyle/>
          <a:p>
            <a:r>
              <a:rPr lang="en-AU" dirty="0" smtClean="0"/>
              <a:t>Lord Diplock (Lord Elwyn-Jones and Lord Lane agreeing)</a:t>
            </a:r>
            <a:endParaRPr lang="en-AU" dirty="0"/>
          </a:p>
        </p:txBody>
      </p:sp>
      <p:sp>
        <p:nvSpPr>
          <p:cNvPr id="4" name="Content Placeholder 3"/>
          <p:cNvSpPr>
            <a:spLocks noGrp="1"/>
          </p:cNvSpPr>
          <p:nvPr>
            <p:ph sz="half" idx="2"/>
          </p:nvPr>
        </p:nvSpPr>
        <p:spPr>
          <a:xfrm>
            <a:off x="911423" y="2174875"/>
            <a:ext cx="4824537" cy="3951288"/>
          </a:xfrm>
        </p:spPr>
        <p:txBody>
          <a:bodyPr anchor="ctr">
            <a:normAutofit lnSpcReduction="10000"/>
          </a:bodyPr>
          <a:lstStyle/>
          <a:p>
            <a:pPr marL="0" indent="0" algn="just">
              <a:buNone/>
            </a:pPr>
            <a:r>
              <a:rPr lang="en-AU" dirty="0"/>
              <a:t>“… in the application of English rules of conflict of laws, maritime claims are classified as giving rise to maritime liens which are enforceable in actions </a:t>
            </a:r>
            <a:r>
              <a:rPr lang="en-AU" i="1" dirty="0"/>
              <a:t>in rem </a:t>
            </a:r>
            <a:r>
              <a:rPr lang="en-AU" dirty="0"/>
              <a:t>in English courts where and only where the events on which the claim is founded would have given rise to a maritime lien in English law, if those events had occurred within the territorial jurisdiction of the English court</a:t>
            </a:r>
            <a:r>
              <a:rPr lang="en-AU" dirty="0" smtClean="0"/>
              <a:t>.”</a:t>
            </a:r>
            <a:endParaRPr lang="en-AU" dirty="0"/>
          </a:p>
        </p:txBody>
      </p:sp>
      <p:sp>
        <p:nvSpPr>
          <p:cNvPr id="5" name="Text Placeholder 4"/>
          <p:cNvSpPr>
            <a:spLocks noGrp="1"/>
          </p:cNvSpPr>
          <p:nvPr>
            <p:ph type="body" sz="quarter" idx="3"/>
          </p:nvPr>
        </p:nvSpPr>
        <p:spPr/>
        <p:txBody>
          <a:bodyPr/>
          <a:lstStyle/>
          <a:p>
            <a:r>
              <a:rPr lang="en-AU" dirty="0" smtClean="0"/>
              <a:t>Lord Salmon and Lord Scarman</a:t>
            </a:r>
            <a:endParaRPr lang="en-AU" dirty="0"/>
          </a:p>
        </p:txBody>
      </p:sp>
      <p:sp>
        <p:nvSpPr>
          <p:cNvPr id="6" name="Content Placeholder 5"/>
          <p:cNvSpPr>
            <a:spLocks noGrp="1"/>
          </p:cNvSpPr>
          <p:nvPr>
            <p:ph sz="quarter" idx="4"/>
          </p:nvPr>
        </p:nvSpPr>
        <p:spPr>
          <a:xfrm>
            <a:off x="6528049" y="2174875"/>
            <a:ext cx="4680519" cy="3951288"/>
          </a:xfrm>
        </p:spPr>
        <p:txBody>
          <a:bodyPr anchor="ctr"/>
          <a:lstStyle/>
          <a:p>
            <a:pPr marL="0" indent="0" algn="just">
              <a:buNone/>
            </a:pPr>
            <a:r>
              <a:rPr lang="en-AU" dirty="0"/>
              <a:t>“A maritime lien validly conferred by the </a:t>
            </a:r>
            <a:r>
              <a:rPr lang="en-AU" i="1" dirty="0"/>
              <a:t>lex loci</a:t>
            </a:r>
            <a:r>
              <a:rPr lang="en-AU" dirty="0"/>
              <a:t> is as much part of the claim as is a mortgage similarly valid by the </a:t>
            </a:r>
            <a:r>
              <a:rPr lang="en-AU" i="1" dirty="0"/>
              <a:t>lex loci</a:t>
            </a:r>
            <a:r>
              <a:rPr lang="en-AU" dirty="0"/>
              <a:t>. Each is a limited right of property securing the claim. The lien travels with the claim, as does the mortgage; and the claim travels with the ship</a:t>
            </a:r>
            <a:r>
              <a:rPr lang="en-AU" dirty="0" smtClean="0"/>
              <a:t>.”</a:t>
            </a:r>
            <a:endParaRPr lang="en-AU"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472" y="333376"/>
            <a:ext cx="1524000" cy="1143000"/>
          </a:xfrm>
          <a:prstGeom prst="rect">
            <a:avLst/>
          </a:prstGeom>
        </p:spPr>
      </p:pic>
    </p:spTree>
    <p:extLst>
      <p:ext uri="{BB962C8B-B14F-4D97-AF65-F5344CB8AC3E}">
        <p14:creationId xmlns:p14="http://schemas.microsoft.com/office/powerpoint/2010/main" val="1936684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5742582"/>
            <a:ext cx="11377264" cy="566738"/>
          </a:xfrm>
        </p:spPr>
        <p:txBody>
          <a:bodyPr>
            <a:normAutofit/>
          </a:bodyPr>
          <a:lstStyle/>
          <a:p>
            <a:r>
              <a:rPr lang="en-AU" sz="2400" i="1" dirty="0" smtClean="0"/>
              <a:t>The Andrico Unity </a:t>
            </a:r>
            <a:r>
              <a:rPr lang="en-AU" dirty="0" smtClean="0"/>
              <a:t>1989 (4) SA 325 (A)</a:t>
            </a:r>
            <a:endParaRPr lang="en-AU" i="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8488" y="5642607"/>
            <a:ext cx="1152128" cy="766688"/>
          </a:xfrm>
          <a:prstGeom prst="rect">
            <a:avLst/>
          </a:prstGeom>
        </p:spPr>
      </p:pic>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8656" b="18656"/>
          <a:stretch>
            <a:fillRect/>
          </a:stretch>
        </p:blipFill>
        <p:spPr>
          <a:xfrm>
            <a:off x="0" y="0"/>
            <a:ext cx="12192000" cy="5524665"/>
          </a:xfrm>
        </p:spPr>
      </p:pic>
      <p:sp>
        <p:nvSpPr>
          <p:cNvPr id="6" name="TextBox 5"/>
          <p:cNvSpPr txBox="1"/>
          <p:nvPr/>
        </p:nvSpPr>
        <p:spPr>
          <a:xfrm>
            <a:off x="10128448" y="5164317"/>
            <a:ext cx="1656185" cy="276999"/>
          </a:xfrm>
          <a:prstGeom prst="rect">
            <a:avLst/>
          </a:prstGeom>
          <a:noFill/>
        </p:spPr>
        <p:txBody>
          <a:bodyPr wrap="square" rtlCol="0">
            <a:spAutoFit/>
          </a:bodyPr>
          <a:lstStyle/>
          <a:p>
            <a:pPr algn="r"/>
            <a:r>
              <a:rPr lang="en-AU" sz="1200" dirty="0" smtClean="0">
                <a:solidFill>
                  <a:schemeClr val="bg1"/>
                </a:solidFill>
              </a:rPr>
              <a:t>Photo © Chris Howell</a:t>
            </a:r>
            <a:endParaRPr lang="en-AU" sz="1200" dirty="0">
              <a:solidFill>
                <a:schemeClr val="bg1"/>
              </a:solidFill>
            </a:endParaRPr>
          </a:p>
        </p:txBody>
      </p:sp>
    </p:spTree>
    <p:extLst>
      <p:ext uri="{BB962C8B-B14F-4D97-AF65-F5344CB8AC3E}">
        <p14:creationId xmlns:p14="http://schemas.microsoft.com/office/powerpoint/2010/main" val="2247097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FCA-template-Calibri-20160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BD9DABC022804294D85BA0669E3DAD" ma:contentTypeVersion="14" ma:contentTypeDescription="Create a new document." ma:contentTypeScope="" ma:versionID="263ee149728c1b4210b5497c79ba06be">
  <xsd:schema xmlns:xsd="http://www.w3.org/2001/XMLSchema" xmlns:xs="http://www.w3.org/2001/XMLSchema" xmlns:p="http://schemas.microsoft.com/office/2006/metadata/properties" xmlns:ns3="2264a984-e36b-4759-beb1-7c61c030ce11" xmlns:ns4="1d453d15-ca43-46c5-bf66-2ad8fd7e5b74" targetNamespace="http://schemas.microsoft.com/office/2006/metadata/properties" ma:root="true" ma:fieldsID="f3061b953d511adfa473feafeb1f4d70" ns3:_="" ns4:_="">
    <xsd:import namespace="2264a984-e36b-4759-beb1-7c61c030ce11"/>
    <xsd:import namespace="1d453d15-ca43-46c5-bf66-2ad8fd7e5b7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64a984-e36b-4759-beb1-7c61c030ce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53d15-ca43-46c5-bf66-2ad8fd7e5b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F07F80-2693-4A1C-8621-9501FD7F2264}">
  <ds:schemaRefs>
    <ds:schemaRef ds:uri="http://schemas.microsoft.com/sharepoint/v3/contenttype/forms"/>
  </ds:schemaRefs>
</ds:datastoreItem>
</file>

<file path=customXml/itemProps2.xml><?xml version="1.0" encoding="utf-8"?>
<ds:datastoreItem xmlns:ds="http://schemas.openxmlformats.org/officeDocument/2006/customXml" ds:itemID="{770CD435-5020-42F1-9701-BE566746B6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64a984-e36b-4759-beb1-7c61c030ce11"/>
    <ds:schemaRef ds:uri="1d453d15-ca43-46c5-bf66-2ad8fd7e5b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854A7E-D52A-47BD-9BA2-59B02D732B29}">
  <ds:schemaRefs>
    <ds:schemaRef ds:uri="http://schemas.openxmlformats.org/package/2006/metadata/core-properties"/>
    <ds:schemaRef ds:uri="http://purl.org/dc/dcmitype/"/>
    <ds:schemaRef ds:uri="http://schemas.microsoft.com/office/infopath/2007/PartnerControls"/>
    <ds:schemaRef ds:uri="2264a984-e36b-4759-beb1-7c61c030ce11"/>
    <ds:schemaRef ds:uri="http://purl.org/dc/elements/1.1/"/>
    <ds:schemaRef ds:uri="http://schemas.microsoft.com/office/2006/metadata/properties"/>
    <ds:schemaRef ds:uri="http://schemas.microsoft.com/office/2006/documentManagement/types"/>
    <ds:schemaRef ds:uri="http://purl.org/dc/terms/"/>
    <ds:schemaRef ds:uri="1d453d15-ca43-46c5-bf66-2ad8fd7e5b7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FCA-template-Calibri-201606</Template>
  <TotalTime>1117</TotalTime>
  <Words>1562</Words>
  <Application>Microsoft Office PowerPoint</Application>
  <PresentationFormat>Widescreen</PresentationFormat>
  <Paragraphs>169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FCA-template-Calibri-201606</vt:lpstr>
      <vt:lpstr>What system of law governs the recognition of foreign maritime liens?</vt:lpstr>
      <vt:lpstr>The collapse of OW Bunker</vt:lpstr>
      <vt:lpstr>The origins and nature of the maritime lien</vt:lpstr>
      <vt:lpstr>Claims giving rise to maritime liens</vt:lpstr>
      <vt:lpstr>The issue:  should a claim that is recognised by the foreign lex causae as a maritime lien, but which would not be a maritime lien in the domestic law of the forum, be recognised/enforceable as a maritime lien in the domestic court?</vt:lpstr>
      <vt:lpstr>Canada</vt:lpstr>
      <vt:lpstr>The Halcyon Isle [1980] 2 Lloyd’s Rep 325</vt:lpstr>
      <vt:lpstr>In the Privy Council</vt:lpstr>
      <vt:lpstr>The Andrico Unity 1989 (4) SA 325 (A)</vt:lpstr>
      <vt:lpstr>Corbett JA for the Court</vt:lpstr>
      <vt:lpstr>How different countries approach the question</vt:lpstr>
      <vt:lpstr>The Sam Hawk [2015] FCA 1005 and [2016] FCAFC 26 </vt:lpstr>
      <vt:lpstr>McKerracher J [2015] FCA 1005; [2016] 1 Lloyd’s Rep 253</vt:lpstr>
      <vt:lpstr>Appeal to the Full Court [2016] FCAFC 26; [2016] 2 Lloyd’s Rep 639</vt:lpstr>
      <vt:lpstr>Allsop CJ and Edelman J</vt:lpstr>
      <vt:lpstr>Allsop CJ and Edelman J</vt:lpstr>
      <vt:lpstr>Kenny and Besanko JJ</vt:lpstr>
      <vt:lpstr>Rares J</vt:lpstr>
      <vt:lpstr>Concluding remarks</vt:lpstr>
      <vt:lpstr>THE END</vt:lpstr>
    </vt:vector>
  </TitlesOfParts>
  <Company>Federal Court of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Zhu</dc:creator>
  <cp:lastModifiedBy>Justice Stewart (FCA)</cp:lastModifiedBy>
  <cp:revision>60</cp:revision>
  <dcterms:created xsi:type="dcterms:W3CDTF">2022-08-07T22:59:08Z</dcterms:created>
  <dcterms:modified xsi:type="dcterms:W3CDTF">2022-08-23T21:26:37Z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0x0101006FBD9DABC022804294D85BA0669E3DAD</vt:lpwstr>
  </property>
</Properties>
</file>