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7" r:id="rId4"/>
    <p:sldId id="268" r:id="rId5"/>
    <p:sldId id="259" r:id="rId6"/>
    <p:sldId id="261" r:id="rId7"/>
    <p:sldId id="263" r:id="rId8"/>
    <p:sldId id="270" r:id="rId9"/>
    <p:sldId id="26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69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7928465309760808"/>
          <c:y val="3.48330914368650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barristers</c:v>
                </c:pt>
              </c:strCache>
            </c:strRef>
          </c:tx>
          <c:dPt>
            <c:idx val="0"/>
            <c:bubble3D val="0"/>
            <c:explosion val="5"/>
            <c:extLst>
              <c:ext xmlns:c16="http://schemas.microsoft.com/office/drawing/2014/chart" uri="{C3380CC4-5D6E-409C-BE32-E72D297353CC}">
                <c16:uniqueId val="{00000000-1503-4BE6-AFF1-CA205921AC44}"/>
              </c:ext>
            </c:extLst>
          </c:dPt>
          <c:dPt>
            <c:idx val="1"/>
            <c:bubble3D val="0"/>
            <c:explosion val="8"/>
            <c:extLst>
              <c:ext xmlns:c16="http://schemas.microsoft.com/office/drawing/2014/chart" uri="{C3380CC4-5D6E-409C-BE32-E72D297353CC}">
                <c16:uniqueId val="{00000001-1503-4BE6-AFF1-CA205921AC4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23</c:v>
                </c:pt>
                <c:pt idx="1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03-4BE6-AFF1-CA205921A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Common Law Division</a:t>
            </a:r>
            <a:endParaRPr lang="en-US" dirty="0"/>
          </a:p>
        </c:rich>
      </c:tx>
      <c:layout>
        <c:manualLayout>
          <c:xMode val="edge"/>
          <c:yMode val="edge"/>
          <c:x val="0.16213044124201456"/>
          <c:y val="3.256410256410256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B5A-4315-BF76-12CBB9083A16}"/>
              </c:ext>
            </c:extLst>
          </c:dPt>
          <c:dPt>
            <c:idx val="1"/>
            <c:bubble3D val="0"/>
            <c:explosion val="11"/>
            <c:extLst>
              <c:ext xmlns:c16="http://schemas.microsoft.com/office/drawing/2014/chart" uri="{C3380CC4-5D6E-409C-BE32-E72D297353CC}">
                <c16:uniqueId val="{00000001-DB5A-4315-BF76-12CBB9083A16}"/>
              </c:ext>
            </c:extLst>
          </c:dPt>
          <c:dLbls>
            <c:dLbl>
              <c:idx val="0"/>
              <c:layout>
                <c:manualLayout>
                  <c:x val="-0.11536111751840909"/>
                  <c:y val="0.181782024219531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5A-4315-BF76-12CBB9083A1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70%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5A-4315-BF76-12CBB9083A1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5A-4315-BF76-12CBB9083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mtClean="0"/>
              <a:t>Equity Division</a:t>
            </a:r>
            <a:endParaRPr lang="en-US" dirty="0"/>
          </a:p>
        </c:rich>
      </c:tx>
      <c:layout>
        <c:manualLayout>
          <c:xMode val="edge"/>
          <c:yMode val="edge"/>
          <c:x val="0.16213044124201456"/>
          <c:y val="3.256410256410256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35B-4D96-8548-579B1D5767F7}"/>
              </c:ext>
            </c:extLst>
          </c:dPt>
          <c:dPt>
            <c:idx val="1"/>
            <c:bubble3D val="0"/>
            <c:explosion val="16"/>
            <c:extLst>
              <c:ext xmlns:c16="http://schemas.microsoft.com/office/drawing/2014/chart" uri="{C3380CC4-5D6E-409C-BE32-E72D297353CC}">
                <c16:uniqueId val="{00000001-F35B-4D96-8548-579B1D5767F7}"/>
              </c:ext>
            </c:extLst>
          </c:dPt>
          <c:dLbls>
            <c:dLbl>
              <c:idx val="0"/>
              <c:layout>
                <c:manualLayout>
                  <c:x val="-8.9065849958146329E-2"/>
                  <c:y val="0.2053745097099287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19%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5B-4D96-8548-579B1D5767F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81%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5B-4D96-8548-579B1D5767F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</c:v>
                </c:pt>
                <c:pt idx="1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B-4D96-8548-579B1D576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Tipstaves</a:t>
            </a:r>
            <a:endParaRPr lang="en-US" dirty="0"/>
          </a:p>
        </c:rich>
      </c:tx>
      <c:layout>
        <c:manualLayout>
          <c:xMode val="edge"/>
          <c:yMode val="edge"/>
          <c:x val="0.12974126669541922"/>
          <c:y val="3.256415953782913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3F6-4275-AC82-EF2F0FD4A459}"/>
              </c:ext>
            </c:extLst>
          </c:dPt>
          <c:dPt>
            <c:idx val="1"/>
            <c:bubble3D val="0"/>
            <c:explosion val="7"/>
            <c:extLst>
              <c:ext xmlns:c16="http://schemas.microsoft.com/office/drawing/2014/chart" uri="{C3380CC4-5D6E-409C-BE32-E72D297353CC}">
                <c16:uniqueId val="{00000001-43F6-4275-AC82-EF2F0FD4A45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55%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F6-4275-AC82-EF2F0FD4A45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45%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F6-4275-AC82-EF2F0FD4A459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30</c:v>
                </c:pt>
                <c:pt idx="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F6-4275-AC82-EF2F0FD4A4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69708528762504651"/>
          <c:y val="0.43497620634744288"/>
          <c:w val="0.30291471237495349"/>
          <c:h val="0.3260526608154649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Matters Jan-April 2018 in the Commercial List</c:v>
                </c:pt>
              </c:strCache>
            </c:strRef>
          </c:tx>
          <c:dPt>
            <c:idx val="0"/>
            <c:bubble3D val="0"/>
            <c:explosion val="9"/>
            <c:extLst>
              <c:ext xmlns:c16="http://schemas.microsoft.com/office/drawing/2014/chart" uri="{C3380CC4-5D6E-409C-BE32-E72D297353CC}">
                <c16:uniqueId val="{00000000-49C7-4E80-B566-6BAB2B03CAA3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49C7-4E80-B566-6BAB2B03CAA3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49C7-4E80-B566-6BAB2B03CAA3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49C7-4E80-B566-6BAB2B03CAA3}"/>
              </c:ext>
            </c:extLst>
          </c:dPt>
          <c:dLbls>
            <c:dLbl>
              <c:idx val="2"/>
              <c:layout>
                <c:manualLayout>
                  <c:x val="1.4473728978322154E-2"/>
                  <c:y val="2.47447891200171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9C7-4E80-B566-6BAB2B03CAA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Male barristers</c:v>
                </c:pt>
                <c:pt idx="1">
                  <c:v>Female silk</c:v>
                </c:pt>
                <c:pt idx="2">
                  <c:v>Female junior unled</c:v>
                </c:pt>
                <c:pt idx="3">
                  <c:v>Female junior led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241</c:v>
                </c:pt>
                <c:pt idx="1">
                  <c:v>7</c:v>
                </c:pt>
                <c:pt idx="2">
                  <c:v>9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9C7-4E80-B566-6BAB2B03CA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2">
          <a:noFill/>
        </a:ln>
      </c:spPr>
    </c:plotArea>
    <c:legend>
      <c:legendPos val="r"/>
      <c:layout>
        <c:manualLayout>
          <c:xMode val="edge"/>
          <c:yMode val="edge"/>
          <c:x val="0.59440155050063181"/>
          <c:y val="0.19319313922804937"/>
          <c:w val="0.38553669230652521"/>
          <c:h val="0.5557111978649726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4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177660575446934"/>
          <c:y val="2.170940170940171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Junior counsel</c:v>
                </c:pt>
              </c:strCache>
            </c:strRef>
          </c:tx>
          <c:dPt>
            <c:idx val="0"/>
            <c:bubble3D val="0"/>
            <c:explosion val="6"/>
            <c:extLst>
              <c:ext xmlns:c16="http://schemas.microsoft.com/office/drawing/2014/chart" uri="{C3380CC4-5D6E-409C-BE32-E72D297353CC}">
                <c16:uniqueId val="{00000000-4EA0-459A-BEAE-26C439C069E4}"/>
              </c:ext>
            </c:extLst>
          </c:dPt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4EA0-459A-BEAE-26C439C069E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A0-459A-BEAE-26C439C06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6213044124201456"/>
          <c:y val="3.256410256410256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plosion val="5"/>
            <c:extLst>
              <c:ext xmlns:c16="http://schemas.microsoft.com/office/drawing/2014/chart" uri="{C3380CC4-5D6E-409C-BE32-E72D297353CC}">
                <c16:uniqueId val="{00000000-DB5A-4315-BF76-12CBB9083A16}"/>
              </c:ext>
            </c:extLst>
          </c:dPt>
          <c:dPt>
            <c:idx val="1"/>
            <c:bubble3D val="0"/>
            <c:explosion val="16"/>
            <c:extLst>
              <c:ext xmlns:c16="http://schemas.microsoft.com/office/drawing/2014/chart" uri="{C3380CC4-5D6E-409C-BE32-E72D297353CC}">
                <c16:uniqueId val="{00000001-DB5A-4315-BF76-12CBB9083A16}"/>
              </c:ext>
            </c:extLst>
          </c:dPt>
          <c:dLbls>
            <c:dLbl>
              <c:idx val="0"/>
              <c:layout>
                <c:manualLayout>
                  <c:x val="-6.5261476749368649E-2"/>
                  <c:y val="0.14499444444444445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5A-4315-BF76-12CBB9083A1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</c:v>
                </c:pt>
                <c:pt idx="1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5A-4315-BF76-12CBB9083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NSW Registry judges</a:t>
            </a:r>
            <a:endParaRPr lang="en-US" dirty="0"/>
          </a:p>
        </c:rich>
      </c:tx>
      <c:layout>
        <c:manualLayout>
          <c:xMode val="edge"/>
          <c:yMode val="edge"/>
          <c:x val="0.16177660575446934"/>
          <c:y val="2.170940170940171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349789417337468"/>
          <c:y val="0.34197044271142663"/>
          <c:w val="0.41268994101665474"/>
          <c:h val="0.564774864858444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Junior counsel</c:v>
                </c:pt>
              </c:strCache>
            </c:strRef>
          </c:tx>
          <c:explosion val="1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EA0-459A-BEAE-26C439C069E4}"/>
              </c:ext>
            </c:extLst>
          </c:dPt>
          <c:dPt>
            <c:idx val="1"/>
            <c:bubble3D val="0"/>
            <c:explosion val="5"/>
            <c:extLst>
              <c:ext xmlns:c16="http://schemas.microsoft.com/office/drawing/2014/chart" uri="{C3380CC4-5D6E-409C-BE32-E72D297353CC}">
                <c16:uniqueId val="{00000001-4EA0-459A-BEAE-26C439C069E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A0-459A-BEAE-26C439C069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68%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A0-459A-BEAE-26C439C069E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</c:v>
                </c:pt>
                <c:pt idx="1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A0-459A-BEAE-26C439C06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All judges’ associates</a:t>
            </a:r>
            <a:endParaRPr lang="en-US" dirty="0"/>
          </a:p>
        </c:rich>
      </c:tx>
      <c:layout>
        <c:manualLayout>
          <c:xMode val="edge"/>
          <c:yMode val="edge"/>
          <c:x val="0.16213044124201456"/>
          <c:y val="3.2564102564102561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1475693521975819"/>
          <c:y val="0.35026008120990254"/>
          <c:w val="0.37109252353603223"/>
          <c:h val="0.5526675128466943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B5A-4315-BF76-12CBB9083A16}"/>
              </c:ext>
            </c:extLst>
          </c:dPt>
          <c:dPt>
            <c:idx val="1"/>
            <c:bubble3D val="0"/>
            <c:explosion val="11"/>
            <c:extLst>
              <c:ext xmlns:c16="http://schemas.microsoft.com/office/drawing/2014/chart" uri="{C3380CC4-5D6E-409C-BE32-E72D297353CC}">
                <c16:uniqueId val="{00000001-DB5A-4315-BF76-12CBB9083A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61%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B5A-4315-BF76-12CBB9083A1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39%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5A-4315-BF76-12CBB9083A16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5A-4315-BF76-12CBB9083A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layout>
        <c:manualLayout>
          <c:xMode val="edge"/>
          <c:yMode val="edge"/>
          <c:x val="0.63190533177473029"/>
          <c:y val="0.46539406945600331"/>
          <c:w val="0.30291471237495349"/>
          <c:h val="0.316688945210967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NSW Registry judges’ associates</a:t>
            </a:r>
            <a:endParaRPr lang="en-US" dirty="0"/>
          </a:p>
        </c:rich>
      </c:tx>
      <c:layout>
        <c:manualLayout>
          <c:xMode val="edge"/>
          <c:yMode val="edge"/>
          <c:x val="0.1510909790531558"/>
          <c:y val="3.256416949519706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705556193012778"/>
          <c:y val="0.41216712807090417"/>
          <c:w val="0.36355662880170786"/>
          <c:h val="0.520697621627498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35B-4D96-8548-579B1D5767F7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1-F35B-4D96-8548-579B1D5767F7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61%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5B-4D96-8548-579B1D5767F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39%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5B-4D96-8548-579B1D5767F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61</c:v>
                </c:pt>
                <c:pt idx="1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5B-4D96-8548-579B1D576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7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All judges</a:t>
            </a:r>
            <a:endParaRPr lang="en-US" dirty="0"/>
          </a:p>
        </c:rich>
      </c:tx>
      <c:layout>
        <c:manualLayout>
          <c:xMode val="edge"/>
          <c:yMode val="edge"/>
          <c:x val="0.14126854122151802"/>
          <c:y val="2.719503793466124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349789417337468"/>
          <c:y val="0.34197044271142663"/>
          <c:w val="0.41268994101665474"/>
          <c:h val="0.564774864858444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Junior counsel</c:v>
                </c:pt>
              </c:strCache>
            </c:strRef>
          </c:tx>
          <c:explosion val="1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6D1-4AE3-AC09-839BDF39E767}"/>
              </c:ext>
            </c:extLst>
          </c:dPt>
          <c:dPt>
            <c:idx val="1"/>
            <c:bubble3D val="0"/>
            <c:explosion val="4"/>
            <c:extLst>
              <c:ext xmlns:c16="http://schemas.microsoft.com/office/drawing/2014/chart" uri="{C3380CC4-5D6E-409C-BE32-E72D297353CC}">
                <c16:uniqueId val="{00000001-76D1-4AE3-AC09-839BDF39E767}"/>
              </c:ext>
            </c:extLst>
          </c:dPt>
          <c:dLbls>
            <c:dLbl>
              <c:idx val="0"/>
              <c:layout>
                <c:manualLayout>
                  <c:x val="-0.12890008345325971"/>
                  <c:y val="0.16233745758941598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6D1-4AE3-AC09-839BDF39E76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74%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D1-4AE3-AC09-839BDF39E767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</c:v>
                </c:pt>
                <c:pt idx="1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D1-4AE3-AC09-839BDF39E7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All </a:t>
            </a:r>
            <a:r>
              <a:rPr lang="en-US" dirty="0" smtClean="0"/>
              <a:t>judges</a:t>
            </a:r>
            <a:endParaRPr lang="en-US" dirty="0"/>
          </a:p>
        </c:rich>
      </c:tx>
      <c:layout>
        <c:manualLayout>
          <c:xMode val="edge"/>
          <c:yMode val="edge"/>
          <c:x val="0.17928465309760808"/>
          <c:y val="3.483309143686502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 barristers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503-4BE6-AFF1-CA205921AC44}"/>
              </c:ext>
            </c:extLst>
          </c:dPt>
          <c:dPt>
            <c:idx val="1"/>
            <c:bubble3D val="0"/>
            <c:explosion val="9"/>
            <c:extLst>
              <c:ext xmlns:c16="http://schemas.microsoft.com/office/drawing/2014/chart" uri="{C3380CC4-5D6E-409C-BE32-E72D297353CC}">
                <c16:uniqueId val="{00000001-1503-4BE6-AFF1-CA205921AC44}"/>
              </c:ext>
            </c:extLst>
          </c:dPt>
          <c:dLbls>
            <c:dLbl>
              <c:idx val="0"/>
              <c:layout>
                <c:manualLayout>
                  <c:x val="-9.7640817686923675E-2"/>
                  <c:y val="0.2065687757963334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503-4BE6-AFF1-CA205921AC4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78%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3-4BE6-AFF1-CA205921AC4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03-4BE6-AFF1-CA205921AC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layout>
        <c:manualLayout>
          <c:xMode val="edge"/>
          <c:yMode val="edge"/>
          <c:x val="0.68251722030885453"/>
          <c:y val="0.45261713739791976"/>
          <c:w val="0.27868153538495721"/>
          <c:h val="0.326023533245418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Court of Appeal</a:t>
            </a:r>
            <a:endParaRPr lang="en-US" dirty="0"/>
          </a:p>
        </c:rich>
      </c:tx>
      <c:layout>
        <c:manualLayout>
          <c:xMode val="edge"/>
          <c:yMode val="edge"/>
          <c:x val="0.16177660575446934"/>
          <c:y val="2.1709401709401711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Junior counsel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EA0-459A-BEAE-26C439C069E4}"/>
              </c:ext>
            </c:extLst>
          </c:dPt>
          <c:dPt>
            <c:idx val="1"/>
            <c:bubble3D val="0"/>
            <c:explosion val="16"/>
            <c:extLst>
              <c:ext xmlns:c16="http://schemas.microsoft.com/office/drawing/2014/chart" uri="{C3380CC4-5D6E-409C-BE32-E72D297353CC}">
                <c16:uniqueId val="{00000001-4EA0-459A-BEAE-26C439C069E4}"/>
              </c:ext>
            </c:extLst>
          </c:dPt>
          <c:dLbls>
            <c:dLbl>
              <c:idx val="0"/>
              <c:layout>
                <c:manualLayout>
                  <c:x val="-9.5085183688574715E-2"/>
                  <c:y val="0.1927805499742614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EA0-459A-BEAE-26C439C069E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82%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A0-459A-BEAE-26C439C069E4}"/>
                </c:ext>
              </c:extLst>
            </c:dLbl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Female</c:v>
                </c:pt>
                <c:pt idx="1">
                  <c:v>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A0-459A-BEAE-26C439C069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5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9DEF5-DE9C-4DFF-9686-7929D6144E3A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AA5EF-0AA2-4DF2-8261-FD36303336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74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b="1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542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>
            <a:noAutofit/>
          </a:bodyPr>
          <a:lstStyle>
            <a:lvl1pPr algn="l"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  <a:lvl2pPr>
              <a:defRPr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+mn-lt"/>
                <a:cs typeface="Arial" panose="020B0604020202020204" pitchFamily="34" charset="0"/>
              </a:defRPr>
            </a:lvl4pPr>
            <a:lvl5pPr>
              <a:defRPr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4391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CF6E-9039-4067-B035-C9CB8012A5F3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145E-7E47-43EF-9A3A-C24EF7FDBB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1039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944" y="274638"/>
            <a:ext cx="4618856" cy="1143000"/>
          </a:xfrm>
        </p:spPr>
        <p:txBody>
          <a:bodyPr>
            <a:noAutofit/>
          </a:bodyPr>
          <a:lstStyle>
            <a:lvl1pPr algn="l"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 sz="1800">
                <a:latin typeface="+mn-lt"/>
                <a:cs typeface="Arial" panose="020B0604020202020204" pitchFamily="34" charset="0"/>
              </a:defRPr>
            </a:lvl4pPr>
            <a:lvl5pPr>
              <a:defRPr sz="1800">
                <a:latin typeface="+mn-lt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  <a:cs typeface="Arial" panose="020B0604020202020204" pitchFamily="34" charset="0"/>
              </a:defRPr>
            </a:lvl1pPr>
            <a:lvl2pPr>
              <a:defRPr sz="2400">
                <a:latin typeface="+mn-lt"/>
                <a:cs typeface="Arial" panose="020B0604020202020204" pitchFamily="34" charset="0"/>
              </a:defRPr>
            </a:lvl2pPr>
            <a:lvl3pPr>
              <a:defRPr sz="2000">
                <a:latin typeface="+mn-lt"/>
                <a:cs typeface="Arial" panose="020B0604020202020204" pitchFamily="34" charset="0"/>
              </a:defRPr>
            </a:lvl3pPr>
            <a:lvl4pPr>
              <a:defRPr sz="1800">
                <a:latin typeface="+mn-lt"/>
                <a:cs typeface="Arial" panose="020B0604020202020204" pitchFamily="34" charset="0"/>
              </a:defRPr>
            </a:lvl4pPr>
            <a:lvl5pPr>
              <a:defRPr sz="1800">
                <a:latin typeface="+mn-lt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8677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>
            <a:noAutofit/>
          </a:bodyPr>
          <a:lstStyle>
            <a:lvl1pPr algn="l"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CF6E-9039-4067-B035-C9CB8012A5F3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145E-7E47-43EF-9A3A-C24EF7FDBB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651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>
            <a:noAutofit/>
          </a:bodyPr>
          <a:lstStyle>
            <a:lvl1pPr algn="l">
              <a:defRPr sz="4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816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CF6E-9039-4067-B035-C9CB8012A5F3}" type="datetimeFigureOut">
              <a:rPr lang="en-AU" smtClean="0"/>
              <a:t>17/06/2019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A145E-7E47-43EF-9A3A-C24EF7FDBB6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4147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3250704" cy="1162050"/>
          </a:xfrm>
        </p:spPr>
        <p:txBody>
          <a:bodyPr anchor="b"/>
          <a:lstStyle>
            <a:lvl1pPr algn="l">
              <a:defRPr sz="2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3928" y="273050"/>
            <a:ext cx="4762872" cy="5853113"/>
          </a:xfrm>
        </p:spPr>
        <p:txBody>
          <a:bodyPr/>
          <a:lstStyle>
            <a:lvl1pPr>
              <a:defRPr sz="3200">
                <a:latin typeface="+mn-lt"/>
                <a:cs typeface="Arial" panose="020B0604020202020204" pitchFamily="34" charset="0"/>
              </a:defRPr>
            </a:lvl1pPr>
            <a:lvl2pPr>
              <a:defRPr sz="2800">
                <a:latin typeface="+mn-lt"/>
                <a:cs typeface="Arial" panose="020B0604020202020204" pitchFamily="34" charset="0"/>
              </a:defRPr>
            </a:lvl2pPr>
            <a:lvl3pPr>
              <a:defRPr sz="2400">
                <a:latin typeface="+mn-lt"/>
                <a:cs typeface="Arial" panose="020B0604020202020204" pitchFamily="34" charset="0"/>
              </a:defRPr>
            </a:lvl3pPr>
            <a:lvl4pPr>
              <a:defRPr sz="2000">
                <a:latin typeface="+mn-lt"/>
                <a:cs typeface="Arial" panose="020B0604020202020204" pitchFamily="34" charset="0"/>
              </a:defRPr>
            </a:lvl4pPr>
            <a:lvl5pPr>
              <a:defRPr sz="2000">
                <a:latin typeface="+mn-lt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48880"/>
            <a:ext cx="3250704" cy="3777283"/>
          </a:xfrm>
        </p:spPr>
        <p:txBody>
          <a:bodyPr/>
          <a:lstStyle>
            <a:lvl1pPr marL="0" indent="0">
              <a:buNone/>
              <a:defRPr sz="140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202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32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653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4B4CF6E-9039-4067-B035-C9CB8012A5F3}" type="datetimeFigureOut">
              <a:rPr lang="en-AU" smtClean="0"/>
              <a:pPr/>
              <a:t>17/06/2019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530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6530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62A145E-7E47-43EF-9A3A-C24EF7FDBB6F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0481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2038262"/>
            <a:ext cx="7772400" cy="1470025"/>
          </a:xfrm>
        </p:spPr>
        <p:txBody>
          <a:bodyPr/>
          <a:lstStyle/>
          <a:p>
            <a:r>
              <a:rPr lang="en-AU" altLang="en-US" dirty="0"/>
              <a:t>NSW Bar Association</a:t>
            </a:r>
            <a:br>
              <a:rPr lang="en-AU" altLang="en-US" dirty="0"/>
            </a:br>
            <a:r>
              <a:rPr lang="en-AU" altLang="en-US" dirty="0" err="1"/>
              <a:t>CPD</a:t>
            </a:r>
            <a:r>
              <a:rPr lang="en-AU" altLang="en-US" dirty="0"/>
              <a:t> Session – 13 June 2019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3424" y="3823131"/>
            <a:ext cx="6400800" cy="1752600"/>
          </a:xfrm>
        </p:spPr>
        <p:txBody>
          <a:bodyPr/>
          <a:lstStyle/>
          <a:p>
            <a:r>
              <a:rPr lang="en-AU" altLang="en-US" i="1" dirty="0" smtClean="0">
                <a:solidFill>
                  <a:schemeClr val="tx1"/>
                </a:solidFill>
              </a:rPr>
              <a:t>Fresh perspectives on equitable briefing:</a:t>
            </a:r>
          </a:p>
          <a:p>
            <a:r>
              <a:rPr lang="en-AU" altLang="en-US" i="1" dirty="0" smtClean="0">
                <a:solidFill>
                  <a:schemeClr val="tx1"/>
                </a:solidFill>
              </a:rPr>
              <a:t>But first, some statistics…</a:t>
            </a:r>
            <a:endParaRPr lang="en-AU" altLang="en-US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>
            <a:off x="323528" y="476672"/>
            <a:ext cx="4462264" cy="10801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TextBox 4"/>
          <p:cNvSpPr txBox="1"/>
          <p:nvPr/>
        </p:nvSpPr>
        <p:spPr>
          <a:xfrm>
            <a:off x="2491418" y="5890575"/>
            <a:ext cx="5164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Justice Jacqueline Gleeson, Federal Court of Australia</a:t>
            </a:r>
            <a:endParaRPr lang="en-AU" dirty="0"/>
          </a:p>
        </p:txBody>
      </p:sp>
      <p:sp>
        <p:nvSpPr>
          <p:cNvPr id="6" name="Rectangle 5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817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en-AU" altLang="en-US" dirty="0" smtClean="0"/>
              <a:t>Women</a:t>
            </a:r>
            <a:r>
              <a:rPr lang="en-AU" altLang="en-US" baseline="30000" dirty="0"/>
              <a:t>1</a:t>
            </a:r>
            <a:r>
              <a:rPr lang="en-AU" altLang="en-US" dirty="0" smtClean="0"/>
              <a:t> </a:t>
            </a:r>
            <a:r>
              <a:rPr lang="en-AU" altLang="en-US" dirty="0"/>
              <a:t>at the NSW Bar</a:t>
            </a:r>
            <a:br>
              <a:rPr lang="en-AU" altLang="en-US" dirty="0"/>
            </a:br>
            <a:r>
              <a:rPr lang="en-AU" altLang="en-US" sz="1800" dirty="0"/>
              <a:t>Source: NSW Bar Association</a:t>
            </a:r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5872515"/>
              </p:ext>
            </p:extLst>
          </p:nvPr>
        </p:nvGraphicFramePr>
        <p:xfrm>
          <a:off x="971600" y="1628799"/>
          <a:ext cx="40386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9212031"/>
              </p:ext>
            </p:extLst>
          </p:nvPr>
        </p:nvGraphicFramePr>
        <p:xfrm>
          <a:off x="4643438" y="1650999"/>
          <a:ext cx="40386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31392173"/>
              </p:ext>
            </p:extLst>
          </p:nvPr>
        </p:nvGraphicFramePr>
        <p:xfrm>
          <a:off x="2843808" y="4013199"/>
          <a:ext cx="4038600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 2"/>
          <p:cNvSpPr/>
          <p:nvPr/>
        </p:nvSpPr>
        <p:spPr>
          <a:xfrm>
            <a:off x="1079104" y="6199310"/>
            <a:ext cx="2609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1400" dirty="0"/>
              <a:t>1. Identified by </a:t>
            </a:r>
            <a:r>
              <a:rPr lang="en-AU" sz="1400" dirty="0" smtClean="0"/>
              <a:t>name throughout</a:t>
            </a:r>
            <a:endParaRPr lang="en-AU" sz="1400" dirty="0"/>
          </a:p>
        </p:txBody>
      </p:sp>
    </p:spTree>
    <p:extLst>
      <p:ext uri="{BB962C8B-B14F-4D97-AF65-F5344CB8AC3E}">
        <p14:creationId xmlns:p14="http://schemas.microsoft.com/office/powerpoint/2010/main" val="144560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l" eaLnBrk="1" hangingPunct="1"/>
            <a:r>
              <a:rPr lang="en-AU" altLang="en-US" dirty="0" smtClean="0"/>
              <a:t>Women at the Federal Court</a:t>
            </a:r>
            <a:r>
              <a:rPr lang="en-AU" altLang="en-US" dirty="0"/>
              <a:t/>
            </a:r>
            <a:br>
              <a:rPr lang="en-AU" altLang="en-US" dirty="0"/>
            </a:br>
            <a:endParaRPr lang="en-AU" alt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7255945"/>
              </p:ext>
            </p:extLst>
          </p:nvPr>
        </p:nvGraphicFramePr>
        <p:xfrm>
          <a:off x="5148064" y="1628799"/>
          <a:ext cx="3096344" cy="231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4446970"/>
              </p:ext>
            </p:extLst>
          </p:nvPr>
        </p:nvGraphicFramePr>
        <p:xfrm>
          <a:off x="1115616" y="4022853"/>
          <a:ext cx="3312368" cy="222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41218626"/>
              </p:ext>
            </p:extLst>
          </p:nvPr>
        </p:nvGraphicFramePr>
        <p:xfrm>
          <a:off x="4937212" y="3943964"/>
          <a:ext cx="3451212" cy="2409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205805"/>
              </p:ext>
            </p:extLst>
          </p:nvPr>
        </p:nvGraphicFramePr>
        <p:xfrm>
          <a:off x="1262960" y="1562663"/>
          <a:ext cx="3096344" cy="23151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1043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algn="l" eaLnBrk="1" hangingPunct="1"/>
            <a:r>
              <a:rPr lang="en-AU" altLang="en-US" dirty="0" smtClean="0"/>
              <a:t>Women at the Supreme Court of New South Wales</a:t>
            </a:r>
            <a:r>
              <a:rPr lang="en-AU" altLang="en-US" dirty="0"/>
              <a:t/>
            </a:r>
            <a:br>
              <a:rPr lang="en-AU" altLang="en-US" dirty="0"/>
            </a:br>
            <a:endParaRPr lang="en-AU" altLang="en-US" sz="1800" dirty="0"/>
          </a:p>
        </p:txBody>
      </p:sp>
      <p:graphicFrame>
        <p:nvGraphicFramePr>
          <p:cNvPr id="2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3641516"/>
              </p:ext>
            </p:extLst>
          </p:nvPr>
        </p:nvGraphicFramePr>
        <p:xfrm>
          <a:off x="1043581" y="1636339"/>
          <a:ext cx="3600400" cy="2160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05452403"/>
              </p:ext>
            </p:extLst>
          </p:nvPr>
        </p:nvGraphicFramePr>
        <p:xfrm>
          <a:off x="5290156" y="908720"/>
          <a:ext cx="3492896" cy="1807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38186752"/>
              </p:ext>
            </p:extLst>
          </p:nvPr>
        </p:nvGraphicFramePr>
        <p:xfrm>
          <a:off x="5290156" y="4581128"/>
          <a:ext cx="3528962" cy="18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Rectangle 6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56810853"/>
              </p:ext>
            </p:extLst>
          </p:nvPr>
        </p:nvGraphicFramePr>
        <p:xfrm>
          <a:off x="5290156" y="2690300"/>
          <a:ext cx="3528962" cy="1773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4776373"/>
              </p:ext>
            </p:extLst>
          </p:nvPr>
        </p:nvGraphicFramePr>
        <p:xfrm>
          <a:off x="1187624" y="3933056"/>
          <a:ext cx="331236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85561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498178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AU" dirty="0"/>
              <a:t>NSW Supreme Court and</a:t>
            </a:r>
            <a:br>
              <a:rPr lang="en-AU" dirty="0"/>
            </a:br>
            <a:r>
              <a:rPr lang="en-AU" dirty="0"/>
              <a:t>Federal Court (NSW Division)</a:t>
            </a:r>
            <a:br>
              <a:rPr lang="en-AU" dirty="0"/>
            </a:br>
            <a:r>
              <a:rPr lang="en-AU" sz="2200" dirty="0"/>
              <a:t>May 2017 to April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988840"/>
            <a:ext cx="7427168" cy="413732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AU" dirty="0"/>
              <a:t>18% of barristers appearing were </a:t>
            </a:r>
            <a:r>
              <a:rPr lang="en-AU" dirty="0" smtClean="0"/>
              <a:t>women</a:t>
            </a:r>
            <a:endParaRPr lang="en-AU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AU" dirty="0"/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800" dirty="0"/>
              <a:t>Based on appearances noted on </a:t>
            </a:r>
            <a:r>
              <a:rPr lang="en-AU" sz="2800" dirty="0" err="1"/>
              <a:t>Austlii</a:t>
            </a:r>
            <a:r>
              <a:rPr lang="en-AU" sz="2800" dirty="0"/>
              <a:t> reported cases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800" dirty="0"/>
              <a:t>No account of LENGTH of appearance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AU" sz="2800" dirty="0"/>
              <a:t>No account of whether a SPEAKING ROLE</a:t>
            </a:r>
          </a:p>
        </p:txBody>
      </p:sp>
    </p:spTree>
    <p:extLst>
      <p:ext uri="{BB962C8B-B14F-4D97-AF65-F5344CB8AC3E}">
        <p14:creationId xmlns:p14="http://schemas.microsoft.com/office/powerpoint/2010/main" val="2210396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AU" dirty="0"/>
              <a:t>NSW Supreme Court </a:t>
            </a:r>
            <a:br>
              <a:rPr lang="en-AU" dirty="0"/>
            </a:br>
            <a:r>
              <a:rPr lang="en-AU" sz="2200" dirty="0" smtClean="0"/>
              <a:t>May </a:t>
            </a:r>
            <a:r>
              <a:rPr lang="en-AU" sz="2200" dirty="0"/>
              <a:t>2017 to April 2018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 smtClean="0"/>
              <a:t>Equity Division</a:t>
            </a:r>
            <a:endParaRPr lang="en-AU" altLang="en-US" b="1" dirty="0"/>
          </a:p>
          <a:p>
            <a:pPr marL="0" indent="0" eaLnBrk="1" hangingPunct="1">
              <a:buNone/>
            </a:pPr>
            <a:r>
              <a:rPr lang="en-AU" altLang="en-US" dirty="0"/>
              <a:t>16% of barristers appearing were </a:t>
            </a:r>
            <a:r>
              <a:rPr lang="en-AU" altLang="en-US" dirty="0" smtClean="0"/>
              <a:t>women</a:t>
            </a:r>
            <a:endParaRPr lang="en-AU" altLang="en-US" dirty="0"/>
          </a:p>
          <a:p>
            <a:pPr lvl="1" eaLnBrk="1" hangingPunct="1"/>
            <a:r>
              <a:rPr lang="en-AU" altLang="en-US" dirty="0" smtClean="0"/>
              <a:t>21</a:t>
            </a:r>
            <a:r>
              <a:rPr lang="en-AU" altLang="en-US" dirty="0"/>
              <a:t>% of appearances by junior counsel were </a:t>
            </a:r>
            <a:r>
              <a:rPr lang="en-AU" altLang="en-US" dirty="0" smtClean="0"/>
              <a:t>women</a:t>
            </a:r>
            <a:endParaRPr lang="en-AU" altLang="en-US" dirty="0"/>
          </a:p>
          <a:p>
            <a:pPr lvl="1" eaLnBrk="1" hangingPunct="1"/>
            <a:r>
              <a:rPr lang="en-AU" altLang="en-US" dirty="0"/>
              <a:t>2.5% of appearances by senior counsel were </a:t>
            </a:r>
            <a:r>
              <a:rPr lang="en-AU" altLang="en-US" dirty="0" smtClean="0"/>
              <a:t>women</a:t>
            </a:r>
          </a:p>
          <a:p>
            <a:pPr marL="0" lvl="1" indent="0">
              <a:buNone/>
            </a:pPr>
            <a:endParaRPr lang="en-AU" sz="3200" b="1" dirty="0" smtClean="0"/>
          </a:p>
          <a:p>
            <a:pPr marL="0" lvl="1" indent="0">
              <a:buNone/>
            </a:pPr>
            <a:r>
              <a:rPr lang="en-AU" sz="3200" b="1" dirty="0" smtClean="0"/>
              <a:t>Commercial</a:t>
            </a:r>
            <a:r>
              <a:rPr lang="en-AU" sz="3200" b="1" dirty="0"/>
              <a:t>, Technology and Construction Lists</a:t>
            </a:r>
          </a:p>
          <a:p>
            <a:pPr marL="0" indent="0">
              <a:buNone/>
            </a:pPr>
            <a:r>
              <a:rPr lang="en-AU" altLang="en-US" dirty="0"/>
              <a:t>12% of barristers appearing were women</a:t>
            </a:r>
          </a:p>
          <a:p>
            <a:pPr lvl="1"/>
            <a:r>
              <a:rPr lang="en-AU" altLang="en-US" dirty="0"/>
              <a:t>16% of appearances by junior counsel were </a:t>
            </a:r>
            <a:r>
              <a:rPr lang="en-AU" altLang="en-US" dirty="0" smtClean="0"/>
              <a:t>women</a:t>
            </a:r>
            <a:endParaRPr lang="en-AU" altLang="en-US" dirty="0"/>
          </a:p>
          <a:p>
            <a:pPr lvl="1"/>
            <a:r>
              <a:rPr lang="en-AU" altLang="en-US" dirty="0"/>
              <a:t>3.5% of appearances by senior counsel were women</a:t>
            </a:r>
          </a:p>
          <a:p>
            <a:pPr marL="457200" lvl="1" indent="0" eaLnBrk="1" hangingPunct="1">
              <a:buNone/>
            </a:pPr>
            <a:endParaRPr lang="en-AU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0526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642194"/>
          </a:xfrm>
        </p:spPr>
        <p:txBody>
          <a:bodyPr/>
          <a:lstStyle/>
          <a:p>
            <a:pPr algn="l" eaLnBrk="1" hangingPunct="1"/>
            <a:r>
              <a:rPr lang="en-AU" altLang="en-US" sz="3000" dirty="0" smtClean="0"/>
              <a:t>Women with a speaking part</a:t>
            </a:r>
            <a:r>
              <a:rPr lang="en-AU" altLang="en-US" sz="3000" dirty="0"/>
              <a:t/>
            </a:r>
            <a:br>
              <a:rPr lang="en-AU" altLang="en-US" sz="3000" dirty="0"/>
            </a:br>
            <a:r>
              <a:rPr lang="en-AU" altLang="en-US" sz="2400" dirty="0"/>
              <a:t>Sept 2017 to April 2018, </a:t>
            </a:r>
            <a:r>
              <a:rPr lang="en-AU" altLang="en-US" sz="2400" dirty="0" smtClean="0"/>
              <a:t>NSWSC Commercial </a:t>
            </a:r>
            <a:r>
              <a:rPr lang="en-AU" altLang="en-US" sz="2400" dirty="0"/>
              <a:t>List</a:t>
            </a:r>
          </a:p>
        </p:txBody>
      </p:sp>
      <p:graphicFrame>
        <p:nvGraphicFramePr>
          <p:cNvPr id="2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272348"/>
              </p:ext>
            </p:extLst>
          </p:nvPr>
        </p:nvGraphicFramePr>
        <p:xfrm>
          <a:off x="755576" y="213285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3528" y="6210722"/>
            <a:ext cx="2895600" cy="365125"/>
          </a:xfrm>
        </p:spPr>
        <p:txBody>
          <a:bodyPr/>
          <a:lstStyle/>
          <a:p>
            <a:endParaRPr lang="en-AU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1794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r>
              <a:rPr lang="en-AU" dirty="0" smtClean="0"/>
              <a:t>Gleeson J’s 2019 judgments</a:t>
            </a:r>
            <a:br>
              <a:rPr lang="en-AU" dirty="0" smtClean="0"/>
            </a:br>
            <a:r>
              <a:rPr lang="en-AU" sz="2200" dirty="0"/>
              <a:t>D</a:t>
            </a:r>
            <a:r>
              <a:rPr lang="en-AU" sz="2200" dirty="0" smtClean="0"/>
              <a:t>elivered and reserved</a:t>
            </a:r>
            <a:endParaRPr lang="en-AU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 marL="0" indent="0">
              <a:buNone/>
            </a:pPr>
            <a:r>
              <a:rPr lang="en-AU" altLang="en-US" dirty="0" smtClean="0"/>
              <a:t>21% </a:t>
            </a:r>
            <a:r>
              <a:rPr lang="en-AU" altLang="en-US" dirty="0"/>
              <a:t>of barristers appearing were women</a:t>
            </a:r>
          </a:p>
          <a:p>
            <a:pPr lvl="1"/>
            <a:r>
              <a:rPr lang="en-AU" altLang="en-US" dirty="0" smtClean="0"/>
              <a:t>28% of all appearances were by senior counsel (21 senior counsel)</a:t>
            </a:r>
          </a:p>
          <a:p>
            <a:pPr lvl="1"/>
            <a:r>
              <a:rPr lang="en-AU" altLang="en-US" dirty="0" smtClean="0"/>
              <a:t>2.7% </a:t>
            </a:r>
            <a:r>
              <a:rPr lang="en-AU" altLang="en-US" dirty="0"/>
              <a:t>of appearances by senior counsel were </a:t>
            </a:r>
            <a:r>
              <a:rPr lang="en-AU" altLang="en-US" dirty="0" smtClean="0"/>
              <a:t>women (</a:t>
            </a:r>
            <a:r>
              <a:rPr lang="en-AU" altLang="en-US" dirty="0" err="1" smtClean="0"/>
              <a:t>ie</a:t>
            </a:r>
            <a:r>
              <a:rPr lang="en-AU" altLang="en-US" dirty="0" smtClean="0"/>
              <a:t> two women)</a:t>
            </a:r>
          </a:p>
          <a:p>
            <a:pPr marL="457200" lvl="1" indent="0">
              <a:buNone/>
            </a:pPr>
            <a:endParaRPr lang="en-AU" altLang="en-US" dirty="0"/>
          </a:p>
          <a:p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515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56084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AU" dirty="0"/>
              <a:t>Pay Gap</a:t>
            </a:r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sz="half" idx="4294967295"/>
            <p:extLst/>
          </p:nvPr>
        </p:nvGraphicFramePr>
        <p:xfrm>
          <a:off x="5105400" y="2744788"/>
          <a:ext cx="4038600" cy="341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0"/>
            <a:ext cx="1115616" cy="6858000"/>
          </a:xfrm>
          <a:prstGeom prst="rect">
            <a:avLst/>
          </a:prstGeom>
          <a:solidFill>
            <a:srgbClr val="2169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59632" y="1628800"/>
            <a:ext cx="7694321" cy="4525963"/>
          </a:xfrm>
        </p:spPr>
        <p:txBody>
          <a:bodyPr/>
          <a:lstStyle/>
          <a:p>
            <a:r>
              <a:rPr lang="en-AU" dirty="0"/>
              <a:t>There is a pay gap of 70% between male and female barristers, “the widest pay gap of all professions”</a:t>
            </a:r>
          </a:p>
          <a:p>
            <a:pPr marL="0" indent="0">
              <a:buNone/>
            </a:pPr>
            <a:r>
              <a:rPr lang="en-AU" sz="2400" dirty="0"/>
              <a:t>	(ATO, 2015/16 financial year)</a:t>
            </a:r>
          </a:p>
          <a:p>
            <a:pPr marL="0" indent="0">
              <a:buNone/>
            </a:pPr>
            <a:endParaRPr lang="en-AU" sz="2400" dirty="0"/>
          </a:p>
          <a:p>
            <a:r>
              <a:rPr lang="en-AU" dirty="0"/>
              <a:t>85% of brief fees go to men</a:t>
            </a:r>
          </a:p>
          <a:p>
            <a:pPr marL="0" indent="0">
              <a:buNone/>
            </a:pPr>
            <a:r>
              <a:rPr lang="en-AU" sz="2400" dirty="0"/>
              <a:t>	(2016/17 Annual Report, Equitable Briefing Policy)</a:t>
            </a:r>
          </a:p>
        </p:txBody>
      </p:sp>
    </p:spTree>
    <p:extLst>
      <p:ext uri="{BB962C8B-B14F-4D97-AF65-F5344CB8AC3E}">
        <p14:creationId xmlns:p14="http://schemas.microsoft.com/office/powerpoint/2010/main" val="2340279038"/>
      </p:ext>
    </p:extLst>
  </p:cSld>
  <p:clrMapOvr>
    <a:masterClrMapping/>
  </p:clrMapOvr>
</p:sld>
</file>

<file path=ppt/theme/theme1.xml><?xml version="1.0" encoding="utf-8"?>
<a:theme xmlns:a="http://schemas.openxmlformats.org/drawingml/2006/main" name="FCA-template-Calibri-2016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FCA - Powerpoint template</Template>
  <TotalTime>319</TotalTime>
  <Words>277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FCA-template-Calibri-201606</vt:lpstr>
      <vt:lpstr>NSW Bar Association CPD Session – 13 June 2019</vt:lpstr>
      <vt:lpstr>Women1 at the NSW Bar Source: NSW Bar Association</vt:lpstr>
      <vt:lpstr>Women at the Federal Court </vt:lpstr>
      <vt:lpstr>Women at the Supreme Court of New South Wales </vt:lpstr>
      <vt:lpstr>NSW Supreme Court and Federal Court (NSW Division) May 2017 to April 2018</vt:lpstr>
      <vt:lpstr>NSW Supreme Court  May 2017 to April 2018</vt:lpstr>
      <vt:lpstr>Women with a speaking part Sept 2017 to April 2018, NSWSC Commercial List</vt:lpstr>
      <vt:lpstr>Gleeson J’s 2019 judgments Delivered and reserved</vt:lpstr>
      <vt:lpstr>Pay Gap</vt:lpstr>
    </vt:vector>
  </TitlesOfParts>
  <Company>Federal Court of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Bar Association CPD Session – 13 June 2019</dc:title>
  <dc:creator>Philippa Moore</dc:creator>
  <cp:lastModifiedBy>Justice Gleeson (FCA)</cp:lastModifiedBy>
  <cp:revision>40</cp:revision>
  <cp:lastPrinted>2019-06-12T22:22:47Z</cp:lastPrinted>
  <dcterms:created xsi:type="dcterms:W3CDTF">2019-06-12T01:53:17Z</dcterms:created>
  <dcterms:modified xsi:type="dcterms:W3CDTF">2019-06-17T02:07:45Z</dcterms:modified>
</cp:coreProperties>
</file>