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6" r:id="rId1"/>
  </p:sldMasterIdLst>
  <p:notesMasterIdLst>
    <p:notesMasterId r:id="rId37"/>
  </p:notesMasterIdLst>
  <p:sldIdLst>
    <p:sldId id="267" r:id="rId2"/>
    <p:sldId id="279" r:id="rId3"/>
    <p:sldId id="475" r:id="rId4"/>
    <p:sldId id="273" r:id="rId5"/>
    <p:sldId id="474" r:id="rId6"/>
    <p:sldId id="476" r:id="rId7"/>
    <p:sldId id="477" r:id="rId8"/>
    <p:sldId id="479" r:id="rId9"/>
    <p:sldId id="481" r:id="rId10"/>
    <p:sldId id="482" r:id="rId11"/>
    <p:sldId id="478" r:id="rId12"/>
    <p:sldId id="325" r:id="rId13"/>
    <p:sldId id="326" r:id="rId14"/>
    <p:sldId id="327" r:id="rId15"/>
    <p:sldId id="330" r:id="rId16"/>
    <p:sldId id="319" r:id="rId17"/>
    <p:sldId id="331" r:id="rId18"/>
    <p:sldId id="332" r:id="rId19"/>
    <p:sldId id="333" r:id="rId20"/>
    <p:sldId id="349" r:id="rId21"/>
    <p:sldId id="340" r:id="rId22"/>
    <p:sldId id="484" r:id="rId23"/>
    <p:sldId id="381" r:id="rId24"/>
    <p:sldId id="387" r:id="rId25"/>
    <p:sldId id="392" r:id="rId26"/>
    <p:sldId id="408" r:id="rId27"/>
    <p:sldId id="487" r:id="rId28"/>
    <p:sldId id="488" r:id="rId29"/>
    <p:sldId id="415" r:id="rId30"/>
    <p:sldId id="457" r:id="rId31"/>
    <p:sldId id="493" r:id="rId32"/>
    <p:sldId id="440" r:id="rId33"/>
    <p:sldId id="472" r:id="rId34"/>
    <p:sldId id="491" r:id="rId35"/>
    <p:sldId id="492" r:id="rId36"/>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9194B"/>
    <a:srgbClr val="595959"/>
    <a:srgbClr val="30C09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114" autoAdjust="0"/>
    <p:restoredTop sz="94660"/>
  </p:normalViewPr>
  <p:slideViewPr>
    <p:cSldViewPr>
      <p:cViewPr varScale="1">
        <p:scale>
          <a:sx n="111" d="100"/>
          <a:sy n="111" d="100"/>
        </p:scale>
        <p:origin x="1566"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AU" dirty="0"/>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E9D878B4-4E42-4C38-9214-2C08BEA17FCA}" type="datetimeFigureOut">
              <a:rPr lang="en-AU" smtClean="0"/>
              <a:t>30/05/2023</a:t>
            </a:fld>
            <a:endParaRPr lang="en-AU" dirty="0"/>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AU" dirty="0"/>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AU" dirty="0"/>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02AA0978-DB08-4AFF-9E7B-7837B3BF8B27}" type="slidenum">
              <a:rPr lang="en-AU" smtClean="0"/>
              <a:t>‹#›</a:t>
            </a:fld>
            <a:endParaRPr lang="en-AU" dirty="0"/>
          </a:p>
        </p:txBody>
      </p:sp>
    </p:spTree>
    <p:extLst>
      <p:ext uri="{BB962C8B-B14F-4D97-AF65-F5344CB8AC3E}">
        <p14:creationId xmlns:p14="http://schemas.microsoft.com/office/powerpoint/2010/main" val="12980343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AU"/>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5401F3D4-0363-48A4-BF4F-8959CF89B14D}" type="datetimeFigureOut">
              <a:rPr lang="en-AU" smtClean="0">
                <a:solidFill>
                  <a:prstClr val="black">
                    <a:tint val="75000"/>
                  </a:prstClr>
                </a:solidFill>
              </a:rPr>
              <a:pPr/>
              <a:t>30/05/2023</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25542370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5401F3D4-0363-48A4-BF4F-8959CF89B14D}" type="datetimeFigureOut">
              <a:rPr lang="en-AU" smtClean="0">
                <a:solidFill>
                  <a:prstClr val="black">
                    <a:tint val="75000"/>
                  </a:prstClr>
                </a:solidFill>
              </a:rPr>
              <a:pPr/>
              <a:t>30/05/2023</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3128669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AU"/>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401F3D4-0363-48A4-BF4F-8959CF89B14D}" type="datetimeFigureOut">
              <a:rPr lang="en-AU" smtClean="0">
                <a:solidFill>
                  <a:prstClr val="black">
                    <a:tint val="75000"/>
                  </a:prstClr>
                </a:solidFill>
              </a:rPr>
              <a:pPr/>
              <a:t>30/05/2023</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1995988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p:cNvSpPr>
            <a:spLocks noGrp="1"/>
          </p:cNvSpPr>
          <p:nvPr>
            <p:ph type="dt" sz="half" idx="10"/>
          </p:nvPr>
        </p:nvSpPr>
        <p:spPr/>
        <p:txBody>
          <a:bodyPr/>
          <a:lstStyle/>
          <a:p>
            <a:fld id="{5401F3D4-0363-48A4-BF4F-8959CF89B14D}" type="datetimeFigureOut">
              <a:rPr lang="en-AU" smtClean="0">
                <a:solidFill>
                  <a:prstClr val="black">
                    <a:tint val="75000"/>
                  </a:prstClr>
                </a:solidFill>
              </a:rPr>
              <a:pPr/>
              <a:t>30/05/2023</a:t>
            </a:fld>
            <a:endParaRPr lang="en-AU"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AU"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12795730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AU"/>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p:cNvSpPr>
            <a:spLocks noGrp="1"/>
          </p:cNvSpPr>
          <p:nvPr>
            <p:ph type="dt" sz="half" idx="10"/>
          </p:nvPr>
        </p:nvSpPr>
        <p:spPr/>
        <p:txBody>
          <a:bodyPr/>
          <a:lstStyle/>
          <a:p>
            <a:fld id="{5401F3D4-0363-48A4-BF4F-8959CF89B14D}" type="datetimeFigureOut">
              <a:rPr lang="en-AU" smtClean="0">
                <a:solidFill>
                  <a:prstClr val="black">
                    <a:tint val="75000"/>
                  </a:prstClr>
                </a:solidFill>
              </a:rPr>
              <a:pPr/>
              <a:t>30/05/2023</a:t>
            </a:fld>
            <a:endParaRPr lang="en-AU"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AU" dirty="0">
              <a:solidFill>
                <a:prstClr val="black">
                  <a:tint val="75000"/>
                </a:prstClr>
              </a:solidFill>
            </a:endParaRPr>
          </a:p>
        </p:txBody>
      </p:sp>
      <p:sp>
        <p:nvSpPr>
          <p:cNvPr id="9" name="Slide Number Placeholder 8"/>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32880677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p>
            <a:fld id="{5401F3D4-0363-48A4-BF4F-8959CF89B14D}" type="datetimeFigureOut">
              <a:rPr lang="en-AU" smtClean="0">
                <a:solidFill>
                  <a:prstClr val="black">
                    <a:tint val="75000"/>
                  </a:prstClr>
                </a:solidFill>
              </a:rPr>
              <a:pPr/>
              <a:t>30/05/2023</a:t>
            </a:fld>
            <a:endParaRPr lang="en-AU"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AU" dirty="0">
              <a:solidFill>
                <a:prstClr val="black">
                  <a:tint val="75000"/>
                </a:prstClr>
              </a:solidFill>
            </a:endParaRPr>
          </a:p>
        </p:txBody>
      </p:sp>
      <p:sp>
        <p:nvSpPr>
          <p:cNvPr id="5" name="Slide Number Placeholder 4"/>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27298406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401F3D4-0363-48A4-BF4F-8959CF89B14D}" type="datetimeFigureOut">
              <a:rPr lang="en-AU" smtClean="0">
                <a:solidFill>
                  <a:prstClr val="black">
                    <a:tint val="75000"/>
                  </a:prstClr>
                </a:solidFill>
              </a:rPr>
              <a:pPr/>
              <a:t>30/05/2023</a:t>
            </a:fld>
            <a:endParaRPr lang="en-AU"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AU" dirty="0">
              <a:solidFill>
                <a:prstClr val="black">
                  <a:tint val="75000"/>
                </a:prstClr>
              </a:solidFill>
            </a:endParaRPr>
          </a:p>
        </p:txBody>
      </p:sp>
      <p:sp>
        <p:nvSpPr>
          <p:cNvPr id="4" name="Slide Number Placeholder 3"/>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3853239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AU"/>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401F3D4-0363-48A4-BF4F-8959CF89B14D}" type="datetimeFigureOut">
              <a:rPr lang="en-AU" smtClean="0">
                <a:solidFill>
                  <a:prstClr val="black">
                    <a:tint val="75000"/>
                  </a:prstClr>
                </a:solidFill>
              </a:rPr>
              <a:pPr/>
              <a:t>30/05/2023</a:t>
            </a:fld>
            <a:endParaRPr lang="en-AU"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AU"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17202268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AU"/>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AU"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401F3D4-0363-48A4-BF4F-8959CF89B14D}" type="datetimeFigureOut">
              <a:rPr lang="en-AU" smtClean="0">
                <a:solidFill>
                  <a:prstClr val="black">
                    <a:tint val="75000"/>
                  </a:prstClr>
                </a:solidFill>
              </a:rPr>
              <a:pPr/>
              <a:t>30/05/2023</a:t>
            </a:fld>
            <a:endParaRPr lang="en-AU"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AU" dirty="0">
              <a:solidFill>
                <a:prstClr val="black">
                  <a:tint val="75000"/>
                </a:prstClr>
              </a:solidFill>
            </a:endParaRPr>
          </a:p>
        </p:txBody>
      </p:sp>
      <p:sp>
        <p:nvSpPr>
          <p:cNvPr id="7" name="Slide Number Placeholder 6"/>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32255041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5401F3D4-0363-48A4-BF4F-8959CF89B14D}" type="datetimeFigureOut">
              <a:rPr lang="en-AU" smtClean="0">
                <a:solidFill>
                  <a:prstClr val="black">
                    <a:tint val="75000"/>
                  </a:prstClr>
                </a:solidFill>
              </a:rPr>
              <a:pPr/>
              <a:t>30/05/2023</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22723426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5401F3D4-0363-48A4-BF4F-8959CF89B14D}" type="datetimeFigureOut">
              <a:rPr lang="en-AU" smtClean="0">
                <a:solidFill>
                  <a:prstClr val="black">
                    <a:tint val="75000"/>
                  </a:prstClr>
                </a:solidFill>
              </a:rPr>
              <a:pPr/>
              <a:t>30/05/2023</a:t>
            </a:fld>
            <a:endParaRPr lang="en-AU"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AU" dirty="0">
              <a:solidFill>
                <a:prstClr val="black">
                  <a:tint val="75000"/>
                </a:prstClr>
              </a:solidFill>
            </a:endParaRPr>
          </a:p>
        </p:txBody>
      </p:sp>
      <p:sp>
        <p:nvSpPr>
          <p:cNvPr id="6" name="Slide Number Placeholder 5"/>
          <p:cNvSpPr>
            <a:spLocks noGrp="1"/>
          </p:cNvSpPr>
          <p:nvPr>
            <p:ph type="sldNum" sz="quarter" idx="12"/>
          </p:nvPr>
        </p:nvSpPr>
        <p:spPr/>
        <p:txBody>
          <a:body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2919622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5401F3D4-0363-48A4-BF4F-8959CF89B14D}" type="datetimeFigureOut">
              <a:rPr lang="en-AU" smtClean="0">
                <a:solidFill>
                  <a:prstClr val="black">
                    <a:tint val="75000"/>
                  </a:prstClr>
                </a:solidFill>
              </a:rPr>
              <a:pPr/>
              <a:t>30/05/2023</a:t>
            </a:fld>
            <a:endParaRPr lang="en-AU" dirty="0">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AU" dirty="0">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12D0C46-6000-4097-8360-68B670025C48}" type="slidenum">
              <a:rPr lang="en-AU" smtClean="0">
                <a:solidFill>
                  <a:prstClr val="black">
                    <a:tint val="75000"/>
                  </a:prstClr>
                </a:solidFill>
              </a:rPr>
              <a:pPr/>
              <a:t>‹#›</a:t>
            </a:fld>
            <a:endParaRPr lang="en-AU" dirty="0">
              <a:solidFill>
                <a:prstClr val="black">
                  <a:tint val="75000"/>
                </a:prstClr>
              </a:solidFill>
            </a:endParaRPr>
          </a:p>
        </p:txBody>
      </p:sp>
    </p:spTree>
    <p:extLst>
      <p:ext uri="{BB962C8B-B14F-4D97-AF65-F5344CB8AC3E}">
        <p14:creationId xmlns:p14="http://schemas.microsoft.com/office/powerpoint/2010/main" val="1890830423"/>
      </p:ext>
    </p:extLst>
  </p:cSld>
  <p:clrMap bg1="lt1" tx1="dk1" bg2="lt2" tx2="dk2" accent1="accent1" accent2="accent2" accent3="accent3" accent4="accent4" accent5="accent5" accent6="accent6" hlink="hlink" folHlink="folHlink"/>
  <p:sldLayoutIdLst>
    <p:sldLayoutId id="2147483787" r:id="rId1"/>
    <p:sldLayoutId id="2147483788" r:id="rId2"/>
    <p:sldLayoutId id="2147483789" r:id="rId3"/>
    <p:sldLayoutId id="2147483790" r:id="rId4"/>
    <p:sldLayoutId id="2147483791" r:id="rId5"/>
    <p:sldLayoutId id="2147483792" r:id="rId6"/>
    <p:sldLayoutId id="2147483793" r:id="rId7"/>
    <p:sldLayoutId id="2147483794" r:id="rId8"/>
    <p:sldLayoutId id="2147483795" r:id="rId9"/>
    <p:sldLayoutId id="2147483796" r:id="rId10"/>
    <p:sldLayoutId id="2147483797"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tif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www.paclii.org/pg/cases/PGSC/2019/55.html?stem=&amp;synonyms=&amp;query=kaya" TargetMode="External"/><Relationship Id="rId2" Type="http://schemas.openxmlformats.org/officeDocument/2006/relationships/hyperlink" Target="http://www.paclii.org/pg/cases/PGSC/1987/12.html?stem=&amp;synonyms=&amp;query=berrigan%20and%20buk%20bilong" TargetMode="Externa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www.paclii.org/cgi-bin/LawCite?cit=%5b1998%5d%20HCA%207" TargetMode="External"/><Relationship Id="rId2" Type="http://schemas.openxmlformats.org/officeDocument/2006/relationships/hyperlink" Target="http://www.paclii.org/cgi-bin/LawCite?cit=%5b1975%5d%20AC%20819?stem=&amp;synonyms=&amp;query=roland%20tom" TargetMode="External"/><Relationship Id="rId1" Type="http://schemas.openxmlformats.org/officeDocument/2006/relationships/slideLayout" Target="../slideLayouts/slideLayout2.xml"/><Relationship Id="rId6" Type="http://schemas.openxmlformats.org/officeDocument/2006/relationships/image" Target="../media/image13.jpeg"/><Relationship Id="rId5" Type="http://schemas.openxmlformats.org/officeDocument/2006/relationships/image" Target="../media/image5.png"/><Relationship Id="rId4" Type="http://schemas.openxmlformats.org/officeDocument/2006/relationships/hyperlink" Target="http://www.paclii.org/cgi-bin/LawCite?cit=%281998%29%20192%20CLR%20493?stem=&amp;synonyms=&amp;query=roland%20tom" TargetMode="Externa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4.jpe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ChangeArrowheads="1"/>
          </p:cNvSpPr>
          <p:nvPr/>
        </p:nvSpPr>
        <p:spPr bwMode="auto">
          <a:xfrm>
            <a:off x="251520" y="2132856"/>
            <a:ext cx="8784976" cy="1656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pPr>
            <a:r>
              <a:rPr lang="en-AU" altLang="en-US" sz="3200" b="1" dirty="0">
                <a:solidFill>
                  <a:srgbClr val="002060"/>
                </a:solidFill>
              </a:rPr>
              <a:t>Judicial Officers’ </a:t>
            </a:r>
          </a:p>
          <a:p>
            <a:pPr algn="ctr">
              <a:spcBef>
                <a:spcPct val="0"/>
              </a:spcBef>
            </a:pPr>
            <a:r>
              <a:rPr lang="en-AU" altLang="en-US" sz="3200" b="1" dirty="0">
                <a:solidFill>
                  <a:srgbClr val="002060"/>
                </a:solidFill>
              </a:rPr>
              <a:t>Fraud and Corruption Online Course</a:t>
            </a:r>
          </a:p>
          <a:p>
            <a:pPr algn="ctr">
              <a:spcBef>
                <a:spcPct val="0"/>
              </a:spcBef>
            </a:pPr>
            <a:endParaRPr lang="en-AU" altLang="en-US" sz="1000" b="1" dirty="0"/>
          </a:p>
          <a:p>
            <a:pPr algn="ctr"/>
            <a:r>
              <a:rPr lang="en-AU" sz="2000" b="1" dirty="0">
                <a:solidFill>
                  <a:srgbClr val="595959"/>
                </a:solidFill>
              </a:rPr>
              <a:t>Via Zoom - 18, 25 &amp; 31 May, 8 &amp; 15 June 2023 </a:t>
            </a:r>
            <a:endParaRPr lang="en-US" altLang="en-US" sz="2000" b="1" i="1" dirty="0">
              <a:solidFill>
                <a:srgbClr val="595959"/>
              </a:solidFill>
            </a:endParaRPr>
          </a:p>
        </p:txBody>
      </p:sp>
      <p:sp>
        <p:nvSpPr>
          <p:cNvPr id="2" name="TextBox 1"/>
          <p:cNvSpPr txBox="1"/>
          <p:nvPr/>
        </p:nvSpPr>
        <p:spPr>
          <a:xfrm>
            <a:off x="6090572" y="5372439"/>
            <a:ext cx="184666" cy="369332"/>
          </a:xfrm>
          <a:prstGeom prst="rect">
            <a:avLst/>
          </a:prstGeom>
          <a:noFill/>
        </p:spPr>
        <p:txBody>
          <a:bodyPr wrap="none" rtlCol="0">
            <a:spAutoFit/>
          </a:bodyPr>
          <a:lstStyle/>
          <a:p>
            <a:endParaRPr lang="en-US" dirty="0">
              <a:solidFill>
                <a:prstClr val="black"/>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05308" y="531702"/>
            <a:ext cx="4155193" cy="1262681"/>
          </a:xfrm>
          <a:prstGeom prst="rect">
            <a:avLst/>
          </a:prstGeom>
        </p:spPr>
      </p:pic>
      <p:pic>
        <p:nvPicPr>
          <p:cNvPr id="15" name="Picture 14"/>
          <p:cNvPicPr/>
          <p:nvPr/>
        </p:nvPicPr>
        <p:blipFill>
          <a:blip r:embed="rId3">
            <a:extLst>
              <a:ext uri="{28A0092B-C50C-407E-A947-70E740481C1C}">
                <a14:useLocalDpi xmlns:a14="http://schemas.microsoft.com/office/drawing/2010/main" val="0"/>
              </a:ext>
            </a:extLst>
          </a:blip>
          <a:stretch>
            <a:fillRect/>
          </a:stretch>
        </p:blipFill>
        <p:spPr>
          <a:xfrm>
            <a:off x="4821997" y="5592585"/>
            <a:ext cx="4059847" cy="722384"/>
          </a:xfrm>
          <a:prstGeom prst="rect">
            <a:avLst/>
          </a:prstGeom>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4710" y="5439427"/>
            <a:ext cx="3321050"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331640" y="409307"/>
            <a:ext cx="1728192" cy="1335843"/>
          </a:xfrm>
          <a:prstGeom prst="rect">
            <a:avLst/>
          </a:prstGeom>
        </p:spPr>
      </p:pic>
    </p:spTree>
    <p:extLst>
      <p:ext uri="{BB962C8B-B14F-4D97-AF65-F5344CB8AC3E}">
        <p14:creationId xmlns:p14="http://schemas.microsoft.com/office/powerpoint/2010/main" val="41423810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a:spLocks noChangeArrowheads="1"/>
          </p:cNvSpPr>
          <p:nvPr/>
        </p:nvSpPr>
        <p:spPr bwMode="auto">
          <a:xfrm>
            <a:off x="251520" y="2247427"/>
            <a:ext cx="8784976" cy="2016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en-AU" altLang="en-US" sz="2400" b="1" i="1" dirty="0">
              <a:solidFill>
                <a:srgbClr val="002060"/>
              </a:solidFill>
            </a:endParaRPr>
          </a:p>
          <a:p>
            <a:pPr algn="ctr"/>
            <a:r>
              <a:rPr lang="en-AU" altLang="en-US" sz="3200" b="1" dirty="0">
                <a:solidFill>
                  <a:srgbClr val="002060"/>
                </a:solidFill>
              </a:rPr>
              <a:t>Session 2: Fraud and Related Offences</a:t>
            </a:r>
          </a:p>
          <a:p>
            <a:pPr algn="ctr"/>
            <a:r>
              <a:rPr lang="en-AU" altLang="en-US" sz="2400" b="1" dirty="0">
                <a:solidFill>
                  <a:schemeClr val="bg1">
                    <a:lumMod val="50000"/>
                  </a:schemeClr>
                </a:solidFill>
              </a:rPr>
              <a:t>Thursday 25 May, 2023</a:t>
            </a:r>
          </a:p>
          <a:p>
            <a:pPr algn="ctr"/>
            <a:endParaRPr lang="en-AU" altLang="en-US" sz="2400" b="1" dirty="0">
              <a:solidFill>
                <a:schemeClr val="bg1">
                  <a:lumMod val="50000"/>
                </a:schemeClr>
              </a:solidFill>
            </a:endParaRPr>
          </a:p>
          <a:p>
            <a:pPr algn="ctr"/>
            <a:r>
              <a:rPr lang="en-AU" altLang="en-US" sz="2400" b="1" i="1" dirty="0" smtClean="0">
                <a:solidFill>
                  <a:srgbClr val="002060"/>
                </a:solidFill>
              </a:rPr>
              <a:t>Justice </a:t>
            </a:r>
            <a:r>
              <a:rPr lang="en-AU" altLang="en-US" sz="2400" b="1" i="1" dirty="0">
                <a:solidFill>
                  <a:srgbClr val="002060"/>
                </a:solidFill>
              </a:rPr>
              <a:t>Teresa </a:t>
            </a:r>
            <a:r>
              <a:rPr lang="en-AU" altLang="en-US" sz="2400" b="1" i="1" dirty="0" smtClean="0">
                <a:solidFill>
                  <a:srgbClr val="002060"/>
                </a:solidFill>
              </a:rPr>
              <a:t>Berrigan </a:t>
            </a:r>
            <a:endParaRPr lang="en-AU" altLang="en-US" sz="2400" b="1" i="1" dirty="0" smtClean="0">
              <a:solidFill>
                <a:srgbClr val="002060"/>
              </a:solidFill>
            </a:endParaRPr>
          </a:p>
          <a:p>
            <a:pPr algn="ctr"/>
            <a:r>
              <a:rPr lang="en-AU" altLang="en-US" sz="2400" b="1" i="1" dirty="0" smtClean="0">
                <a:solidFill>
                  <a:srgbClr val="002060"/>
                </a:solidFill>
              </a:rPr>
              <a:t>National and Supreme Courts of Papua New Guinea</a:t>
            </a:r>
            <a:endParaRPr lang="en-US" altLang="en-US" sz="2400" b="1" i="1" dirty="0">
              <a:solidFill>
                <a:srgbClr val="002060"/>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11758" y="980728"/>
            <a:ext cx="4155193" cy="1262681"/>
          </a:xfrm>
          <a:prstGeom prst="rect">
            <a:avLst/>
          </a:prstGeom>
        </p:spPr>
      </p:pic>
    </p:spTree>
    <p:extLst>
      <p:ext uri="{BB962C8B-B14F-4D97-AF65-F5344CB8AC3E}">
        <p14:creationId xmlns:p14="http://schemas.microsoft.com/office/powerpoint/2010/main" val="38336203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10930" y="4886579"/>
            <a:ext cx="184731" cy="300082"/>
          </a:xfrm>
          <a:prstGeom prst="rect">
            <a:avLst/>
          </a:prstGeom>
          <a:noFill/>
        </p:spPr>
        <p:txBody>
          <a:bodyPr wrap="none" rtlCol="0">
            <a:spAutoFit/>
          </a:bodyPr>
          <a:lstStyle/>
          <a:p>
            <a:endParaRPr lang="en-US" sz="1350">
              <a:solidFill>
                <a:prstClr val="black"/>
              </a:solidFill>
            </a:endParaRPr>
          </a:p>
        </p:txBody>
      </p:sp>
      <p:sp>
        <p:nvSpPr>
          <p:cNvPr id="3" name="Title 2"/>
          <p:cNvSpPr>
            <a:spLocks noGrp="1"/>
          </p:cNvSpPr>
          <p:nvPr>
            <p:ph type="title"/>
          </p:nvPr>
        </p:nvSpPr>
        <p:spPr>
          <a:xfrm>
            <a:off x="423003" y="371957"/>
            <a:ext cx="7350001" cy="948199"/>
          </a:xfrm>
        </p:spPr>
        <p:txBody>
          <a:bodyPr>
            <a:noAutofit/>
          </a:bodyPr>
          <a:lstStyle/>
          <a:p>
            <a:r>
              <a:rPr lang="en-AU" sz="3200" b="1" dirty="0">
                <a:solidFill>
                  <a:srgbClr val="002060"/>
                </a:solidFill>
                <a:latin typeface="+mn-lt"/>
                <a:cs typeface="Calibri" panose="020F0502020204030204" pitchFamily="34" charset="0"/>
              </a:rPr>
              <a:t>Session 2: Fraud &amp; Related Offences Agenda</a:t>
            </a:r>
          </a:p>
        </p:txBody>
      </p:sp>
      <p:pic>
        <p:nvPicPr>
          <p:cNvPr id="7" name="Picture 6"/>
          <p:cNvPicPr/>
          <p:nvPr/>
        </p:nvPicPr>
        <p:blipFill>
          <a:blip r:embed="rId2">
            <a:extLst>
              <a:ext uri="{28A0092B-C50C-407E-A947-70E740481C1C}">
                <a14:useLocalDpi xmlns:a14="http://schemas.microsoft.com/office/drawing/2010/main" val="0"/>
              </a:ext>
            </a:extLst>
          </a:blip>
          <a:srcRect/>
          <a:stretch>
            <a:fillRect/>
          </a:stretch>
        </p:blipFill>
        <p:spPr bwMode="auto">
          <a:xfrm>
            <a:off x="6732240" y="231571"/>
            <a:ext cx="2141463" cy="1228973"/>
          </a:xfrm>
          <a:prstGeom prst="rect">
            <a:avLst/>
          </a:prstGeom>
          <a:noFill/>
          <a:ln>
            <a:noFill/>
          </a:ln>
        </p:spPr>
      </p:pic>
      <p:sp>
        <p:nvSpPr>
          <p:cNvPr id="6" name="Rectangle 5"/>
          <p:cNvSpPr/>
          <p:nvPr/>
        </p:nvSpPr>
        <p:spPr>
          <a:xfrm>
            <a:off x="431850" y="1572691"/>
            <a:ext cx="8316614" cy="4401205"/>
          </a:xfrm>
          <a:prstGeom prst="rect">
            <a:avLst/>
          </a:prstGeom>
        </p:spPr>
        <p:txBody>
          <a:bodyPr wrap="square">
            <a:spAutoFit/>
          </a:bodyPr>
          <a:lstStyle/>
          <a:p>
            <a:pPr marL="457200" indent="-457200">
              <a:lnSpc>
                <a:spcPct val="200000"/>
              </a:lnSpc>
              <a:buAutoNum type="arabicPeriod"/>
            </a:pPr>
            <a:r>
              <a:rPr lang="en-AU" sz="2000" dirty="0"/>
              <a:t>Welcome &amp; Introduction (5 minutes)</a:t>
            </a:r>
          </a:p>
          <a:p>
            <a:pPr marL="457200" indent="-457200">
              <a:lnSpc>
                <a:spcPct val="200000"/>
              </a:lnSpc>
              <a:buAutoNum type="arabicPeriod"/>
            </a:pPr>
            <a:r>
              <a:rPr lang="en-AU" sz="2000" dirty="0"/>
              <a:t>Justice Berrigan’s Presentation (30 minutes)</a:t>
            </a:r>
          </a:p>
          <a:p>
            <a:pPr marL="457200" indent="-457200">
              <a:lnSpc>
                <a:spcPct val="200000"/>
              </a:lnSpc>
              <a:buFontTx/>
              <a:buAutoNum type="arabicPeriod"/>
            </a:pPr>
            <a:r>
              <a:rPr lang="en-AU" sz="2000" dirty="0"/>
              <a:t>Summary of Case Scenario and breakout room discussions (20 minutes)</a:t>
            </a:r>
          </a:p>
          <a:p>
            <a:pPr marL="457200" indent="-457200">
              <a:lnSpc>
                <a:spcPct val="200000"/>
              </a:lnSpc>
              <a:buFontTx/>
              <a:buAutoNum type="arabicPeriod"/>
            </a:pPr>
            <a:r>
              <a:rPr lang="en-AU" sz="2000" dirty="0"/>
              <a:t>Plenary discussion (20 minutes)</a:t>
            </a:r>
          </a:p>
          <a:p>
            <a:pPr marL="457200" indent="-457200">
              <a:lnSpc>
                <a:spcPct val="200000"/>
              </a:lnSpc>
              <a:buFontTx/>
              <a:buAutoNum type="arabicPeriod"/>
            </a:pPr>
            <a:r>
              <a:rPr lang="en-AU" sz="2000" dirty="0"/>
              <a:t>Discussion Questions on Case Scenario (20 minutes)</a:t>
            </a:r>
          </a:p>
          <a:p>
            <a:pPr marL="457200" indent="-457200">
              <a:lnSpc>
                <a:spcPct val="200000"/>
              </a:lnSpc>
              <a:buAutoNum type="arabicPeriod"/>
            </a:pPr>
            <a:r>
              <a:rPr lang="en-AU" sz="2000" dirty="0"/>
              <a:t>Introduction to next week’s topic &amp; scenario (5 minutes)</a:t>
            </a:r>
          </a:p>
          <a:p>
            <a:pPr marL="457200" indent="-457200">
              <a:lnSpc>
                <a:spcPct val="200000"/>
              </a:lnSpc>
              <a:buAutoNum type="arabicPeriod"/>
            </a:pPr>
            <a:r>
              <a:rPr lang="en-AU" sz="2000" dirty="0"/>
              <a:t>Session Wrap-Up (5 minutes)</a:t>
            </a:r>
          </a:p>
        </p:txBody>
      </p:sp>
    </p:spTree>
    <p:extLst>
      <p:ext uri="{BB962C8B-B14F-4D97-AF65-F5344CB8AC3E}">
        <p14:creationId xmlns:p14="http://schemas.microsoft.com/office/powerpoint/2010/main" val="9150410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dirty="0">
              <a:solidFill>
                <a:prstClr val="black"/>
              </a:solidFill>
            </a:endParaRPr>
          </a:p>
        </p:txBody>
      </p:sp>
      <p:sp>
        <p:nvSpPr>
          <p:cNvPr id="3" name="Title 2"/>
          <p:cNvSpPr>
            <a:spLocks noGrp="1"/>
          </p:cNvSpPr>
          <p:nvPr>
            <p:ph type="title"/>
          </p:nvPr>
        </p:nvSpPr>
        <p:spPr>
          <a:xfrm>
            <a:off x="539552" y="265628"/>
            <a:ext cx="7886700" cy="756913"/>
          </a:xfrm>
        </p:spPr>
        <p:txBody>
          <a:bodyPr>
            <a:normAutofit/>
          </a:bodyPr>
          <a:lstStyle/>
          <a:p>
            <a:r>
              <a:rPr lang="en-AU" altLang="en-US" sz="3200" b="1" dirty="0">
                <a:solidFill>
                  <a:srgbClr val="002060"/>
                </a:solidFill>
                <a:latin typeface="+mn-lt"/>
              </a:rPr>
              <a:t>Fraud and Corruption Offences </a:t>
            </a:r>
            <a:endParaRPr lang="en-AU" sz="3200" dirty="0">
              <a:latin typeface="+mn-lt"/>
              <a:cs typeface="Calibri" panose="020F0502020204030204" pitchFamily="34" charset="0"/>
            </a:endParaRPr>
          </a:p>
        </p:txBody>
      </p:sp>
      <p:sp>
        <p:nvSpPr>
          <p:cNvPr id="5" name="Content Placeholder 4"/>
          <p:cNvSpPr>
            <a:spLocks noGrp="1"/>
          </p:cNvSpPr>
          <p:nvPr>
            <p:ph idx="1"/>
          </p:nvPr>
        </p:nvSpPr>
        <p:spPr>
          <a:xfrm>
            <a:off x="628650" y="1916832"/>
            <a:ext cx="3655318" cy="4423346"/>
          </a:xfrm>
        </p:spPr>
        <p:txBody>
          <a:bodyPr>
            <a:normAutofit/>
          </a:bodyPr>
          <a:lstStyle/>
          <a:p>
            <a:pPr marL="0" indent="0">
              <a:buNone/>
            </a:pPr>
            <a:r>
              <a:rPr lang="en-AU" sz="2000" b="1" dirty="0">
                <a:cs typeface="Arial" panose="020B0604020202020204" pitchFamily="34" charset="0"/>
              </a:rPr>
              <a:t>Two broad categories </a:t>
            </a:r>
          </a:p>
          <a:p>
            <a:r>
              <a:rPr lang="en-AU" sz="2000" b="1" dirty="0">
                <a:cs typeface="Arial" panose="020B0604020202020204" pitchFamily="34" charset="0"/>
              </a:rPr>
              <a:t>Fraud related offences</a:t>
            </a:r>
          </a:p>
          <a:p>
            <a:pPr lvl="1"/>
            <a:r>
              <a:rPr lang="en-AU" sz="2000" dirty="0">
                <a:cs typeface="Arial" panose="020B0604020202020204" pitchFamily="34" charset="0"/>
              </a:rPr>
              <a:t>Offences against property or involving dishonesty</a:t>
            </a:r>
          </a:p>
          <a:p>
            <a:r>
              <a:rPr lang="en-AU" sz="2000" b="1" dirty="0">
                <a:cs typeface="Arial" panose="020B0604020202020204" pitchFamily="34" charset="0"/>
              </a:rPr>
              <a:t>Corruption offences</a:t>
            </a:r>
          </a:p>
          <a:p>
            <a:pPr lvl="1"/>
            <a:r>
              <a:rPr lang="en-AU" sz="2000" dirty="0">
                <a:cs typeface="Arial" panose="020B0604020202020204" pitchFamily="34" charset="0"/>
              </a:rPr>
              <a:t>Official corruption, bribery or abuse of office</a:t>
            </a:r>
          </a:p>
          <a:p>
            <a:pPr marL="0" indent="0">
              <a:buNone/>
            </a:pPr>
            <a:r>
              <a:rPr lang="en-AU" sz="2000" dirty="0">
                <a:cs typeface="Arial" panose="020B0604020202020204" pitchFamily="34" charset="0"/>
              </a:rPr>
              <a:t>There may be, and often is, significant cross-over between the offences within these categories</a:t>
            </a:r>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6516216" y="265628"/>
            <a:ext cx="2141463" cy="1228973"/>
          </a:xfrm>
          <a:prstGeom prst="rect">
            <a:avLst/>
          </a:prstGeom>
          <a:noFill/>
          <a:ln>
            <a:noFill/>
          </a:ln>
        </p:spPr>
      </p:pic>
      <p:pic>
        <p:nvPicPr>
          <p:cNvPr id="1028" name="Picture 4" descr="What is corruption? - Transparency.or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48333" y="2348880"/>
            <a:ext cx="4335766" cy="22762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41306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F2244E-F866-FF77-09D4-0FAE7D3AA353}"/>
              </a:ext>
            </a:extLst>
          </p:cNvPr>
          <p:cNvSpPr>
            <a:spLocks noGrp="1"/>
          </p:cNvSpPr>
          <p:nvPr>
            <p:ph type="title"/>
          </p:nvPr>
        </p:nvSpPr>
        <p:spPr>
          <a:xfrm>
            <a:off x="449530" y="0"/>
            <a:ext cx="8515350" cy="1296144"/>
          </a:xfrm>
        </p:spPr>
        <p:txBody>
          <a:bodyPr>
            <a:normAutofit fontScale="90000"/>
          </a:bodyPr>
          <a:lstStyle/>
          <a:p>
            <a:r>
              <a:rPr lang="en-AU" sz="2700" b="1" dirty="0">
                <a:latin typeface="Calibri" panose="020F0502020204030204" pitchFamily="34" charset="0"/>
                <a:ea typeface="Calibri" panose="020F0502020204030204" pitchFamily="34" charset="0"/>
                <a:cs typeface="Times New Roman" panose="02020603050405020304" pitchFamily="18" charset="0"/>
              </a:rPr>
              <a:t/>
            </a:r>
            <a:br>
              <a:rPr lang="en-AU" sz="2700" b="1" dirty="0">
                <a:latin typeface="Calibri" panose="020F0502020204030204" pitchFamily="34" charset="0"/>
                <a:ea typeface="Calibri" panose="020F0502020204030204" pitchFamily="34" charset="0"/>
                <a:cs typeface="Times New Roman" panose="02020603050405020304" pitchFamily="18" charset="0"/>
              </a:rPr>
            </a:br>
            <a:r>
              <a:rPr lang="en-AU" sz="2700" b="1" dirty="0">
                <a:latin typeface="Calibri" panose="020F0502020204030204" pitchFamily="34" charset="0"/>
                <a:ea typeface="Calibri" panose="020F0502020204030204" pitchFamily="34" charset="0"/>
                <a:cs typeface="Times New Roman" panose="02020603050405020304" pitchFamily="18" charset="0"/>
              </a:rPr>
              <a:t/>
            </a:r>
            <a:br>
              <a:rPr lang="en-AU" sz="2700" b="1" dirty="0">
                <a:latin typeface="Calibri" panose="020F0502020204030204" pitchFamily="34" charset="0"/>
                <a:ea typeface="Calibri" panose="020F0502020204030204" pitchFamily="34" charset="0"/>
                <a:cs typeface="Times New Roman" panose="02020603050405020304" pitchFamily="18" charset="0"/>
              </a:rPr>
            </a:br>
            <a:r>
              <a:rPr lang="en-AU" sz="2700" b="1" dirty="0">
                <a:latin typeface="Calibri" panose="020F0502020204030204" pitchFamily="34" charset="0"/>
                <a:ea typeface="Calibri" panose="020F0502020204030204" pitchFamily="34" charset="0"/>
                <a:cs typeface="Times New Roman" panose="02020603050405020304" pitchFamily="18" charset="0"/>
              </a:rPr>
              <a:t/>
            </a:r>
            <a:br>
              <a:rPr lang="en-AU" sz="2700" b="1" dirty="0">
                <a:latin typeface="Calibri" panose="020F0502020204030204" pitchFamily="34" charset="0"/>
                <a:ea typeface="Calibri" panose="020F0502020204030204" pitchFamily="34" charset="0"/>
                <a:cs typeface="Times New Roman" panose="02020603050405020304" pitchFamily="18" charset="0"/>
              </a:rPr>
            </a:br>
            <a:r>
              <a:rPr lang="en-AU" sz="2700" b="1" dirty="0">
                <a:latin typeface="Calibri" panose="020F0502020204030204" pitchFamily="34" charset="0"/>
                <a:ea typeface="Calibri" panose="020F0502020204030204" pitchFamily="34" charset="0"/>
                <a:cs typeface="Times New Roman" panose="02020603050405020304" pitchFamily="18" charset="0"/>
              </a:rPr>
              <a:t/>
            </a:r>
            <a:br>
              <a:rPr lang="en-AU" sz="2700" b="1" dirty="0">
                <a:latin typeface="Calibri" panose="020F0502020204030204" pitchFamily="34" charset="0"/>
                <a:ea typeface="Calibri" panose="020F0502020204030204" pitchFamily="34" charset="0"/>
                <a:cs typeface="Times New Roman" panose="02020603050405020304" pitchFamily="18" charset="0"/>
              </a:rPr>
            </a:br>
            <a:r>
              <a:rPr lang="en-AU" sz="2700" b="1" dirty="0">
                <a:latin typeface="Calibri" panose="020F0502020204030204" pitchFamily="34" charset="0"/>
                <a:ea typeface="Calibri" panose="020F0502020204030204" pitchFamily="34" charset="0"/>
                <a:cs typeface="Times New Roman" panose="02020603050405020304" pitchFamily="18" charset="0"/>
              </a:rPr>
              <a:t/>
            </a:r>
            <a:br>
              <a:rPr lang="en-AU" sz="2700" b="1" dirty="0">
                <a:latin typeface="Calibri" panose="020F0502020204030204" pitchFamily="34" charset="0"/>
                <a:ea typeface="Calibri" panose="020F0502020204030204" pitchFamily="34" charset="0"/>
                <a:cs typeface="Times New Roman" panose="02020603050405020304" pitchFamily="18" charset="0"/>
              </a:rPr>
            </a:br>
            <a:r>
              <a:rPr lang="en-AU" altLang="en-US" sz="3600" b="1" dirty="0">
                <a:solidFill>
                  <a:srgbClr val="002060"/>
                </a:solidFill>
                <a:latin typeface="+mn-lt"/>
              </a:rPr>
              <a:t>Fraud Related Offences</a:t>
            </a:r>
            <a:r>
              <a:rPr lang="en-AU" sz="2700" dirty="0">
                <a:latin typeface="Calibri" panose="020F0502020204030204" pitchFamily="34" charset="0"/>
                <a:ea typeface="Calibri" panose="020F0502020204030204" pitchFamily="34" charset="0"/>
                <a:cs typeface="Times New Roman" panose="02020603050405020304" pitchFamily="18" charset="0"/>
              </a:rPr>
              <a:t/>
            </a:r>
            <a:br>
              <a:rPr lang="en-AU" sz="2700" dirty="0">
                <a:latin typeface="Calibri" panose="020F0502020204030204" pitchFamily="34" charset="0"/>
                <a:ea typeface="Calibri" panose="020F0502020204030204" pitchFamily="34" charset="0"/>
                <a:cs typeface="Times New Roman" panose="02020603050405020304" pitchFamily="18" charset="0"/>
              </a:rPr>
            </a:br>
            <a:r>
              <a:rPr lang="en-AU" sz="2700" b="1" dirty="0">
                <a:latin typeface="Calibri" panose="020F0502020204030204" pitchFamily="34" charset="0"/>
                <a:ea typeface="Calibri" panose="020F0502020204030204" pitchFamily="34" charset="0"/>
                <a:cs typeface="Times New Roman" panose="02020603050405020304" pitchFamily="18" charset="0"/>
              </a:rPr>
              <a:t/>
            </a:r>
            <a:br>
              <a:rPr lang="en-AU" sz="2700" b="1" dirty="0">
                <a:latin typeface="Calibri" panose="020F0502020204030204" pitchFamily="34" charset="0"/>
                <a:ea typeface="Calibri" panose="020F0502020204030204" pitchFamily="34" charset="0"/>
                <a:cs typeface="Times New Roman" panose="02020603050405020304" pitchFamily="18" charset="0"/>
              </a:rPr>
            </a:br>
            <a:r>
              <a:rPr lang="en-AU" sz="1350" dirty="0">
                <a:latin typeface="Calibri" panose="020F0502020204030204" pitchFamily="34" charset="0"/>
                <a:ea typeface="Calibri" panose="020F0502020204030204" pitchFamily="34" charset="0"/>
                <a:cs typeface="Times New Roman" panose="02020603050405020304" pitchFamily="18" charset="0"/>
              </a:rPr>
              <a:t/>
            </a:r>
            <a:br>
              <a:rPr lang="en-AU" sz="1350" dirty="0">
                <a:latin typeface="Calibri" panose="020F0502020204030204" pitchFamily="34" charset="0"/>
                <a:ea typeface="Calibri" panose="020F0502020204030204" pitchFamily="34" charset="0"/>
                <a:cs typeface="Times New Roman" panose="02020603050405020304" pitchFamily="18" charset="0"/>
              </a:rPr>
            </a:br>
            <a:r>
              <a:rPr lang="en-AU" sz="2700" b="1" dirty="0">
                <a:latin typeface="Calibri" panose="020F0502020204030204" pitchFamily="34" charset="0"/>
                <a:ea typeface="Calibri" panose="020F0502020204030204" pitchFamily="34" charset="0"/>
                <a:cs typeface="Times New Roman" panose="02020603050405020304" pitchFamily="18" charset="0"/>
              </a:rPr>
              <a:t/>
            </a:r>
            <a:br>
              <a:rPr lang="en-AU" sz="2700" b="1" dirty="0">
                <a:latin typeface="Calibri" panose="020F0502020204030204" pitchFamily="34" charset="0"/>
                <a:ea typeface="Calibri" panose="020F0502020204030204" pitchFamily="34" charset="0"/>
                <a:cs typeface="Times New Roman" panose="02020603050405020304" pitchFamily="18" charset="0"/>
              </a:rPr>
            </a:br>
            <a:r>
              <a:rPr lang="en-AU" sz="2700" b="1" dirty="0">
                <a:latin typeface="Calibri" panose="020F0502020204030204" pitchFamily="34" charset="0"/>
                <a:ea typeface="Calibri" panose="020F0502020204030204" pitchFamily="34" charset="0"/>
                <a:cs typeface="Times New Roman" panose="02020603050405020304" pitchFamily="18" charset="0"/>
              </a:rPr>
              <a:t/>
            </a:r>
            <a:br>
              <a:rPr lang="en-AU" sz="2700" b="1" dirty="0">
                <a:latin typeface="Calibri" panose="020F0502020204030204" pitchFamily="34" charset="0"/>
                <a:ea typeface="Calibri" panose="020F0502020204030204" pitchFamily="34" charset="0"/>
                <a:cs typeface="Times New Roman" panose="02020603050405020304" pitchFamily="18" charset="0"/>
              </a:rPr>
            </a:br>
            <a:r>
              <a:rPr lang="en-AU" sz="2700" dirty="0">
                <a:latin typeface="Calibri" panose="020F0502020204030204" pitchFamily="34" charset="0"/>
                <a:ea typeface="Calibri" panose="020F0502020204030204" pitchFamily="34" charset="0"/>
                <a:cs typeface="Times New Roman" panose="02020603050405020304" pitchFamily="18" charset="0"/>
              </a:rPr>
              <a:t/>
            </a:r>
            <a:br>
              <a:rPr lang="en-AU" sz="2700" dirty="0">
                <a:latin typeface="Calibri" panose="020F0502020204030204" pitchFamily="34" charset="0"/>
                <a:ea typeface="Calibri" panose="020F0502020204030204" pitchFamily="34" charset="0"/>
                <a:cs typeface="Times New Roman" panose="02020603050405020304" pitchFamily="18" charset="0"/>
              </a:rPr>
            </a:br>
            <a:endParaRPr lang="en-AU" sz="2700" b="1" dirty="0"/>
          </a:p>
        </p:txBody>
      </p:sp>
      <p:sp>
        <p:nvSpPr>
          <p:cNvPr id="3" name="Content Placeholder 2">
            <a:extLst>
              <a:ext uri="{FF2B5EF4-FFF2-40B4-BE49-F238E27FC236}">
                <a16:creationId xmlns:a16="http://schemas.microsoft.com/office/drawing/2014/main" id="{B4F0B382-B860-292B-41E5-FC9CDB662640}"/>
              </a:ext>
            </a:extLst>
          </p:cNvPr>
          <p:cNvSpPr>
            <a:spLocks noGrp="1"/>
          </p:cNvSpPr>
          <p:nvPr>
            <p:ph sz="half" idx="1"/>
          </p:nvPr>
        </p:nvSpPr>
        <p:spPr>
          <a:xfrm>
            <a:off x="447261" y="1844824"/>
            <a:ext cx="3764699" cy="3945834"/>
          </a:xfrm>
        </p:spPr>
        <p:txBody>
          <a:bodyPr>
            <a:normAutofit/>
          </a:bodyPr>
          <a:lstStyle/>
          <a:p>
            <a:pPr marL="0" indent="0">
              <a:buNone/>
            </a:pPr>
            <a:endParaRPr lang="en-AU" sz="1400" dirty="0">
              <a:cs typeface="Arial" panose="020B0604020202020204" pitchFamily="34" charset="0"/>
            </a:endParaRPr>
          </a:p>
          <a:p>
            <a:r>
              <a:rPr lang="en-AU" sz="2000" dirty="0">
                <a:cs typeface="Arial" panose="020B0604020202020204" pitchFamily="34" charset="0"/>
              </a:rPr>
              <a:t>Generally regarded as one of the most complex areas of criminal law</a:t>
            </a:r>
          </a:p>
          <a:p>
            <a:endParaRPr lang="en-AU" sz="2000" dirty="0">
              <a:cs typeface="Arial" panose="020B0604020202020204" pitchFamily="34" charset="0"/>
            </a:endParaRPr>
          </a:p>
          <a:p>
            <a:r>
              <a:rPr lang="en-AU" sz="2000" dirty="0">
                <a:cs typeface="Arial" panose="020B0604020202020204" pitchFamily="34" charset="0"/>
              </a:rPr>
              <a:t>Complex and broad </a:t>
            </a:r>
          </a:p>
          <a:p>
            <a:pPr marL="0" indent="0">
              <a:lnSpc>
                <a:spcPct val="107000"/>
              </a:lnSpc>
              <a:spcAft>
                <a:spcPts val="600"/>
              </a:spcAft>
              <a:buNone/>
            </a:pPr>
            <a:endParaRPr lang="en-AU" sz="135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7" name="Picture 6"/>
          <p:cNvPicPr/>
          <p:nvPr/>
        </p:nvPicPr>
        <p:blipFill>
          <a:blip r:embed="rId2">
            <a:extLst>
              <a:ext uri="{28A0092B-C50C-407E-A947-70E740481C1C}">
                <a14:useLocalDpi xmlns:a14="http://schemas.microsoft.com/office/drawing/2010/main" val="0"/>
              </a:ext>
            </a:extLst>
          </a:blip>
          <a:srcRect/>
          <a:stretch>
            <a:fillRect/>
          </a:stretch>
        </p:blipFill>
        <p:spPr bwMode="auto">
          <a:xfrm>
            <a:off x="6732240" y="231571"/>
            <a:ext cx="2141463" cy="1228973"/>
          </a:xfrm>
          <a:prstGeom prst="rect">
            <a:avLst/>
          </a:prstGeom>
          <a:noFill/>
          <a:ln>
            <a:noFill/>
          </a:ln>
        </p:spPr>
      </p:pic>
      <p:pic>
        <p:nvPicPr>
          <p:cNvPr id="8" name="Content Placeholder 8">
            <a:extLst>
              <a:ext uri="{FF2B5EF4-FFF2-40B4-BE49-F238E27FC236}">
                <a16:creationId xmlns:a16="http://schemas.microsoft.com/office/drawing/2014/main" id="{5855EC74-5EBF-CBA6-A6B3-976B656111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89140" y="1844824"/>
            <a:ext cx="3886200" cy="2952328"/>
          </a:xfrm>
          <a:prstGeom prst="rect">
            <a:avLst/>
          </a:prstGeom>
        </p:spPr>
      </p:pic>
    </p:spTree>
    <p:extLst>
      <p:ext uri="{BB962C8B-B14F-4D97-AF65-F5344CB8AC3E}">
        <p14:creationId xmlns:p14="http://schemas.microsoft.com/office/powerpoint/2010/main" val="23725447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F2244E-F866-FF77-09D4-0FAE7D3AA353}"/>
              </a:ext>
            </a:extLst>
          </p:cNvPr>
          <p:cNvSpPr>
            <a:spLocks noGrp="1"/>
          </p:cNvSpPr>
          <p:nvPr>
            <p:ph type="title"/>
          </p:nvPr>
        </p:nvSpPr>
        <p:spPr>
          <a:xfrm>
            <a:off x="531465" y="0"/>
            <a:ext cx="8515350" cy="1296144"/>
          </a:xfrm>
        </p:spPr>
        <p:txBody>
          <a:bodyPr>
            <a:normAutofit fontScale="90000"/>
          </a:bodyPr>
          <a:lstStyle/>
          <a:p>
            <a:r>
              <a:rPr lang="en-AU" sz="2700" b="1" dirty="0">
                <a:latin typeface="Calibri" panose="020F0502020204030204" pitchFamily="34" charset="0"/>
                <a:ea typeface="Calibri" panose="020F0502020204030204" pitchFamily="34" charset="0"/>
                <a:cs typeface="Times New Roman" panose="02020603050405020304" pitchFamily="18" charset="0"/>
              </a:rPr>
              <a:t/>
            </a:r>
            <a:br>
              <a:rPr lang="en-AU" sz="2700" b="1" dirty="0">
                <a:latin typeface="Calibri" panose="020F0502020204030204" pitchFamily="34" charset="0"/>
                <a:ea typeface="Calibri" panose="020F0502020204030204" pitchFamily="34" charset="0"/>
                <a:cs typeface="Times New Roman" panose="02020603050405020304" pitchFamily="18" charset="0"/>
              </a:rPr>
            </a:br>
            <a:r>
              <a:rPr lang="en-AU" sz="2700" b="1" dirty="0">
                <a:latin typeface="Calibri" panose="020F0502020204030204" pitchFamily="34" charset="0"/>
                <a:ea typeface="Calibri" panose="020F0502020204030204" pitchFamily="34" charset="0"/>
                <a:cs typeface="Times New Roman" panose="02020603050405020304" pitchFamily="18" charset="0"/>
              </a:rPr>
              <a:t/>
            </a:r>
            <a:br>
              <a:rPr lang="en-AU" sz="2700" b="1" dirty="0">
                <a:latin typeface="Calibri" panose="020F0502020204030204" pitchFamily="34" charset="0"/>
                <a:ea typeface="Calibri" panose="020F0502020204030204" pitchFamily="34" charset="0"/>
                <a:cs typeface="Times New Roman" panose="02020603050405020304" pitchFamily="18" charset="0"/>
              </a:rPr>
            </a:br>
            <a:r>
              <a:rPr lang="en-AU" sz="2700" b="1" dirty="0">
                <a:latin typeface="Calibri" panose="020F0502020204030204" pitchFamily="34" charset="0"/>
                <a:ea typeface="Calibri" panose="020F0502020204030204" pitchFamily="34" charset="0"/>
                <a:cs typeface="Times New Roman" panose="02020603050405020304" pitchFamily="18" charset="0"/>
              </a:rPr>
              <a:t/>
            </a:r>
            <a:br>
              <a:rPr lang="en-AU" sz="2700" b="1" dirty="0">
                <a:latin typeface="Calibri" panose="020F0502020204030204" pitchFamily="34" charset="0"/>
                <a:ea typeface="Calibri" panose="020F0502020204030204" pitchFamily="34" charset="0"/>
                <a:cs typeface="Times New Roman" panose="02020603050405020304" pitchFamily="18" charset="0"/>
              </a:rPr>
            </a:br>
            <a:r>
              <a:rPr lang="en-AU" sz="2700" b="1" dirty="0">
                <a:latin typeface="Calibri" panose="020F0502020204030204" pitchFamily="34" charset="0"/>
                <a:ea typeface="Calibri" panose="020F0502020204030204" pitchFamily="34" charset="0"/>
                <a:cs typeface="Times New Roman" panose="02020603050405020304" pitchFamily="18" charset="0"/>
              </a:rPr>
              <a:t/>
            </a:r>
            <a:br>
              <a:rPr lang="en-AU" sz="2700" b="1" dirty="0">
                <a:latin typeface="Calibri" panose="020F0502020204030204" pitchFamily="34" charset="0"/>
                <a:ea typeface="Calibri" panose="020F0502020204030204" pitchFamily="34" charset="0"/>
                <a:cs typeface="Times New Roman" panose="02020603050405020304" pitchFamily="18" charset="0"/>
              </a:rPr>
            </a:br>
            <a:r>
              <a:rPr lang="en-AU" sz="2700" b="1" dirty="0">
                <a:latin typeface="Calibri" panose="020F0502020204030204" pitchFamily="34" charset="0"/>
                <a:ea typeface="Calibri" panose="020F0502020204030204" pitchFamily="34" charset="0"/>
                <a:cs typeface="Times New Roman" panose="02020603050405020304" pitchFamily="18" charset="0"/>
              </a:rPr>
              <a:t/>
            </a:r>
            <a:br>
              <a:rPr lang="en-AU" sz="2700" b="1" dirty="0">
                <a:latin typeface="Calibri" panose="020F0502020204030204" pitchFamily="34" charset="0"/>
                <a:ea typeface="Calibri" panose="020F0502020204030204" pitchFamily="34" charset="0"/>
                <a:cs typeface="Times New Roman" panose="02020603050405020304" pitchFamily="18" charset="0"/>
              </a:rPr>
            </a:br>
            <a:r>
              <a:rPr lang="en-AU" altLang="en-US" sz="3600" b="1" dirty="0">
                <a:solidFill>
                  <a:srgbClr val="002060"/>
                </a:solidFill>
                <a:latin typeface="+mn-lt"/>
              </a:rPr>
              <a:t>This is a result of</a:t>
            </a:r>
            <a:r>
              <a:rPr lang="en-AU" sz="3600" b="1" dirty="0">
                <a:solidFill>
                  <a:srgbClr val="002060"/>
                </a:solidFill>
                <a:latin typeface="+mn-lt"/>
                <a:cs typeface="Arial" panose="020B0604020202020204" pitchFamily="34" charset="0"/>
              </a:rPr>
              <a:t>:</a:t>
            </a:r>
            <a:r>
              <a:rPr lang="en-AU" sz="2700" dirty="0">
                <a:latin typeface="Calibri" panose="020F0502020204030204" pitchFamily="34" charset="0"/>
                <a:ea typeface="Calibri" panose="020F0502020204030204" pitchFamily="34" charset="0"/>
                <a:cs typeface="Times New Roman" panose="02020603050405020304" pitchFamily="18" charset="0"/>
              </a:rPr>
              <a:t/>
            </a:r>
            <a:br>
              <a:rPr lang="en-AU" sz="2700" dirty="0">
                <a:latin typeface="Calibri" panose="020F0502020204030204" pitchFamily="34" charset="0"/>
                <a:ea typeface="Calibri" panose="020F0502020204030204" pitchFamily="34" charset="0"/>
                <a:cs typeface="Times New Roman" panose="02020603050405020304" pitchFamily="18" charset="0"/>
              </a:rPr>
            </a:br>
            <a:r>
              <a:rPr lang="en-AU" sz="2700" b="1" dirty="0">
                <a:latin typeface="Calibri" panose="020F0502020204030204" pitchFamily="34" charset="0"/>
                <a:ea typeface="Calibri" panose="020F0502020204030204" pitchFamily="34" charset="0"/>
                <a:cs typeface="Times New Roman" panose="02020603050405020304" pitchFamily="18" charset="0"/>
              </a:rPr>
              <a:t/>
            </a:r>
            <a:br>
              <a:rPr lang="en-AU" sz="2700" b="1" dirty="0">
                <a:latin typeface="Calibri" panose="020F0502020204030204" pitchFamily="34" charset="0"/>
                <a:ea typeface="Calibri" panose="020F0502020204030204" pitchFamily="34" charset="0"/>
                <a:cs typeface="Times New Roman" panose="02020603050405020304" pitchFamily="18" charset="0"/>
              </a:rPr>
            </a:br>
            <a:r>
              <a:rPr lang="en-AU" sz="1350" dirty="0">
                <a:latin typeface="Calibri" panose="020F0502020204030204" pitchFamily="34" charset="0"/>
                <a:ea typeface="Calibri" panose="020F0502020204030204" pitchFamily="34" charset="0"/>
                <a:cs typeface="Times New Roman" panose="02020603050405020304" pitchFamily="18" charset="0"/>
              </a:rPr>
              <a:t/>
            </a:r>
            <a:br>
              <a:rPr lang="en-AU" sz="1350" dirty="0">
                <a:latin typeface="Calibri" panose="020F0502020204030204" pitchFamily="34" charset="0"/>
                <a:ea typeface="Calibri" panose="020F0502020204030204" pitchFamily="34" charset="0"/>
                <a:cs typeface="Times New Roman" panose="02020603050405020304" pitchFamily="18" charset="0"/>
              </a:rPr>
            </a:br>
            <a:r>
              <a:rPr lang="en-AU" sz="2700" b="1" dirty="0">
                <a:latin typeface="Calibri" panose="020F0502020204030204" pitchFamily="34" charset="0"/>
                <a:ea typeface="Calibri" panose="020F0502020204030204" pitchFamily="34" charset="0"/>
                <a:cs typeface="Times New Roman" panose="02020603050405020304" pitchFamily="18" charset="0"/>
              </a:rPr>
              <a:t/>
            </a:r>
            <a:br>
              <a:rPr lang="en-AU" sz="2700" b="1" dirty="0">
                <a:latin typeface="Calibri" panose="020F0502020204030204" pitchFamily="34" charset="0"/>
                <a:ea typeface="Calibri" panose="020F0502020204030204" pitchFamily="34" charset="0"/>
                <a:cs typeface="Times New Roman" panose="02020603050405020304" pitchFamily="18" charset="0"/>
              </a:rPr>
            </a:br>
            <a:r>
              <a:rPr lang="en-AU" sz="2700" b="1" dirty="0">
                <a:latin typeface="Calibri" panose="020F0502020204030204" pitchFamily="34" charset="0"/>
                <a:ea typeface="Calibri" panose="020F0502020204030204" pitchFamily="34" charset="0"/>
                <a:cs typeface="Times New Roman" panose="02020603050405020304" pitchFamily="18" charset="0"/>
              </a:rPr>
              <a:t/>
            </a:r>
            <a:br>
              <a:rPr lang="en-AU" sz="2700" b="1" dirty="0">
                <a:latin typeface="Calibri" panose="020F0502020204030204" pitchFamily="34" charset="0"/>
                <a:ea typeface="Calibri" panose="020F0502020204030204" pitchFamily="34" charset="0"/>
                <a:cs typeface="Times New Roman" panose="02020603050405020304" pitchFamily="18" charset="0"/>
              </a:rPr>
            </a:br>
            <a:r>
              <a:rPr lang="en-AU" sz="2700" dirty="0">
                <a:latin typeface="Calibri" panose="020F0502020204030204" pitchFamily="34" charset="0"/>
                <a:ea typeface="Calibri" panose="020F0502020204030204" pitchFamily="34" charset="0"/>
                <a:cs typeface="Times New Roman" panose="02020603050405020304" pitchFamily="18" charset="0"/>
              </a:rPr>
              <a:t/>
            </a:r>
            <a:br>
              <a:rPr lang="en-AU" sz="2700" dirty="0">
                <a:latin typeface="Calibri" panose="020F0502020204030204" pitchFamily="34" charset="0"/>
                <a:ea typeface="Calibri" panose="020F0502020204030204" pitchFamily="34" charset="0"/>
                <a:cs typeface="Times New Roman" panose="02020603050405020304" pitchFamily="18" charset="0"/>
              </a:rPr>
            </a:br>
            <a:endParaRPr lang="en-AU" sz="2700" b="1" dirty="0"/>
          </a:p>
        </p:txBody>
      </p:sp>
      <p:sp>
        <p:nvSpPr>
          <p:cNvPr id="3" name="Content Placeholder 2">
            <a:extLst>
              <a:ext uri="{FF2B5EF4-FFF2-40B4-BE49-F238E27FC236}">
                <a16:creationId xmlns:a16="http://schemas.microsoft.com/office/drawing/2014/main" id="{B4F0B382-B860-292B-41E5-FC9CDB662640}"/>
              </a:ext>
            </a:extLst>
          </p:cNvPr>
          <p:cNvSpPr>
            <a:spLocks noGrp="1"/>
          </p:cNvSpPr>
          <p:nvPr>
            <p:ph sz="half" idx="1"/>
          </p:nvPr>
        </p:nvSpPr>
        <p:spPr>
          <a:xfrm>
            <a:off x="395536" y="1515725"/>
            <a:ext cx="4124739" cy="4464496"/>
          </a:xfrm>
        </p:spPr>
        <p:txBody>
          <a:bodyPr>
            <a:normAutofit/>
          </a:bodyPr>
          <a:lstStyle/>
          <a:p>
            <a:pPr lvl="1"/>
            <a:r>
              <a:rPr lang="en-AU" sz="2000" dirty="0">
                <a:cs typeface="Arial" panose="020B0604020202020204" pitchFamily="34" charset="0"/>
              </a:rPr>
              <a:t>The complex nature of property itself:</a:t>
            </a:r>
          </a:p>
          <a:p>
            <a:pPr lvl="2"/>
            <a:r>
              <a:rPr lang="en-AU" sz="2000" dirty="0">
                <a:cs typeface="Arial" panose="020B0604020202020204" pitchFamily="34" charset="0"/>
              </a:rPr>
              <a:t>The various forms it takes</a:t>
            </a:r>
          </a:p>
          <a:p>
            <a:pPr lvl="2"/>
            <a:r>
              <a:rPr lang="en-AU" sz="2000" dirty="0">
                <a:cs typeface="Arial" panose="020B0604020202020204" pitchFamily="34" charset="0"/>
              </a:rPr>
              <a:t>The rules governing ownership at civil law</a:t>
            </a:r>
          </a:p>
          <a:p>
            <a:pPr lvl="1"/>
            <a:r>
              <a:rPr lang="en-AU" sz="2000" dirty="0">
                <a:cs typeface="Arial" panose="020B0604020202020204" pitchFamily="34" charset="0"/>
              </a:rPr>
              <a:t>The response by the criminal law to address those issues and recognise other forms of interest in property</a:t>
            </a:r>
          </a:p>
          <a:p>
            <a:pPr lvl="1"/>
            <a:r>
              <a:rPr lang="en-AU" sz="2000" dirty="0">
                <a:cs typeface="Arial" panose="020B0604020202020204" pitchFamily="34" charset="0"/>
              </a:rPr>
              <a:t>The sophisticated way in which fraud is conducted in the modern world, often involving multiple actors and complex schemes </a:t>
            </a:r>
          </a:p>
          <a:p>
            <a:pPr marL="0" indent="0">
              <a:lnSpc>
                <a:spcPct val="107000"/>
              </a:lnSpc>
              <a:spcAft>
                <a:spcPts val="600"/>
              </a:spcAft>
              <a:buNone/>
            </a:pPr>
            <a:endParaRPr lang="en-AU" sz="135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9" name="Content Placeholder 8">
            <a:extLst>
              <a:ext uri="{FF2B5EF4-FFF2-40B4-BE49-F238E27FC236}">
                <a16:creationId xmlns:a16="http://schemas.microsoft.com/office/drawing/2014/main" id="{5855EC74-5EBF-CBA6-A6B3-976B6561112A}"/>
              </a:ext>
            </a:extLst>
          </p:cNvPr>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4789140" y="1844824"/>
            <a:ext cx="3886200" cy="2952328"/>
          </a:xfrm>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6732240" y="231571"/>
            <a:ext cx="2141463" cy="1228973"/>
          </a:xfrm>
          <a:prstGeom prst="rect">
            <a:avLst/>
          </a:prstGeom>
          <a:noFill/>
          <a:ln>
            <a:noFill/>
          </a:ln>
        </p:spPr>
      </p:pic>
    </p:spTree>
    <p:extLst>
      <p:ext uri="{BB962C8B-B14F-4D97-AF65-F5344CB8AC3E}">
        <p14:creationId xmlns:p14="http://schemas.microsoft.com/office/powerpoint/2010/main" val="36019087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08919B-0C25-A8A0-F462-C76F9F04A8FD}"/>
              </a:ext>
            </a:extLst>
          </p:cNvPr>
          <p:cNvSpPr>
            <a:spLocks noGrp="1"/>
          </p:cNvSpPr>
          <p:nvPr>
            <p:ph type="title"/>
          </p:nvPr>
        </p:nvSpPr>
        <p:spPr>
          <a:xfrm>
            <a:off x="606946" y="0"/>
            <a:ext cx="7886700" cy="1325563"/>
          </a:xfrm>
        </p:spPr>
        <p:txBody>
          <a:bodyPr>
            <a:normAutofit/>
          </a:bodyPr>
          <a:lstStyle/>
          <a:p>
            <a:r>
              <a:rPr lang="en-AU" altLang="en-US" sz="3200" b="1" dirty="0">
                <a:solidFill>
                  <a:srgbClr val="002060"/>
                </a:solidFill>
                <a:latin typeface="+mn-lt"/>
              </a:rPr>
              <a:t>Determining Guilt               </a:t>
            </a:r>
            <a:endParaRPr lang="en-AU" sz="3200" dirty="0">
              <a:solidFill>
                <a:srgbClr val="002060"/>
              </a:solidFill>
            </a:endParaRPr>
          </a:p>
        </p:txBody>
      </p:sp>
      <p:sp>
        <p:nvSpPr>
          <p:cNvPr id="3" name="Content Placeholder 2">
            <a:extLst>
              <a:ext uri="{FF2B5EF4-FFF2-40B4-BE49-F238E27FC236}">
                <a16:creationId xmlns:a16="http://schemas.microsoft.com/office/drawing/2014/main" id="{E719795A-9DC9-B723-C490-422F2C7C2F54}"/>
              </a:ext>
            </a:extLst>
          </p:cNvPr>
          <p:cNvSpPr>
            <a:spLocks noGrp="1"/>
          </p:cNvSpPr>
          <p:nvPr>
            <p:ph sz="half" idx="1"/>
          </p:nvPr>
        </p:nvSpPr>
        <p:spPr/>
        <p:txBody>
          <a:bodyPr>
            <a:normAutofit/>
          </a:bodyPr>
          <a:lstStyle/>
          <a:p>
            <a:pPr marL="0" indent="0">
              <a:buNone/>
            </a:pPr>
            <a:r>
              <a:rPr lang="en-AU" sz="2000" dirty="0">
                <a:cs typeface="Arial" panose="020B0604020202020204" pitchFamily="34" charset="0"/>
              </a:rPr>
              <a:t>In determining whether or not the prosecution has established the guilt of the accused beyond reasonable doubt, it is necessary to ask:</a:t>
            </a:r>
          </a:p>
          <a:p>
            <a:pPr lvl="1"/>
            <a:r>
              <a:rPr lang="en-AU" sz="2000" dirty="0">
                <a:cs typeface="Arial" panose="020B0604020202020204" pitchFamily="34" charset="0"/>
              </a:rPr>
              <a:t>What are the </a:t>
            </a:r>
            <a:r>
              <a:rPr lang="en-AU" sz="2000" b="1" dirty="0">
                <a:cs typeface="Arial" panose="020B0604020202020204" pitchFamily="34" charset="0"/>
              </a:rPr>
              <a:t>elements </a:t>
            </a:r>
            <a:r>
              <a:rPr lang="en-AU" sz="2000" dirty="0">
                <a:cs typeface="Arial" panose="020B0604020202020204" pitchFamily="34" charset="0"/>
              </a:rPr>
              <a:t>of the offence?</a:t>
            </a:r>
          </a:p>
          <a:p>
            <a:pPr lvl="1"/>
            <a:r>
              <a:rPr lang="en-AU" sz="2000" dirty="0">
                <a:cs typeface="Arial" panose="020B0604020202020204" pitchFamily="34" charset="0"/>
              </a:rPr>
              <a:t>What is the </a:t>
            </a:r>
            <a:r>
              <a:rPr lang="en-AU" sz="2000" b="1" dirty="0">
                <a:cs typeface="Arial" panose="020B0604020202020204" pitchFamily="34" charset="0"/>
              </a:rPr>
              <a:t>evidence</a:t>
            </a:r>
            <a:r>
              <a:rPr lang="en-AU" sz="2000" dirty="0">
                <a:cs typeface="Arial" panose="020B0604020202020204" pitchFamily="34" charset="0"/>
              </a:rPr>
              <a:t> in support of each of those elements?</a:t>
            </a:r>
          </a:p>
          <a:p>
            <a:pPr lvl="1"/>
            <a:r>
              <a:rPr lang="en-AU" sz="2000" dirty="0">
                <a:cs typeface="Arial" panose="020B0604020202020204" pitchFamily="34" charset="0"/>
              </a:rPr>
              <a:t>Does the evidence </a:t>
            </a:r>
            <a:r>
              <a:rPr lang="en-AU" sz="2000" b="1" dirty="0">
                <a:cs typeface="Arial" panose="020B0604020202020204" pitchFamily="34" charset="0"/>
              </a:rPr>
              <a:t>establish or prove </a:t>
            </a:r>
            <a:r>
              <a:rPr lang="en-AU" sz="2000" dirty="0">
                <a:cs typeface="Arial" panose="020B0604020202020204" pitchFamily="34" charset="0"/>
              </a:rPr>
              <a:t>each of the elements beyond reasonable doubt?</a:t>
            </a:r>
          </a:p>
          <a:p>
            <a:pPr marL="0" indent="0">
              <a:buNone/>
            </a:pPr>
            <a:endParaRPr lang="en-AU" dirty="0"/>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6732240" y="231571"/>
            <a:ext cx="2141463" cy="1228973"/>
          </a:xfrm>
          <a:prstGeom prst="rect">
            <a:avLst/>
          </a:prstGeom>
          <a:noFill/>
          <a:ln>
            <a:noFill/>
          </a:ln>
        </p:spPr>
      </p:pic>
      <p:pic>
        <p:nvPicPr>
          <p:cNvPr id="2052" name="Picture 4" descr="最も欲しかった] Guilty Or Not Guilty - ただの悪魔の画像"/>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32462" y="2115691"/>
            <a:ext cx="3511946" cy="35192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74952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08919B-0C25-A8A0-F462-C76F9F04A8FD}"/>
              </a:ext>
            </a:extLst>
          </p:cNvPr>
          <p:cNvSpPr>
            <a:spLocks noGrp="1"/>
          </p:cNvSpPr>
          <p:nvPr>
            <p:ph type="title"/>
          </p:nvPr>
        </p:nvSpPr>
        <p:spPr>
          <a:xfrm>
            <a:off x="628650" y="134981"/>
            <a:ext cx="7886700" cy="1325563"/>
          </a:xfrm>
        </p:spPr>
        <p:txBody>
          <a:bodyPr>
            <a:normAutofit/>
          </a:bodyPr>
          <a:lstStyle/>
          <a:p>
            <a:r>
              <a:rPr lang="en-AU" altLang="en-US" sz="3200" b="1" dirty="0">
                <a:solidFill>
                  <a:srgbClr val="002060"/>
                </a:solidFill>
                <a:latin typeface="+mn-lt"/>
              </a:rPr>
              <a:t>Analysing a Charge              </a:t>
            </a:r>
            <a:endParaRPr lang="en-AU" sz="3200" dirty="0">
              <a:solidFill>
                <a:srgbClr val="002060"/>
              </a:solidFill>
            </a:endParaRPr>
          </a:p>
        </p:txBody>
      </p:sp>
      <p:sp>
        <p:nvSpPr>
          <p:cNvPr id="3" name="Content Placeholder 2">
            <a:extLst>
              <a:ext uri="{FF2B5EF4-FFF2-40B4-BE49-F238E27FC236}">
                <a16:creationId xmlns:a16="http://schemas.microsoft.com/office/drawing/2014/main" id="{E719795A-9DC9-B723-C490-422F2C7C2F54}"/>
              </a:ext>
            </a:extLst>
          </p:cNvPr>
          <p:cNvSpPr>
            <a:spLocks noGrp="1"/>
          </p:cNvSpPr>
          <p:nvPr>
            <p:ph sz="half" idx="1"/>
          </p:nvPr>
        </p:nvSpPr>
        <p:spPr/>
        <p:txBody>
          <a:bodyPr>
            <a:normAutofit/>
          </a:bodyPr>
          <a:lstStyle/>
          <a:p>
            <a:pPr marL="0" indent="0">
              <a:buNone/>
            </a:pPr>
            <a:endParaRPr lang="en-AU" sz="2800" dirty="0">
              <a:cs typeface="Arial" panose="020B0604020202020204" pitchFamily="34" charset="0"/>
            </a:endParaRPr>
          </a:p>
          <a:p>
            <a:pPr marL="0" indent="0">
              <a:buNone/>
            </a:pPr>
            <a:r>
              <a:rPr lang="en-AU" sz="2000" dirty="0">
                <a:cs typeface="Arial" panose="020B0604020202020204" pitchFamily="34" charset="0"/>
              </a:rPr>
              <a:t>Identify the elements of the offence on the face of the provision that creates the offence</a:t>
            </a:r>
          </a:p>
          <a:p>
            <a:pPr marL="0" indent="0">
              <a:buNone/>
            </a:pPr>
            <a:endParaRPr lang="en-AU" sz="2800" dirty="0">
              <a:cs typeface="Arial" panose="020B0604020202020204" pitchFamily="34" charset="0"/>
            </a:endParaRPr>
          </a:p>
          <a:p>
            <a:pPr marL="0" indent="0">
              <a:buNone/>
            </a:pPr>
            <a:endParaRPr lang="en-AU" dirty="0"/>
          </a:p>
        </p:txBody>
      </p:sp>
      <p:pic>
        <p:nvPicPr>
          <p:cNvPr id="7" name="Picture 6"/>
          <p:cNvPicPr/>
          <p:nvPr/>
        </p:nvPicPr>
        <p:blipFill>
          <a:blip r:embed="rId2">
            <a:extLst>
              <a:ext uri="{28A0092B-C50C-407E-A947-70E740481C1C}">
                <a14:useLocalDpi xmlns:a14="http://schemas.microsoft.com/office/drawing/2010/main" val="0"/>
              </a:ext>
            </a:extLst>
          </a:blip>
          <a:srcRect/>
          <a:stretch>
            <a:fillRect/>
          </a:stretch>
        </p:blipFill>
        <p:spPr bwMode="auto">
          <a:xfrm>
            <a:off x="6732240" y="231571"/>
            <a:ext cx="2141463" cy="1228973"/>
          </a:xfrm>
          <a:prstGeom prst="rect">
            <a:avLst/>
          </a:prstGeom>
          <a:noFill/>
          <a:ln>
            <a:noFill/>
          </a:ln>
        </p:spPr>
      </p:pic>
      <p:pic>
        <p:nvPicPr>
          <p:cNvPr id="8" name="Picture 7"/>
          <p:cNvPicPr>
            <a:picLocks noChangeAspect="1"/>
          </p:cNvPicPr>
          <p:nvPr/>
        </p:nvPicPr>
        <p:blipFill>
          <a:blip r:embed="rId3"/>
          <a:stretch>
            <a:fillRect/>
          </a:stretch>
        </p:blipFill>
        <p:spPr>
          <a:xfrm>
            <a:off x="4832002" y="3356992"/>
            <a:ext cx="3800475" cy="3095625"/>
          </a:xfrm>
          <a:prstGeom prst="rect">
            <a:avLst/>
          </a:prstGeom>
        </p:spPr>
      </p:pic>
    </p:spTree>
    <p:extLst>
      <p:ext uri="{BB962C8B-B14F-4D97-AF65-F5344CB8AC3E}">
        <p14:creationId xmlns:p14="http://schemas.microsoft.com/office/powerpoint/2010/main" val="33723065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719795A-9DC9-B723-C490-422F2C7C2F54}"/>
              </a:ext>
            </a:extLst>
          </p:cNvPr>
          <p:cNvSpPr>
            <a:spLocks noGrp="1"/>
          </p:cNvSpPr>
          <p:nvPr>
            <p:ph sz="half" idx="1"/>
          </p:nvPr>
        </p:nvSpPr>
        <p:spPr/>
        <p:txBody>
          <a:bodyPr>
            <a:normAutofit fontScale="62500" lnSpcReduction="20000"/>
          </a:bodyPr>
          <a:lstStyle/>
          <a:p>
            <a:pPr marL="0" indent="0">
              <a:buNone/>
            </a:pPr>
            <a:r>
              <a:rPr lang="en-AU" sz="3200" dirty="0">
                <a:cs typeface="Arial" panose="020B0604020202020204" pitchFamily="34" charset="0"/>
              </a:rPr>
              <a:t>Identify what is required to prove those elements or the principles applying by reference to:</a:t>
            </a:r>
          </a:p>
          <a:p>
            <a:pPr marL="0" indent="0">
              <a:buNone/>
            </a:pPr>
            <a:endParaRPr lang="en-AU" sz="3200" dirty="0">
              <a:cs typeface="Arial" panose="020B0604020202020204" pitchFamily="34" charset="0"/>
            </a:endParaRPr>
          </a:p>
          <a:p>
            <a:pPr lvl="1"/>
            <a:r>
              <a:rPr lang="en-AU" sz="3200" dirty="0">
                <a:cs typeface="Arial" panose="020B0604020202020204" pitchFamily="34" charset="0"/>
              </a:rPr>
              <a:t>Any </a:t>
            </a:r>
            <a:r>
              <a:rPr lang="en-AU" sz="3200" b="1" dirty="0">
                <a:cs typeface="Arial" panose="020B0604020202020204" pitchFamily="34" charset="0"/>
              </a:rPr>
              <a:t>specifically enacted provisions </a:t>
            </a:r>
            <a:r>
              <a:rPr lang="en-AU" sz="3200" dirty="0">
                <a:cs typeface="Arial" panose="020B0604020202020204" pitchFamily="34" charset="0"/>
              </a:rPr>
              <a:t>for that purpose within the legislation</a:t>
            </a:r>
          </a:p>
          <a:p>
            <a:pPr lvl="1"/>
            <a:r>
              <a:rPr lang="en-AU" sz="3200" dirty="0">
                <a:cs typeface="Arial" panose="020B0604020202020204" pitchFamily="34" charset="0"/>
              </a:rPr>
              <a:t>The </a:t>
            </a:r>
            <a:r>
              <a:rPr lang="en-AU" sz="3200" b="1" dirty="0">
                <a:cs typeface="Arial" panose="020B0604020202020204" pitchFamily="34" charset="0"/>
              </a:rPr>
              <a:t>general interpretation section</a:t>
            </a:r>
            <a:r>
              <a:rPr lang="en-AU" sz="3200" dirty="0">
                <a:cs typeface="Arial" panose="020B0604020202020204" pitchFamily="34" charset="0"/>
              </a:rPr>
              <a:t> within the legislation</a:t>
            </a:r>
          </a:p>
          <a:p>
            <a:pPr lvl="1"/>
            <a:r>
              <a:rPr lang="en-AU" sz="3200" b="1" dirty="0">
                <a:cs typeface="Arial" panose="020B0604020202020204" pitchFamily="34" charset="0"/>
              </a:rPr>
              <a:t>Binding authority </a:t>
            </a:r>
            <a:r>
              <a:rPr lang="en-AU" sz="3200" dirty="0">
                <a:cs typeface="Arial" panose="020B0604020202020204" pitchFamily="34" charset="0"/>
              </a:rPr>
              <a:t>in your own jurisdiction</a:t>
            </a:r>
          </a:p>
          <a:p>
            <a:pPr lvl="1"/>
            <a:r>
              <a:rPr lang="en-AU" sz="3200" b="1" dirty="0">
                <a:cs typeface="Arial" panose="020B0604020202020204" pitchFamily="34" charset="0"/>
              </a:rPr>
              <a:t>Persuasive authority </a:t>
            </a:r>
            <a:r>
              <a:rPr lang="en-AU" sz="3200" dirty="0">
                <a:cs typeface="Arial" panose="020B0604020202020204" pitchFamily="34" charset="0"/>
              </a:rPr>
              <a:t>in your own jurisdiction</a:t>
            </a:r>
          </a:p>
          <a:p>
            <a:pPr lvl="1"/>
            <a:r>
              <a:rPr lang="en-AU" sz="3200" b="1" dirty="0">
                <a:cs typeface="Arial" panose="020B0604020202020204" pitchFamily="34" charset="0"/>
              </a:rPr>
              <a:t>Overseas authority </a:t>
            </a:r>
            <a:r>
              <a:rPr lang="en-AU" sz="3200" dirty="0">
                <a:cs typeface="Arial" panose="020B0604020202020204" pitchFamily="34" charset="0"/>
              </a:rPr>
              <a:t>which whilst not binding might be regarded as persuasive  </a:t>
            </a:r>
          </a:p>
          <a:p>
            <a:pPr marL="0" indent="0">
              <a:buNone/>
            </a:pPr>
            <a:endParaRPr lang="en-AU" sz="2800" dirty="0">
              <a:cs typeface="Arial" panose="020B0604020202020204" pitchFamily="34" charset="0"/>
            </a:endParaRPr>
          </a:p>
          <a:p>
            <a:pPr marL="0" indent="0">
              <a:buNone/>
            </a:pPr>
            <a:endParaRPr lang="en-AU" dirty="0"/>
          </a:p>
        </p:txBody>
      </p:sp>
      <p:pic>
        <p:nvPicPr>
          <p:cNvPr id="7" name="Picture 6"/>
          <p:cNvPicPr/>
          <p:nvPr/>
        </p:nvPicPr>
        <p:blipFill>
          <a:blip r:embed="rId2">
            <a:extLst>
              <a:ext uri="{28A0092B-C50C-407E-A947-70E740481C1C}">
                <a14:useLocalDpi xmlns:a14="http://schemas.microsoft.com/office/drawing/2010/main" val="0"/>
              </a:ext>
            </a:extLst>
          </a:blip>
          <a:srcRect/>
          <a:stretch>
            <a:fillRect/>
          </a:stretch>
        </p:blipFill>
        <p:spPr bwMode="auto">
          <a:xfrm>
            <a:off x="6732240" y="231571"/>
            <a:ext cx="2141463" cy="1228973"/>
          </a:xfrm>
          <a:prstGeom prst="rect">
            <a:avLst/>
          </a:prstGeom>
          <a:noFill/>
          <a:ln>
            <a:noFill/>
          </a:ln>
        </p:spPr>
      </p:pic>
      <p:pic>
        <p:nvPicPr>
          <p:cNvPr id="11" name="Picture 10"/>
          <p:cNvPicPr>
            <a:picLocks noChangeAspect="1"/>
          </p:cNvPicPr>
          <p:nvPr/>
        </p:nvPicPr>
        <p:blipFill>
          <a:blip r:embed="rId3"/>
          <a:stretch>
            <a:fillRect/>
          </a:stretch>
        </p:blipFill>
        <p:spPr>
          <a:xfrm>
            <a:off x="4832002" y="3356992"/>
            <a:ext cx="3800475" cy="3095625"/>
          </a:xfrm>
          <a:prstGeom prst="rect">
            <a:avLst/>
          </a:prstGeom>
        </p:spPr>
      </p:pic>
      <p:sp>
        <p:nvSpPr>
          <p:cNvPr id="8" name="Title 1">
            <a:extLst>
              <a:ext uri="{FF2B5EF4-FFF2-40B4-BE49-F238E27FC236}">
                <a16:creationId xmlns:a16="http://schemas.microsoft.com/office/drawing/2014/main" id="{F808919B-0C25-A8A0-F462-C76F9F04A8FD}"/>
              </a:ext>
            </a:extLst>
          </p:cNvPr>
          <p:cNvSpPr txBox="1">
            <a:spLocks/>
          </p:cNvSpPr>
          <p:nvPr/>
        </p:nvSpPr>
        <p:spPr>
          <a:xfrm>
            <a:off x="628650" y="134981"/>
            <a:ext cx="7886700" cy="1325563"/>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AU" altLang="en-US" sz="3200" b="1">
                <a:solidFill>
                  <a:srgbClr val="002060"/>
                </a:solidFill>
                <a:latin typeface="+mn-lt"/>
              </a:rPr>
              <a:t>Analysing a Charge              </a:t>
            </a:r>
            <a:endParaRPr lang="en-AU" sz="3200" dirty="0">
              <a:solidFill>
                <a:srgbClr val="002060"/>
              </a:solidFill>
            </a:endParaRPr>
          </a:p>
        </p:txBody>
      </p:sp>
    </p:spTree>
    <p:extLst>
      <p:ext uri="{BB962C8B-B14F-4D97-AF65-F5344CB8AC3E}">
        <p14:creationId xmlns:p14="http://schemas.microsoft.com/office/powerpoint/2010/main" val="38925613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719795A-9DC9-B723-C490-422F2C7C2F54}"/>
              </a:ext>
            </a:extLst>
          </p:cNvPr>
          <p:cNvSpPr>
            <a:spLocks noGrp="1"/>
          </p:cNvSpPr>
          <p:nvPr>
            <p:ph sz="half" idx="1"/>
          </p:nvPr>
        </p:nvSpPr>
        <p:spPr>
          <a:xfrm>
            <a:off x="628650" y="1494601"/>
            <a:ext cx="3886200" cy="4682362"/>
          </a:xfrm>
        </p:spPr>
        <p:txBody>
          <a:bodyPr>
            <a:normAutofit/>
          </a:bodyPr>
          <a:lstStyle/>
          <a:p>
            <a:pPr marL="0" indent="0">
              <a:buNone/>
            </a:pPr>
            <a:endParaRPr lang="en-AU" sz="2800" dirty="0">
              <a:latin typeface="Calibri" panose="020F0502020204030204" pitchFamily="34" charset="0"/>
              <a:ea typeface="Times New Roman" panose="02020603050405020304" pitchFamily="18" charset="0"/>
              <a:cs typeface="Calibri" panose="020F0502020204030204" pitchFamily="34" charset="0"/>
            </a:endParaRPr>
          </a:p>
          <a:p>
            <a:pPr marL="0" indent="0">
              <a:buNone/>
            </a:pPr>
            <a:r>
              <a:rPr lang="en-AU" sz="2000" dirty="0">
                <a:latin typeface="Calibri" panose="020F0502020204030204" pitchFamily="34" charset="0"/>
                <a:ea typeface="Times New Roman" panose="02020603050405020304" pitchFamily="18" charset="0"/>
                <a:cs typeface="Calibri" panose="020F0502020204030204" pitchFamily="34" charset="0"/>
              </a:rPr>
              <a:t>The paramount consideration will be the elements of the offence as prescribed in the relevant legislation and the requirements of those elements in </a:t>
            </a:r>
            <a:r>
              <a:rPr lang="en-AU" sz="2000" b="1" dirty="0">
                <a:latin typeface="Calibri" panose="020F0502020204030204" pitchFamily="34" charset="0"/>
                <a:ea typeface="Times New Roman" panose="02020603050405020304" pitchFamily="18" charset="0"/>
                <a:cs typeface="Calibri" panose="020F0502020204030204" pitchFamily="34" charset="0"/>
              </a:rPr>
              <a:t>your jurisdiction</a:t>
            </a:r>
            <a:endParaRPr lang="en-AU" sz="2000" dirty="0">
              <a:latin typeface="Calibri" panose="020F0502020204030204" pitchFamily="34" charset="0"/>
              <a:ea typeface="Times New Roman" panose="02020603050405020304" pitchFamily="18" charset="0"/>
              <a:cs typeface="Calibri" panose="020F0502020204030204" pitchFamily="34" charset="0"/>
            </a:endParaRPr>
          </a:p>
          <a:p>
            <a:pPr marL="0" indent="0">
              <a:buNone/>
            </a:pPr>
            <a:endParaRPr lang="en-AU" dirty="0"/>
          </a:p>
        </p:txBody>
      </p:sp>
      <p:pic>
        <p:nvPicPr>
          <p:cNvPr id="7" name="Picture 6"/>
          <p:cNvPicPr/>
          <p:nvPr/>
        </p:nvPicPr>
        <p:blipFill>
          <a:blip r:embed="rId2">
            <a:extLst>
              <a:ext uri="{28A0092B-C50C-407E-A947-70E740481C1C}">
                <a14:useLocalDpi xmlns:a14="http://schemas.microsoft.com/office/drawing/2010/main" val="0"/>
              </a:ext>
            </a:extLst>
          </a:blip>
          <a:srcRect/>
          <a:stretch>
            <a:fillRect/>
          </a:stretch>
        </p:blipFill>
        <p:spPr bwMode="auto">
          <a:xfrm>
            <a:off x="6732240" y="231571"/>
            <a:ext cx="2141463" cy="1228973"/>
          </a:xfrm>
          <a:prstGeom prst="rect">
            <a:avLst/>
          </a:prstGeom>
          <a:noFill/>
          <a:ln>
            <a:noFill/>
          </a:ln>
        </p:spPr>
      </p:pic>
      <p:pic>
        <p:nvPicPr>
          <p:cNvPr id="11" name="Picture 10"/>
          <p:cNvPicPr>
            <a:picLocks noChangeAspect="1"/>
          </p:cNvPicPr>
          <p:nvPr/>
        </p:nvPicPr>
        <p:blipFill>
          <a:blip r:embed="rId3"/>
          <a:stretch>
            <a:fillRect/>
          </a:stretch>
        </p:blipFill>
        <p:spPr>
          <a:xfrm>
            <a:off x="4832002" y="3356992"/>
            <a:ext cx="3800475" cy="3095625"/>
          </a:xfrm>
          <a:prstGeom prst="rect">
            <a:avLst/>
          </a:prstGeom>
        </p:spPr>
      </p:pic>
      <p:sp>
        <p:nvSpPr>
          <p:cNvPr id="8" name="Title 1">
            <a:extLst>
              <a:ext uri="{FF2B5EF4-FFF2-40B4-BE49-F238E27FC236}">
                <a16:creationId xmlns:a16="http://schemas.microsoft.com/office/drawing/2014/main" id="{F808919B-0C25-A8A0-F462-C76F9F04A8FD}"/>
              </a:ext>
            </a:extLst>
          </p:cNvPr>
          <p:cNvSpPr txBox="1">
            <a:spLocks/>
          </p:cNvSpPr>
          <p:nvPr/>
        </p:nvSpPr>
        <p:spPr>
          <a:xfrm>
            <a:off x="628650" y="134981"/>
            <a:ext cx="7886700" cy="1325563"/>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AU" altLang="en-US" sz="3200" b="1">
                <a:solidFill>
                  <a:srgbClr val="002060"/>
                </a:solidFill>
                <a:latin typeface="+mn-lt"/>
              </a:rPr>
              <a:t>Analysing a Charge              </a:t>
            </a:r>
            <a:endParaRPr lang="en-AU" sz="3200" dirty="0">
              <a:solidFill>
                <a:srgbClr val="002060"/>
              </a:solidFill>
            </a:endParaRPr>
          </a:p>
        </p:txBody>
      </p:sp>
    </p:spTree>
    <p:extLst>
      <p:ext uri="{BB962C8B-B14F-4D97-AF65-F5344CB8AC3E}">
        <p14:creationId xmlns:p14="http://schemas.microsoft.com/office/powerpoint/2010/main" val="27114066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08919B-0C25-A8A0-F462-C76F9F04A8FD}"/>
              </a:ext>
            </a:extLst>
          </p:cNvPr>
          <p:cNvSpPr>
            <a:spLocks noGrp="1"/>
          </p:cNvSpPr>
          <p:nvPr>
            <p:ph type="title"/>
          </p:nvPr>
        </p:nvSpPr>
        <p:spPr>
          <a:xfrm>
            <a:off x="628650" y="183275"/>
            <a:ext cx="7886700" cy="1325563"/>
          </a:xfrm>
        </p:spPr>
        <p:txBody>
          <a:bodyPr>
            <a:normAutofit/>
          </a:bodyPr>
          <a:lstStyle/>
          <a:p>
            <a:r>
              <a:rPr lang="en-AU" altLang="en-US" sz="3200" b="1" dirty="0">
                <a:solidFill>
                  <a:srgbClr val="002060"/>
                </a:solidFill>
                <a:latin typeface="+mn-lt"/>
              </a:rPr>
              <a:t>Elements of an offence               </a:t>
            </a:r>
            <a:endParaRPr lang="en-AU" sz="3200" dirty="0">
              <a:solidFill>
                <a:srgbClr val="002060"/>
              </a:solidFill>
            </a:endParaRPr>
          </a:p>
        </p:txBody>
      </p:sp>
      <p:sp>
        <p:nvSpPr>
          <p:cNvPr id="3" name="Content Placeholder 2">
            <a:extLst>
              <a:ext uri="{FF2B5EF4-FFF2-40B4-BE49-F238E27FC236}">
                <a16:creationId xmlns:a16="http://schemas.microsoft.com/office/drawing/2014/main" id="{E719795A-9DC9-B723-C490-422F2C7C2F54}"/>
              </a:ext>
            </a:extLst>
          </p:cNvPr>
          <p:cNvSpPr>
            <a:spLocks noGrp="1"/>
          </p:cNvSpPr>
          <p:nvPr>
            <p:ph sz="half" idx="1"/>
          </p:nvPr>
        </p:nvSpPr>
        <p:spPr>
          <a:xfrm>
            <a:off x="628650" y="1825625"/>
            <a:ext cx="4159374" cy="4351338"/>
          </a:xfrm>
        </p:spPr>
        <p:txBody>
          <a:bodyPr>
            <a:normAutofit fontScale="92500"/>
          </a:bodyPr>
          <a:lstStyle/>
          <a:p>
            <a:pPr marL="0" indent="0">
              <a:buNone/>
            </a:pPr>
            <a:r>
              <a:rPr lang="en-AU" sz="2200" dirty="0">
                <a:cs typeface="Arial" panose="020B0604020202020204" pitchFamily="34" charset="0"/>
              </a:rPr>
              <a:t>Every offence is made up of elements</a:t>
            </a:r>
          </a:p>
          <a:p>
            <a:pPr marL="0" indent="0">
              <a:buNone/>
            </a:pPr>
            <a:r>
              <a:rPr lang="en-AU" sz="2200" b="1" dirty="0">
                <a:cs typeface="Arial" panose="020B0604020202020204" pitchFamily="34" charset="0"/>
              </a:rPr>
              <a:t>Physical element(s)</a:t>
            </a:r>
          </a:p>
          <a:p>
            <a:pPr lvl="1"/>
            <a:r>
              <a:rPr lang="en-AU" sz="2200" dirty="0">
                <a:cs typeface="Arial" panose="020B0604020202020204" pitchFamily="34" charset="0"/>
              </a:rPr>
              <a:t>The act(s) or omission(s) by the accused &amp; the circumstances in which those acts or omissions took place</a:t>
            </a:r>
          </a:p>
          <a:p>
            <a:pPr marL="0" indent="0">
              <a:buNone/>
            </a:pPr>
            <a:r>
              <a:rPr lang="en-AU" sz="2200" b="1" dirty="0">
                <a:cs typeface="Arial" panose="020B0604020202020204" pitchFamily="34" charset="0"/>
              </a:rPr>
              <a:t>Mental element(s) (or “fault” element)</a:t>
            </a:r>
          </a:p>
          <a:p>
            <a:pPr lvl="1"/>
            <a:r>
              <a:rPr lang="en-AU" sz="2200" dirty="0">
                <a:cs typeface="Arial" panose="020B0604020202020204" pitchFamily="34" charset="0"/>
              </a:rPr>
              <a:t>The intention(s) of the accused at the time they did the acts or made the omissions alleged, e.g. intention, knowledge, wilfulness, negligence or recklessness </a:t>
            </a:r>
          </a:p>
          <a:p>
            <a:pPr marL="0" indent="0">
              <a:buNone/>
            </a:pPr>
            <a:endParaRPr lang="en-AU" sz="2800" dirty="0">
              <a:cs typeface="Arial" panose="020B0604020202020204" pitchFamily="34" charset="0"/>
            </a:endParaRPr>
          </a:p>
          <a:p>
            <a:pPr marL="0" indent="0">
              <a:buNone/>
            </a:pPr>
            <a:endParaRPr lang="en-AU" dirty="0"/>
          </a:p>
        </p:txBody>
      </p:sp>
      <p:pic>
        <p:nvPicPr>
          <p:cNvPr id="1026" name="Picture 2" descr="Actus Reus and Mens Rea - Criminal Law - YouTube">
            <a:extLst>
              <a:ext uri="{FF2B5EF4-FFF2-40B4-BE49-F238E27FC236}">
                <a16:creationId xmlns:a16="http://schemas.microsoft.com/office/drawing/2014/main" id="{663E1AE9-7D0D-7653-B890-1E7436D7DEB2}"/>
              </a:ext>
            </a:extLst>
          </p:cNvPr>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bwMode="auto">
          <a:xfrm>
            <a:off x="5004048" y="2132855"/>
            <a:ext cx="3759274" cy="244827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6732240" y="231571"/>
            <a:ext cx="2141463" cy="1228973"/>
          </a:xfrm>
          <a:prstGeom prst="rect">
            <a:avLst/>
          </a:prstGeom>
          <a:noFill/>
          <a:ln>
            <a:noFill/>
          </a:ln>
        </p:spPr>
      </p:pic>
    </p:spTree>
    <p:extLst>
      <p:ext uri="{BB962C8B-B14F-4D97-AF65-F5344CB8AC3E}">
        <p14:creationId xmlns:p14="http://schemas.microsoft.com/office/powerpoint/2010/main" val="39176508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dirty="0">
              <a:solidFill>
                <a:prstClr val="black"/>
              </a:solidFill>
            </a:endParaRPr>
          </a:p>
        </p:txBody>
      </p:sp>
      <p:sp>
        <p:nvSpPr>
          <p:cNvPr id="3" name="Title 2"/>
          <p:cNvSpPr>
            <a:spLocks noGrp="1"/>
          </p:cNvSpPr>
          <p:nvPr>
            <p:ph type="title"/>
          </p:nvPr>
        </p:nvSpPr>
        <p:spPr>
          <a:xfrm>
            <a:off x="628650" y="225164"/>
            <a:ext cx="6031582" cy="1199149"/>
          </a:xfrm>
        </p:spPr>
        <p:txBody>
          <a:bodyPr>
            <a:normAutofit/>
          </a:bodyPr>
          <a:lstStyle/>
          <a:p>
            <a:r>
              <a:rPr lang="en-AU" sz="3200" b="1" dirty="0">
                <a:solidFill>
                  <a:srgbClr val="002060"/>
                </a:solidFill>
                <a:latin typeface="+mn-lt"/>
                <a:cs typeface="Calibri" panose="020F0502020204030204" pitchFamily="34" charset="0"/>
              </a:rPr>
              <a:t>Misappropriation, s 383A,Criminal Code, Papua New Guinea </a:t>
            </a:r>
            <a:endParaRPr lang="en-AU" sz="3200" dirty="0">
              <a:latin typeface="+mn-lt"/>
              <a:cs typeface="Calibri" panose="020F0502020204030204" pitchFamily="34" charset="0"/>
            </a:endParaRPr>
          </a:p>
        </p:txBody>
      </p:sp>
      <p:sp>
        <p:nvSpPr>
          <p:cNvPr id="5" name="Content Placeholder 4"/>
          <p:cNvSpPr>
            <a:spLocks noGrp="1"/>
          </p:cNvSpPr>
          <p:nvPr>
            <p:ph idx="1"/>
          </p:nvPr>
        </p:nvSpPr>
        <p:spPr>
          <a:xfrm>
            <a:off x="628650" y="2060848"/>
            <a:ext cx="3439294" cy="4351338"/>
          </a:xfrm>
        </p:spPr>
        <p:txBody>
          <a:bodyPr>
            <a:normAutofit/>
          </a:bodyPr>
          <a:lstStyle/>
          <a:p>
            <a:pPr marL="0" indent="0" algn="l">
              <a:buNone/>
            </a:pPr>
            <a:r>
              <a:rPr lang="en-US" sz="2000" b="0" i="0" dirty="0">
                <a:solidFill>
                  <a:srgbClr val="000000"/>
                </a:solidFill>
                <a:effectLst/>
              </a:rPr>
              <a:t>383A(1) A person who dishonestly applies to his own use or to the use of another person– </a:t>
            </a:r>
          </a:p>
          <a:p>
            <a:pPr marL="457200" indent="-457200" algn="l">
              <a:buAutoNum type="alphaLcParenBoth"/>
            </a:pPr>
            <a:r>
              <a:rPr lang="en-US" sz="2000" b="0" i="0" dirty="0">
                <a:solidFill>
                  <a:srgbClr val="000000"/>
                </a:solidFill>
                <a:effectLst/>
              </a:rPr>
              <a:t>property belonging to another; or ..</a:t>
            </a:r>
          </a:p>
          <a:p>
            <a:pPr marL="0" indent="0" algn="l">
              <a:buNone/>
            </a:pPr>
            <a:endParaRPr lang="en-US" sz="2000" b="0" i="0" dirty="0">
              <a:solidFill>
                <a:srgbClr val="000000"/>
              </a:solidFill>
              <a:effectLst/>
            </a:endParaRPr>
          </a:p>
          <a:p>
            <a:pPr marL="0" indent="0" algn="l">
              <a:buNone/>
            </a:pPr>
            <a:endParaRPr lang="en-US" sz="2000" dirty="0">
              <a:solidFill>
                <a:srgbClr val="000000"/>
              </a:solidFill>
            </a:endParaRPr>
          </a:p>
          <a:p>
            <a:pPr marL="0" indent="0" algn="l">
              <a:buNone/>
            </a:pPr>
            <a:r>
              <a:rPr lang="en-US" sz="2000" b="0" i="0" dirty="0">
                <a:solidFill>
                  <a:srgbClr val="000000"/>
                </a:solidFill>
                <a:effectLst/>
              </a:rPr>
              <a:t>is guilty o</a:t>
            </a:r>
            <a:r>
              <a:rPr lang="en-US" sz="2000" dirty="0">
                <a:solidFill>
                  <a:srgbClr val="000000"/>
                </a:solidFill>
              </a:rPr>
              <a:t>f the crime of misappropriation of property</a:t>
            </a:r>
            <a:endParaRPr lang="en-US" sz="2000" b="0" i="0" dirty="0">
              <a:solidFill>
                <a:srgbClr val="000000"/>
              </a:solidFill>
              <a:effectLst/>
            </a:endParaRPr>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6732240" y="231571"/>
            <a:ext cx="2141463" cy="1228973"/>
          </a:xfrm>
          <a:prstGeom prst="rect">
            <a:avLst/>
          </a:prstGeom>
          <a:noFill/>
          <a:ln>
            <a:noFill/>
          </a:ln>
        </p:spPr>
      </p:pic>
      <p:pic>
        <p:nvPicPr>
          <p:cNvPr id="1026" name="Picture 2" descr="Misappropriation of Assets in Business Can Land You In Priso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16016" y="2132856"/>
            <a:ext cx="3562614" cy="2376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16744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dirty="0">
              <a:solidFill>
                <a:prstClr val="black"/>
              </a:solidFill>
            </a:endParaRPr>
          </a:p>
        </p:txBody>
      </p:sp>
      <p:sp>
        <p:nvSpPr>
          <p:cNvPr id="3" name="Title 2"/>
          <p:cNvSpPr>
            <a:spLocks noGrp="1"/>
          </p:cNvSpPr>
          <p:nvPr>
            <p:ph type="title"/>
          </p:nvPr>
        </p:nvSpPr>
        <p:spPr>
          <a:xfrm>
            <a:off x="628650" y="501659"/>
            <a:ext cx="6463630" cy="756913"/>
          </a:xfrm>
        </p:spPr>
        <p:txBody>
          <a:bodyPr>
            <a:normAutofit fontScale="90000"/>
          </a:bodyPr>
          <a:lstStyle/>
          <a:p>
            <a:r>
              <a:rPr lang="en-AU" sz="4000" b="1" dirty="0">
                <a:solidFill>
                  <a:srgbClr val="002060"/>
                </a:solidFill>
                <a:latin typeface="+mn-lt"/>
                <a:cs typeface="Calibri" panose="020F0502020204030204" pitchFamily="34" charset="0"/>
              </a:rPr>
              <a:t>Misappropriation, s 383A,Criminal Code, PNG </a:t>
            </a:r>
            <a:endParaRPr lang="en-AU" sz="4000" dirty="0">
              <a:latin typeface="+mn-lt"/>
              <a:cs typeface="Calibri" panose="020F0502020204030204" pitchFamily="34" charset="0"/>
            </a:endParaRPr>
          </a:p>
        </p:txBody>
      </p:sp>
      <p:sp>
        <p:nvSpPr>
          <p:cNvPr id="5" name="Content Placeholder 4"/>
          <p:cNvSpPr>
            <a:spLocks noGrp="1"/>
          </p:cNvSpPr>
          <p:nvPr>
            <p:ph idx="1"/>
          </p:nvPr>
        </p:nvSpPr>
        <p:spPr>
          <a:xfrm>
            <a:off x="628650" y="1730632"/>
            <a:ext cx="7886700" cy="4609546"/>
          </a:xfrm>
        </p:spPr>
        <p:txBody>
          <a:bodyPr>
            <a:normAutofit/>
          </a:bodyPr>
          <a:lstStyle/>
          <a:p>
            <a:pPr marL="0" indent="0" algn="l">
              <a:buNone/>
            </a:pPr>
            <a:r>
              <a:rPr lang="en-US" sz="2000" b="0" i="0" dirty="0">
                <a:solidFill>
                  <a:srgbClr val="000000"/>
                </a:solidFill>
                <a:effectLst/>
              </a:rPr>
              <a:t>383A(1) A person who </a:t>
            </a:r>
            <a:r>
              <a:rPr lang="en-US" sz="2000" b="1" i="0" u="sng" dirty="0">
                <a:solidFill>
                  <a:srgbClr val="000000"/>
                </a:solidFill>
                <a:effectLst/>
              </a:rPr>
              <a:t>dishonestly</a:t>
            </a:r>
            <a:r>
              <a:rPr lang="en-US" sz="2000" b="0" i="0" dirty="0">
                <a:solidFill>
                  <a:srgbClr val="000000"/>
                </a:solidFill>
                <a:effectLst/>
              </a:rPr>
              <a:t> </a:t>
            </a:r>
            <a:r>
              <a:rPr lang="en-US" sz="2000" b="1" i="0" u="sng" dirty="0">
                <a:solidFill>
                  <a:srgbClr val="000000"/>
                </a:solidFill>
                <a:effectLst/>
              </a:rPr>
              <a:t>applies</a:t>
            </a:r>
            <a:r>
              <a:rPr lang="en-US" sz="2000" b="0" i="0" dirty="0">
                <a:solidFill>
                  <a:srgbClr val="000000"/>
                </a:solidFill>
                <a:effectLst/>
              </a:rPr>
              <a:t> </a:t>
            </a:r>
            <a:r>
              <a:rPr lang="en-US" sz="2000" b="1" i="0" u="sng" dirty="0">
                <a:solidFill>
                  <a:srgbClr val="000000"/>
                </a:solidFill>
                <a:effectLst/>
              </a:rPr>
              <a:t>to his own use or to the use of another person</a:t>
            </a:r>
            <a:r>
              <a:rPr lang="en-US" sz="2000" b="0" i="0" dirty="0">
                <a:solidFill>
                  <a:srgbClr val="000000"/>
                </a:solidFill>
                <a:effectLst/>
              </a:rPr>
              <a:t>– </a:t>
            </a:r>
          </a:p>
          <a:p>
            <a:pPr marL="457200" indent="-457200" algn="l">
              <a:buAutoNum type="alphaLcParenBoth"/>
            </a:pPr>
            <a:r>
              <a:rPr lang="en-US" sz="2000" b="1" i="0" u="sng" dirty="0">
                <a:solidFill>
                  <a:srgbClr val="000000"/>
                </a:solidFill>
                <a:effectLst/>
              </a:rPr>
              <a:t>property</a:t>
            </a:r>
            <a:r>
              <a:rPr lang="en-US" sz="2000" b="0" i="0" dirty="0">
                <a:solidFill>
                  <a:srgbClr val="000000"/>
                </a:solidFill>
                <a:effectLst/>
              </a:rPr>
              <a:t> </a:t>
            </a:r>
            <a:r>
              <a:rPr lang="en-US" sz="2000" b="1" i="0" u="sng" dirty="0">
                <a:solidFill>
                  <a:srgbClr val="000000"/>
                </a:solidFill>
                <a:effectLst/>
              </a:rPr>
              <a:t>belonging to another</a:t>
            </a:r>
            <a:r>
              <a:rPr lang="en-US" sz="2000" b="0" i="0" dirty="0">
                <a:solidFill>
                  <a:srgbClr val="000000"/>
                </a:solidFill>
                <a:effectLst/>
              </a:rPr>
              <a:t>; or ..</a:t>
            </a:r>
          </a:p>
          <a:p>
            <a:pPr marL="0" indent="0" algn="l">
              <a:buNone/>
            </a:pPr>
            <a:r>
              <a:rPr lang="en-US" sz="2000" b="0" i="0" dirty="0">
                <a:solidFill>
                  <a:srgbClr val="000000"/>
                </a:solidFill>
                <a:effectLst/>
              </a:rPr>
              <a:t>is guilty o</a:t>
            </a:r>
            <a:r>
              <a:rPr lang="en-US" sz="2000" dirty="0">
                <a:solidFill>
                  <a:srgbClr val="000000"/>
                </a:solidFill>
              </a:rPr>
              <a:t>f the crime of misappropriation of property</a:t>
            </a:r>
            <a:endParaRPr lang="en-US" sz="2000" b="0" i="0" dirty="0">
              <a:solidFill>
                <a:srgbClr val="000000"/>
              </a:solidFill>
              <a:effectLst/>
            </a:endParaRPr>
          </a:p>
          <a:p>
            <a:pPr marL="0" indent="0">
              <a:buNone/>
            </a:pPr>
            <a:endParaRPr lang="en-AU" sz="2000" dirty="0">
              <a:cs typeface="Arial" panose="020B0604020202020204" pitchFamily="34" charset="0"/>
            </a:endParaRPr>
          </a:p>
          <a:p>
            <a:pPr marL="0" indent="0">
              <a:buNone/>
            </a:pPr>
            <a:r>
              <a:rPr lang="en-AU" sz="2000" b="1" dirty="0">
                <a:cs typeface="Arial" panose="020B0604020202020204" pitchFamily="34" charset="0"/>
              </a:rPr>
              <a:t>Elements:</a:t>
            </a:r>
          </a:p>
          <a:p>
            <a:r>
              <a:rPr lang="en-AU" sz="2000" dirty="0">
                <a:cs typeface="Arial" panose="020B0604020202020204" pitchFamily="34" charset="0"/>
              </a:rPr>
              <a:t>Dishonestly</a:t>
            </a:r>
          </a:p>
          <a:p>
            <a:r>
              <a:rPr lang="en-AU" sz="2000" dirty="0">
                <a:cs typeface="Arial" panose="020B0604020202020204" pitchFamily="34" charset="0"/>
              </a:rPr>
              <a:t>Applies </a:t>
            </a:r>
          </a:p>
          <a:p>
            <a:r>
              <a:rPr lang="en-AU" sz="2000" dirty="0">
                <a:cs typeface="Arial" panose="020B0604020202020204" pitchFamily="34" charset="0"/>
              </a:rPr>
              <a:t>To his own use or the use of another person</a:t>
            </a:r>
          </a:p>
          <a:p>
            <a:r>
              <a:rPr lang="en-AU" sz="2000" dirty="0">
                <a:cs typeface="Arial" panose="020B0604020202020204" pitchFamily="34" charset="0"/>
              </a:rPr>
              <a:t>Property </a:t>
            </a:r>
          </a:p>
          <a:p>
            <a:r>
              <a:rPr lang="en-AU" sz="2000" dirty="0">
                <a:cs typeface="Arial" panose="020B0604020202020204" pitchFamily="34" charset="0"/>
              </a:rPr>
              <a:t>Belonging to another person </a:t>
            </a:r>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6732240" y="231571"/>
            <a:ext cx="2141463" cy="1228973"/>
          </a:xfrm>
          <a:prstGeom prst="rect">
            <a:avLst/>
          </a:prstGeom>
          <a:noFill/>
          <a:ln>
            <a:noFill/>
          </a:ln>
        </p:spPr>
      </p:pic>
    </p:spTree>
    <p:extLst>
      <p:ext uri="{BB962C8B-B14F-4D97-AF65-F5344CB8AC3E}">
        <p14:creationId xmlns:p14="http://schemas.microsoft.com/office/powerpoint/2010/main" val="28952414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dirty="0">
              <a:solidFill>
                <a:prstClr val="black"/>
              </a:solidFill>
            </a:endParaRPr>
          </a:p>
        </p:txBody>
      </p:sp>
      <p:sp>
        <p:nvSpPr>
          <p:cNvPr id="3" name="Title 2"/>
          <p:cNvSpPr>
            <a:spLocks noGrp="1"/>
          </p:cNvSpPr>
          <p:nvPr>
            <p:ph type="title"/>
          </p:nvPr>
        </p:nvSpPr>
        <p:spPr>
          <a:xfrm>
            <a:off x="628650" y="501659"/>
            <a:ext cx="6175598" cy="756913"/>
          </a:xfrm>
        </p:spPr>
        <p:txBody>
          <a:bodyPr>
            <a:noAutofit/>
          </a:bodyPr>
          <a:lstStyle/>
          <a:p>
            <a:r>
              <a:rPr lang="en-AU" sz="3200" b="1" dirty="0">
                <a:solidFill>
                  <a:srgbClr val="002060"/>
                </a:solidFill>
                <a:latin typeface="+mn-lt"/>
                <a:cs typeface="Calibri" panose="020F0502020204030204" pitchFamily="34" charset="0"/>
              </a:rPr>
              <a:t>Misappropriation, s 383A,Criminal Code, PNG </a:t>
            </a:r>
            <a:endParaRPr lang="en-AU" sz="3200" dirty="0">
              <a:latin typeface="+mn-lt"/>
              <a:cs typeface="Calibri" panose="020F0502020204030204" pitchFamily="34" charset="0"/>
            </a:endParaRPr>
          </a:p>
        </p:txBody>
      </p:sp>
      <p:sp>
        <p:nvSpPr>
          <p:cNvPr id="5" name="Content Placeholder 4"/>
          <p:cNvSpPr>
            <a:spLocks noGrp="1"/>
          </p:cNvSpPr>
          <p:nvPr>
            <p:ph idx="1"/>
          </p:nvPr>
        </p:nvSpPr>
        <p:spPr>
          <a:xfrm>
            <a:off x="628650" y="1988840"/>
            <a:ext cx="7886700" cy="4351338"/>
          </a:xfrm>
        </p:spPr>
        <p:txBody>
          <a:bodyPr>
            <a:normAutofit/>
          </a:bodyPr>
          <a:lstStyle/>
          <a:p>
            <a:pPr marL="0" indent="0">
              <a:buNone/>
            </a:pPr>
            <a:r>
              <a:rPr lang="en-AU" sz="2000" b="1" dirty="0">
                <a:cs typeface="Arial" panose="020B0604020202020204" pitchFamily="34" charset="0"/>
              </a:rPr>
              <a:t>Elements</a:t>
            </a:r>
            <a:endParaRPr lang="en-AU" sz="2000" dirty="0">
              <a:cs typeface="Arial" panose="020B0604020202020204" pitchFamily="34" charset="0"/>
            </a:endParaRPr>
          </a:p>
          <a:p>
            <a:pPr marL="0" indent="0">
              <a:buNone/>
            </a:pPr>
            <a:r>
              <a:rPr lang="en-AU" sz="2000" dirty="0">
                <a:cs typeface="Arial" panose="020B0604020202020204" pitchFamily="34" charset="0"/>
              </a:rPr>
              <a:t>The State must prove beyond reasonable doubt that a person:</a:t>
            </a:r>
          </a:p>
          <a:p>
            <a:r>
              <a:rPr lang="en-AU" sz="2000" dirty="0">
                <a:cs typeface="Arial" panose="020B0604020202020204" pitchFamily="34" charset="0"/>
              </a:rPr>
              <a:t>Applies </a:t>
            </a:r>
          </a:p>
          <a:p>
            <a:r>
              <a:rPr lang="en-AU" sz="2000" dirty="0">
                <a:cs typeface="Arial" panose="020B0604020202020204" pitchFamily="34" charset="0"/>
              </a:rPr>
              <a:t>To his own use or the use of another person</a:t>
            </a:r>
          </a:p>
          <a:p>
            <a:r>
              <a:rPr lang="en-AU" sz="2000" dirty="0">
                <a:cs typeface="Arial" panose="020B0604020202020204" pitchFamily="34" charset="0"/>
              </a:rPr>
              <a:t>Property </a:t>
            </a:r>
          </a:p>
          <a:p>
            <a:r>
              <a:rPr lang="en-AU" sz="2000" dirty="0">
                <a:cs typeface="Arial" panose="020B0604020202020204" pitchFamily="34" charset="0"/>
              </a:rPr>
              <a:t>Belonging to another person </a:t>
            </a:r>
          </a:p>
          <a:p>
            <a:r>
              <a:rPr lang="en-AU" sz="2000" dirty="0">
                <a:cs typeface="Arial" panose="020B0604020202020204" pitchFamily="34" charset="0"/>
              </a:rPr>
              <a:t>Dishonestly</a:t>
            </a:r>
          </a:p>
          <a:p>
            <a:pPr marL="0" indent="0" algn="r">
              <a:buNone/>
            </a:pPr>
            <a:r>
              <a:rPr lang="en-AU" sz="2000" i="1" dirty="0">
                <a:cs typeface="Arial" panose="020B0604020202020204" pitchFamily="34" charset="0"/>
              </a:rPr>
              <a:t>Havila Kavo v The State </a:t>
            </a:r>
            <a:r>
              <a:rPr lang="en-AU" sz="2000" dirty="0">
                <a:cs typeface="Arial" panose="020B0604020202020204" pitchFamily="34" charset="0"/>
              </a:rPr>
              <a:t>(2015) SC1450</a:t>
            </a:r>
          </a:p>
          <a:p>
            <a:pPr marL="0" indent="0">
              <a:buNone/>
            </a:pPr>
            <a:endParaRPr lang="en-AU" sz="2000" i="1" dirty="0">
              <a:cs typeface="Arial" panose="020B0604020202020204" pitchFamily="34" charset="0"/>
            </a:endParaRPr>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6732240" y="231571"/>
            <a:ext cx="2141463" cy="1228973"/>
          </a:xfrm>
          <a:prstGeom prst="rect">
            <a:avLst/>
          </a:prstGeom>
          <a:noFill/>
          <a:ln>
            <a:noFill/>
          </a:ln>
        </p:spPr>
      </p:pic>
    </p:spTree>
    <p:extLst>
      <p:ext uri="{BB962C8B-B14F-4D97-AF65-F5344CB8AC3E}">
        <p14:creationId xmlns:p14="http://schemas.microsoft.com/office/powerpoint/2010/main" val="5328344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dirty="0">
              <a:solidFill>
                <a:prstClr val="black"/>
              </a:solidFill>
            </a:endParaRPr>
          </a:p>
        </p:txBody>
      </p:sp>
      <p:sp>
        <p:nvSpPr>
          <p:cNvPr id="3" name="Title 2"/>
          <p:cNvSpPr>
            <a:spLocks noGrp="1"/>
          </p:cNvSpPr>
          <p:nvPr>
            <p:ph type="title"/>
          </p:nvPr>
        </p:nvSpPr>
        <p:spPr>
          <a:xfrm>
            <a:off x="592819" y="332656"/>
            <a:ext cx="7886700" cy="756913"/>
          </a:xfrm>
        </p:spPr>
        <p:txBody>
          <a:bodyPr>
            <a:normAutofit/>
          </a:bodyPr>
          <a:lstStyle/>
          <a:p>
            <a:r>
              <a:rPr lang="en-AU" sz="3200" b="1" dirty="0">
                <a:solidFill>
                  <a:srgbClr val="002060"/>
                </a:solidFill>
                <a:latin typeface="+mn-lt"/>
                <a:cs typeface="Calibri" panose="020F0502020204030204" pitchFamily="34" charset="0"/>
              </a:rPr>
              <a:t>Misappropriation – Property </a:t>
            </a:r>
            <a:endParaRPr lang="en-AU" sz="3200" dirty="0">
              <a:latin typeface="+mn-lt"/>
              <a:cs typeface="Calibri" panose="020F0502020204030204" pitchFamily="34" charset="0"/>
            </a:endParaRPr>
          </a:p>
        </p:txBody>
      </p:sp>
      <p:sp>
        <p:nvSpPr>
          <p:cNvPr id="5" name="Content Placeholder 4"/>
          <p:cNvSpPr>
            <a:spLocks noGrp="1"/>
          </p:cNvSpPr>
          <p:nvPr>
            <p:ph idx="1"/>
          </p:nvPr>
        </p:nvSpPr>
        <p:spPr>
          <a:xfrm>
            <a:off x="590550" y="1460544"/>
            <a:ext cx="7886700" cy="4895797"/>
          </a:xfrm>
        </p:spPr>
        <p:txBody>
          <a:bodyPr>
            <a:normAutofit/>
          </a:bodyPr>
          <a:lstStyle/>
          <a:p>
            <a:pPr marL="0" indent="0" algn="just">
              <a:buNone/>
            </a:pPr>
            <a:r>
              <a:rPr lang="en-US" sz="2000" b="1" dirty="0">
                <a:solidFill>
                  <a:srgbClr val="000000"/>
                </a:solidFill>
                <a:effectLst/>
                <a:ea typeface="Times New Roman" panose="02020603050405020304" pitchFamily="18" charset="0"/>
              </a:rPr>
              <a:t>What is “property” for the purpose of s 383A?</a:t>
            </a:r>
          </a:p>
          <a:p>
            <a:pPr marL="0" indent="0" algn="just">
              <a:buNone/>
            </a:pPr>
            <a:endParaRPr lang="en-US" sz="2000" b="1" dirty="0">
              <a:solidFill>
                <a:srgbClr val="000000"/>
              </a:solidFill>
              <a:effectLst/>
              <a:ea typeface="Times New Roman" panose="02020603050405020304" pitchFamily="18" charset="0"/>
            </a:endParaRPr>
          </a:p>
          <a:p>
            <a:pPr marL="0" indent="0" algn="just">
              <a:buNone/>
            </a:pPr>
            <a:r>
              <a:rPr lang="en-US" sz="2000" dirty="0">
                <a:solidFill>
                  <a:srgbClr val="000000"/>
                </a:solidFill>
                <a:effectLst/>
                <a:ea typeface="Times New Roman" panose="02020603050405020304" pitchFamily="18" charset="0"/>
              </a:rPr>
              <a:t>S</a:t>
            </a:r>
            <a:r>
              <a:rPr lang="en-US" sz="2000" b="1" dirty="0">
                <a:solidFill>
                  <a:srgbClr val="000000"/>
                </a:solidFill>
                <a:effectLst/>
                <a:ea typeface="Times New Roman" panose="02020603050405020304" pitchFamily="18" charset="0"/>
              </a:rPr>
              <a:t> </a:t>
            </a:r>
            <a:r>
              <a:rPr lang="en-US" sz="2000" dirty="0">
                <a:solidFill>
                  <a:srgbClr val="000000"/>
                </a:solidFill>
                <a:effectLst/>
                <a:ea typeface="Times New Roman" panose="02020603050405020304" pitchFamily="18" charset="0"/>
              </a:rPr>
              <a:t>383A(3)</a:t>
            </a:r>
            <a:r>
              <a:rPr lang="en-PG" sz="2000" dirty="0">
                <a:solidFill>
                  <a:srgbClr val="000000"/>
                </a:solidFill>
                <a:effectLst/>
                <a:ea typeface="Times New Roman" panose="02020603050405020304" pitchFamily="18" charset="0"/>
              </a:rPr>
              <a:t>(a) </a:t>
            </a:r>
            <a:r>
              <a:rPr lang="en-AU" sz="2000" dirty="0">
                <a:solidFill>
                  <a:srgbClr val="000000"/>
                </a:solidFill>
                <a:effectLst/>
                <a:ea typeface="Times New Roman" panose="02020603050405020304" pitchFamily="18" charset="0"/>
              </a:rPr>
              <a:t>is very wide: </a:t>
            </a:r>
          </a:p>
          <a:p>
            <a:pPr marL="0" indent="0" algn="just">
              <a:buNone/>
            </a:pPr>
            <a:r>
              <a:rPr lang="en-US" sz="2000" dirty="0">
                <a:solidFill>
                  <a:srgbClr val="000000"/>
                </a:solidFill>
                <a:effectLst/>
                <a:ea typeface="Times New Roman" panose="02020603050405020304" pitchFamily="18" charset="0"/>
                <a:cs typeface="Times New Roman" panose="02020603050405020304" pitchFamily="18" charset="0"/>
              </a:rPr>
              <a:t>“</a:t>
            </a:r>
            <a:r>
              <a:rPr lang="en-PG" sz="2000" dirty="0">
                <a:solidFill>
                  <a:srgbClr val="000000"/>
                </a:solidFill>
                <a:effectLst/>
                <a:ea typeface="Times New Roman" panose="02020603050405020304" pitchFamily="18" charset="0"/>
                <a:cs typeface="Times New Roman" panose="02020603050405020304" pitchFamily="18" charset="0"/>
              </a:rPr>
              <a:t>property includes </a:t>
            </a:r>
            <a:r>
              <a:rPr lang="en-PG" sz="2000" b="1" dirty="0">
                <a:solidFill>
                  <a:srgbClr val="000000"/>
                </a:solidFill>
                <a:effectLst/>
                <a:ea typeface="Times New Roman" panose="02020603050405020304" pitchFamily="18" charset="0"/>
                <a:cs typeface="Times New Roman" panose="02020603050405020304" pitchFamily="18" charset="0"/>
              </a:rPr>
              <a:t>money and all other property </a:t>
            </a:r>
            <a:r>
              <a:rPr lang="en-PG" sz="2000" dirty="0">
                <a:solidFill>
                  <a:srgbClr val="000000"/>
                </a:solidFill>
                <a:effectLst/>
                <a:ea typeface="Times New Roman" panose="02020603050405020304" pitchFamily="18" charset="0"/>
                <a:cs typeface="Times New Roman" panose="02020603050405020304" pitchFamily="18" charset="0"/>
              </a:rPr>
              <a:t>real or personal, legal or equitable, including </a:t>
            </a:r>
            <a:r>
              <a:rPr lang="en-PG" sz="2000" b="1" dirty="0">
                <a:solidFill>
                  <a:srgbClr val="000000"/>
                </a:solidFill>
                <a:effectLst/>
                <a:ea typeface="Times New Roman" panose="02020603050405020304" pitchFamily="18" charset="0"/>
                <a:cs typeface="Times New Roman" panose="02020603050405020304" pitchFamily="18" charset="0"/>
              </a:rPr>
              <a:t>things in action and other intangible property</a:t>
            </a:r>
            <a:r>
              <a:rPr lang="en-US" sz="2000" dirty="0">
                <a:solidFill>
                  <a:srgbClr val="000000"/>
                </a:solidFill>
                <a:effectLst/>
                <a:ea typeface="Times New Roman" panose="02020603050405020304" pitchFamily="18" charset="0"/>
                <a:cs typeface="Times New Roman" panose="02020603050405020304" pitchFamily="18" charset="0"/>
              </a:rPr>
              <a:t>”</a:t>
            </a:r>
            <a:r>
              <a:rPr lang="en-US" sz="2000" dirty="0">
                <a:solidFill>
                  <a:srgbClr val="000000"/>
                </a:solidFill>
                <a:effectLst/>
                <a:ea typeface="Times New Roman" panose="02020603050405020304" pitchFamily="18" charset="0"/>
              </a:rPr>
              <a:t>.</a:t>
            </a:r>
            <a:endParaRPr lang="en-PG" sz="2000" dirty="0">
              <a:effectLst/>
              <a:ea typeface="Times New Roman" panose="02020603050405020304" pitchFamily="18" charset="0"/>
            </a:endParaRPr>
          </a:p>
          <a:p>
            <a:pPr marL="0" indent="0" algn="just">
              <a:buNone/>
            </a:pPr>
            <a:endParaRPr lang="en-US" sz="2000" dirty="0">
              <a:solidFill>
                <a:srgbClr val="000000"/>
              </a:solidFill>
              <a:effectLst/>
              <a:ea typeface="Times New Roman" panose="02020603050405020304" pitchFamily="18" charset="0"/>
            </a:endParaRPr>
          </a:p>
          <a:p>
            <a:pPr marL="0" indent="0" algn="just">
              <a:buNone/>
            </a:pPr>
            <a:r>
              <a:rPr lang="en-US" sz="2000" dirty="0">
                <a:solidFill>
                  <a:srgbClr val="000000"/>
                </a:solidFill>
                <a:effectLst/>
                <a:ea typeface="Times New Roman" panose="02020603050405020304" pitchFamily="18" charset="0"/>
              </a:rPr>
              <a:t>S 1(1), Interpretation, provides:</a:t>
            </a:r>
            <a:endParaRPr lang="en-PG" sz="2000" dirty="0">
              <a:effectLst/>
              <a:ea typeface="Times New Roman" panose="02020603050405020304" pitchFamily="18" charset="0"/>
            </a:endParaRPr>
          </a:p>
          <a:p>
            <a:pPr algn="just"/>
            <a:r>
              <a:rPr lang="en-PG" sz="2000" dirty="0">
                <a:solidFill>
                  <a:srgbClr val="000000"/>
                </a:solidFill>
                <a:effectLst/>
                <a:ea typeface="Times New Roman" panose="02020603050405020304" pitchFamily="18" charset="0"/>
                <a:cs typeface="Times New Roman" panose="02020603050405020304" pitchFamily="18" charset="0"/>
              </a:rPr>
              <a:t>“property” includes every thing, animate or inanimate, capable of being the subject of ownership</a:t>
            </a:r>
            <a:endParaRPr lang="en-PG" sz="2000" dirty="0">
              <a:effectLst/>
              <a:ea typeface="Times New Roman" panose="02020603050405020304" pitchFamily="18" charset="0"/>
              <a:cs typeface="Times New Roman" panose="02020603050405020304" pitchFamily="18" charset="0"/>
            </a:endParaRPr>
          </a:p>
          <a:p>
            <a:pPr algn="just"/>
            <a:r>
              <a:rPr lang="en-PG" sz="2000" dirty="0">
                <a:solidFill>
                  <a:srgbClr val="000000"/>
                </a:solidFill>
                <a:effectLst/>
                <a:ea typeface="Times New Roman" panose="02020603050405020304" pitchFamily="18" charset="0"/>
                <a:cs typeface="Times New Roman" panose="02020603050405020304" pitchFamily="18" charset="0"/>
              </a:rPr>
              <a:t>“money” includes bank notes, bank drafts, cheques, and any other orders, warrants, authorities, or requests for the payment of money</a:t>
            </a:r>
            <a:endParaRPr lang="en-PG" sz="2000" dirty="0">
              <a:effectLst/>
              <a:ea typeface="Times New Roman" panose="02020603050405020304" pitchFamily="18" charset="0"/>
              <a:cs typeface="Times New Roman" panose="02020603050405020304" pitchFamily="18" charset="0"/>
            </a:endParaRPr>
          </a:p>
          <a:p>
            <a:pPr marL="0" indent="0" algn="just">
              <a:buNone/>
            </a:pPr>
            <a:endParaRPr lang="en-US" sz="2000" dirty="0">
              <a:solidFill>
                <a:srgbClr val="000000"/>
              </a:solidFill>
              <a:effectLst/>
              <a:latin typeface="Calibri" panose="020F0502020204030204" pitchFamily="34" charset="0"/>
              <a:ea typeface="Times New Roman" panose="02020603050405020304" pitchFamily="18" charset="0"/>
            </a:endParaRPr>
          </a:p>
          <a:p>
            <a:pPr marL="0" indent="0">
              <a:buNone/>
            </a:pPr>
            <a:endParaRPr lang="en-AU" sz="2000" i="1" dirty="0">
              <a:cs typeface="Arial" panose="020B0604020202020204" pitchFamily="34" charset="0"/>
            </a:endParaRPr>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6732240" y="231571"/>
            <a:ext cx="2141463" cy="1228973"/>
          </a:xfrm>
          <a:prstGeom prst="rect">
            <a:avLst/>
          </a:prstGeom>
          <a:noFill/>
          <a:ln>
            <a:noFill/>
          </a:ln>
        </p:spPr>
      </p:pic>
    </p:spTree>
    <p:extLst>
      <p:ext uri="{BB962C8B-B14F-4D97-AF65-F5344CB8AC3E}">
        <p14:creationId xmlns:p14="http://schemas.microsoft.com/office/powerpoint/2010/main" val="17079180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dirty="0">
              <a:solidFill>
                <a:prstClr val="black"/>
              </a:solidFill>
            </a:endParaRPr>
          </a:p>
        </p:txBody>
      </p:sp>
      <p:sp>
        <p:nvSpPr>
          <p:cNvPr id="3" name="Title 2"/>
          <p:cNvSpPr>
            <a:spLocks noGrp="1"/>
          </p:cNvSpPr>
          <p:nvPr>
            <p:ph type="title"/>
          </p:nvPr>
        </p:nvSpPr>
        <p:spPr>
          <a:xfrm>
            <a:off x="546197" y="467600"/>
            <a:ext cx="6175598" cy="756913"/>
          </a:xfrm>
        </p:spPr>
        <p:txBody>
          <a:bodyPr>
            <a:normAutofit/>
          </a:bodyPr>
          <a:lstStyle/>
          <a:p>
            <a:r>
              <a:rPr lang="en-AU" sz="3200" b="1" dirty="0">
                <a:solidFill>
                  <a:srgbClr val="002060"/>
                </a:solidFill>
                <a:latin typeface="+mn-lt"/>
                <a:cs typeface="Calibri" panose="020F0502020204030204" pitchFamily="34" charset="0"/>
              </a:rPr>
              <a:t>Cf A thing capable of being stolen</a:t>
            </a:r>
            <a:endParaRPr lang="en-AU" sz="3200" dirty="0">
              <a:latin typeface="+mn-lt"/>
              <a:cs typeface="Calibri" panose="020F0502020204030204" pitchFamily="34" charset="0"/>
            </a:endParaRPr>
          </a:p>
        </p:txBody>
      </p:sp>
      <p:sp>
        <p:nvSpPr>
          <p:cNvPr id="5" name="Content Placeholder 4"/>
          <p:cNvSpPr>
            <a:spLocks noGrp="1"/>
          </p:cNvSpPr>
          <p:nvPr>
            <p:ph idx="1"/>
          </p:nvPr>
        </p:nvSpPr>
        <p:spPr>
          <a:xfrm>
            <a:off x="628650" y="1988840"/>
            <a:ext cx="7886700" cy="4351338"/>
          </a:xfrm>
        </p:spPr>
        <p:txBody>
          <a:bodyPr>
            <a:normAutofit/>
          </a:bodyPr>
          <a:lstStyle/>
          <a:p>
            <a:pPr marL="0" indent="0">
              <a:buNone/>
            </a:pPr>
            <a:r>
              <a:rPr lang="en-AU" sz="2000" dirty="0">
                <a:cs typeface="Arial" panose="020B0604020202020204" pitchFamily="34" charset="0"/>
              </a:rPr>
              <a:t>Traditionally, </a:t>
            </a:r>
            <a:r>
              <a:rPr lang="en-AU" sz="2000" b="1" dirty="0">
                <a:cs typeface="Arial" panose="020B0604020202020204" pitchFamily="34" charset="0"/>
              </a:rPr>
              <a:t>anything capable of being stolen</a:t>
            </a:r>
          </a:p>
          <a:p>
            <a:pPr marL="0" indent="0">
              <a:buNone/>
            </a:pPr>
            <a:endParaRPr lang="en-AU" sz="2000" dirty="0">
              <a:cs typeface="Arial" panose="020B0604020202020204" pitchFamily="34" charset="0"/>
            </a:endParaRPr>
          </a:p>
          <a:p>
            <a:pPr marL="0" indent="0">
              <a:buNone/>
            </a:pPr>
            <a:r>
              <a:rPr lang="en-AU" sz="2000" dirty="0">
                <a:cs typeface="Arial" panose="020B0604020202020204" pitchFamily="34" charset="0"/>
              </a:rPr>
              <a:t>An inanimate thing that is </a:t>
            </a:r>
            <a:r>
              <a:rPr lang="en-AU" sz="2000" b="1" dirty="0">
                <a:cs typeface="Arial" panose="020B0604020202020204" pitchFamily="34" charset="0"/>
              </a:rPr>
              <a:t>the property of any person</a:t>
            </a:r>
            <a:r>
              <a:rPr lang="en-AU" sz="2000" dirty="0">
                <a:cs typeface="Arial" panose="020B0604020202020204" pitchFamily="34" charset="0"/>
              </a:rPr>
              <a:t> and is </a:t>
            </a:r>
            <a:r>
              <a:rPr lang="en-AU" sz="2000" b="1" dirty="0">
                <a:cs typeface="Arial" panose="020B0604020202020204" pitchFamily="34" charset="0"/>
              </a:rPr>
              <a:t>moveable, or capable of being made moveable</a:t>
            </a:r>
            <a:r>
              <a:rPr lang="en-AU" sz="2000" dirty="0">
                <a:cs typeface="Arial" panose="020B0604020202020204" pitchFamily="34" charset="0"/>
              </a:rPr>
              <a:t>, even if it is made moveable in order for it to be stolen: S 362(1) Criminal Code, PNG</a:t>
            </a:r>
          </a:p>
          <a:p>
            <a:pPr marL="0" indent="0">
              <a:buNone/>
            </a:pPr>
            <a:endParaRPr lang="en-AU" sz="2400" dirty="0">
              <a:cs typeface="Arial" panose="020B0604020202020204" pitchFamily="34" charset="0"/>
            </a:endParaRPr>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6732240" y="231571"/>
            <a:ext cx="2141463" cy="1228973"/>
          </a:xfrm>
          <a:prstGeom prst="rect">
            <a:avLst/>
          </a:prstGeom>
          <a:noFill/>
          <a:ln>
            <a:noFill/>
          </a:ln>
        </p:spPr>
      </p:pic>
    </p:spTree>
    <p:extLst>
      <p:ext uri="{BB962C8B-B14F-4D97-AF65-F5344CB8AC3E}">
        <p14:creationId xmlns:p14="http://schemas.microsoft.com/office/powerpoint/2010/main" val="16012173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dirty="0">
              <a:solidFill>
                <a:prstClr val="black"/>
              </a:solidFill>
            </a:endParaRPr>
          </a:p>
        </p:txBody>
      </p:sp>
      <p:sp>
        <p:nvSpPr>
          <p:cNvPr id="3" name="Title 2"/>
          <p:cNvSpPr>
            <a:spLocks noGrp="1"/>
          </p:cNvSpPr>
          <p:nvPr>
            <p:ph type="title"/>
          </p:nvPr>
        </p:nvSpPr>
        <p:spPr>
          <a:xfrm>
            <a:off x="628650" y="467600"/>
            <a:ext cx="6103590" cy="756913"/>
          </a:xfrm>
        </p:spPr>
        <p:txBody>
          <a:bodyPr>
            <a:noAutofit/>
          </a:bodyPr>
          <a:lstStyle/>
          <a:p>
            <a:r>
              <a:rPr lang="en-AU" sz="3200" b="1" dirty="0">
                <a:solidFill>
                  <a:srgbClr val="002060"/>
                </a:solidFill>
                <a:latin typeface="+mn-lt"/>
                <a:cs typeface="Calibri" panose="020F0502020204030204" pitchFamily="34" charset="0"/>
              </a:rPr>
              <a:t>Misappropriation – Belonging to another person  </a:t>
            </a:r>
            <a:endParaRPr lang="en-AU" sz="3200" dirty="0">
              <a:latin typeface="+mn-lt"/>
              <a:cs typeface="Calibri" panose="020F0502020204030204" pitchFamily="34" charset="0"/>
            </a:endParaRPr>
          </a:p>
        </p:txBody>
      </p:sp>
      <p:sp>
        <p:nvSpPr>
          <p:cNvPr id="5" name="Content Placeholder 4"/>
          <p:cNvSpPr>
            <a:spLocks noGrp="1"/>
          </p:cNvSpPr>
          <p:nvPr>
            <p:ph idx="1"/>
          </p:nvPr>
        </p:nvSpPr>
        <p:spPr>
          <a:xfrm>
            <a:off x="628650" y="1988840"/>
            <a:ext cx="7886700" cy="4351338"/>
          </a:xfrm>
        </p:spPr>
        <p:txBody>
          <a:bodyPr>
            <a:normAutofit/>
          </a:bodyPr>
          <a:lstStyle/>
          <a:p>
            <a:pPr marL="0" indent="0">
              <a:buNone/>
            </a:pPr>
            <a:r>
              <a:rPr lang="en-US" sz="2000" b="1" dirty="0">
                <a:solidFill>
                  <a:srgbClr val="000000"/>
                </a:solidFill>
                <a:effectLst/>
                <a:ea typeface="Times New Roman" panose="02020603050405020304" pitchFamily="18" charset="0"/>
              </a:rPr>
              <a:t>To whom does property belong?</a:t>
            </a:r>
          </a:p>
          <a:p>
            <a:pPr marL="0" indent="0">
              <a:buNone/>
            </a:pPr>
            <a:endParaRPr lang="en-US" sz="2000" dirty="0">
              <a:solidFill>
                <a:srgbClr val="000000"/>
              </a:solidFill>
              <a:ea typeface="Times New Roman" panose="02020603050405020304" pitchFamily="18" charset="0"/>
            </a:endParaRPr>
          </a:p>
          <a:p>
            <a:pPr marL="0" indent="0">
              <a:buNone/>
            </a:pPr>
            <a:r>
              <a:rPr lang="en-US" sz="2000" dirty="0">
                <a:solidFill>
                  <a:srgbClr val="000000"/>
                </a:solidFill>
                <a:effectLst/>
                <a:ea typeface="Times New Roman" panose="02020603050405020304" pitchFamily="18" charset="0"/>
              </a:rPr>
              <a:t>S 383A(3)(d):</a:t>
            </a:r>
            <a:r>
              <a:rPr lang="en-AU" sz="2000" dirty="0">
                <a:solidFill>
                  <a:srgbClr val="000000"/>
                </a:solidFill>
                <a:effectLst/>
                <a:ea typeface="Times New Roman" panose="02020603050405020304" pitchFamily="18" charset="0"/>
              </a:rPr>
              <a:t> </a:t>
            </a:r>
          </a:p>
          <a:p>
            <a:pPr marL="0" indent="0">
              <a:buNone/>
            </a:pPr>
            <a:endParaRPr lang="en-AU" sz="2000" dirty="0">
              <a:solidFill>
                <a:srgbClr val="000000"/>
              </a:solidFill>
              <a:effectLst/>
              <a:ea typeface="Times New Roman" panose="02020603050405020304" pitchFamily="18" charset="0"/>
            </a:endParaRPr>
          </a:p>
          <a:p>
            <a:pPr marL="0" indent="0">
              <a:buNone/>
            </a:pPr>
            <a:r>
              <a:rPr lang="en-US" sz="2000" b="0" i="0" dirty="0">
                <a:solidFill>
                  <a:srgbClr val="000000"/>
                </a:solidFill>
                <a:effectLst/>
                <a:cs typeface="Times New Roman" panose="02020603050405020304" pitchFamily="18" charset="0"/>
              </a:rPr>
              <a:t>“persons to whom property belongs </a:t>
            </a:r>
            <a:r>
              <a:rPr lang="en-US" sz="2000" i="0" dirty="0">
                <a:solidFill>
                  <a:srgbClr val="000000"/>
                </a:solidFill>
                <a:effectLst/>
                <a:cs typeface="Times New Roman" panose="02020603050405020304" pitchFamily="18" charset="0"/>
              </a:rPr>
              <a:t>include </a:t>
            </a:r>
            <a:r>
              <a:rPr lang="en-US" sz="2000" b="0" i="0" dirty="0">
                <a:solidFill>
                  <a:srgbClr val="000000"/>
                </a:solidFill>
                <a:effectLst/>
                <a:cs typeface="Times New Roman" panose="02020603050405020304" pitchFamily="18" charset="0"/>
              </a:rPr>
              <a:t>the owner, any part owner, any person having a legal or equitable interest in or claim to the property and any person who, immediately before the offender’s application of the property, had control of it.”</a:t>
            </a:r>
          </a:p>
          <a:p>
            <a:pPr marL="0" indent="0" algn="just">
              <a:buNone/>
            </a:pPr>
            <a:endParaRPr lang="en-US" sz="1900" dirty="0">
              <a:solidFill>
                <a:srgbClr val="000000"/>
              </a:solidFill>
            </a:endParaRPr>
          </a:p>
          <a:p>
            <a:pPr marL="0" indent="0" algn="just">
              <a:buNone/>
            </a:pPr>
            <a:endParaRPr lang="en-US" sz="1900" dirty="0">
              <a:solidFill>
                <a:srgbClr val="000000"/>
              </a:solidFill>
              <a:effectLst/>
              <a:ea typeface="Times New Roman" panose="02020603050405020304" pitchFamily="18" charset="0"/>
            </a:endParaRPr>
          </a:p>
          <a:p>
            <a:pPr marL="0" indent="0">
              <a:buNone/>
            </a:pPr>
            <a:endParaRPr lang="en-AU" sz="2000" i="1" dirty="0">
              <a:cs typeface="Arial" panose="020B0604020202020204" pitchFamily="34" charset="0"/>
            </a:endParaRPr>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6732240" y="231571"/>
            <a:ext cx="2141463" cy="1228973"/>
          </a:xfrm>
          <a:prstGeom prst="rect">
            <a:avLst/>
          </a:prstGeom>
          <a:noFill/>
          <a:ln>
            <a:noFill/>
          </a:ln>
        </p:spPr>
      </p:pic>
    </p:spTree>
    <p:extLst>
      <p:ext uri="{BB962C8B-B14F-4D97-AF65-F5344CB8AC3E}">
        <p14:creationId xmlns:p14="http://schemas.microsoft.com/office/powerpoint/2010/main" val="31197547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dirty="0">
              <a:solidFill>
                <a:prstClr val="black"/>
              </a:solidFill>
            </a:endParaRPr>
          </a:p>
        </p:txBody>
      </p:sp>
      <p:sp>
        <p:nvSpPr>
          <p:cNvPr id="3" name="Title 2"/>
          <p:cNvSpPr>
            <a:spLocks noGrp="1"/>
          </p:cNvSpPr>
          <p:nvPr>
            <p:ph type="title"/>
          </p:nvPr>
        </p:nvSpPr>
        <p:spPr>
          <a:xfrm>
            <a:off x="628650" y="501659"/>
            <a:ext cx="6247606" cy="756913"/>
          </a:xfrm>
        </p:spPr>
        <p:txBody>
          <a:bodyPr>
            <a:noAutofit/>
          </a:bodyPr>
          <a:lstStyle/>
          <a:p>
            <a:r>
              <a:rPr lang="en-AU" sz="3200" b="1" dirty="0">
                <a:solidFill>
                  <a:srgbClr val="002060"/>
                </a:solidFill>
                <a:latin typeface="+mn-lt"/>
                <a:cs typeface="Calibri" panose="020F0502020204030204" pitchFamily="34" charset="0"/>
              </a:rPr>
              <a:t>Misappropriation – Belonging to the State  </a:t>
            </a:r>
            <a:endParaRPr lang="en-AU" sz="3200" dirty="0">
              <a:latin typeface="+mn-lt"/>
              <a:cs typeface="Calibri" panose="020F0502020204030204" pitchFamily="34" charset="0"/>
            </a:endParaRPr>
          </a:p>
        </p:txBody>
      </p:sp>
      <p:sp>
        <p:nvSpPr>
          <p:cNvPr id="5" name="Content Placeholder 4"/>
          <p:cNvSpPr>
            <a:spLocks noGrp="1"/>
          </p:cNvSpPr>
          <p:nvPr>
            <p:ph idx="1"/>
          </p:nvPr>
        </p:nvSpPr>
        <p:spPr>
          <a:xfrm>
            <a:off x="628650" y="1988840"/>
            <a:ext cx="7886700" cy="4351338"/>
          </a:xfrm>
        </p:spPr>
        <p:txBody>
          <a:bodyPr>
            <a:normAutofit/>
          </a:bodyPr>
          <a:lstStyle/>
          <a:p>
            <a:pPr marL="0" indent="0" algn="just">
              <a:buNone/>
            </a:pPr>
            <a:r>
              <a:rPr lang="en-AU" sz="20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Money allocated subject to conditions</a:t>
            </a:r>
          </a:p>
          <a:p>
            <a:pPr marL="0" indent="0" algn="just">
              <a:buNone/>
            </a:pPr>
            <a:endParaRPr lang="en-AU" sz="2000"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marL="0" indent="0">
              <a:buNone/>
            </a:pPr>
            <a:r>
              <a:rPr lang="en-AU" sz="2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When a sum of money is allocated to a person subject to conditions that it be applied in a certain way, it remains the property of the person who allocates the money unless and until it is applied in accordance with those conditions: </a:t>
            </a:r>
            <a:r>
              <a:rPr lang="en-AU" sz="2000"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Wartoto v The State </a:t>
            </a:r>
            <a:r>
              <a:rPr lang="en-AU" sz="2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(2019) SC1834; </a:t>
            </a:r>
            <a:r>
              <a:rPr lang="en-AU" sz="2000"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Kaya v The State </a:t>
            </a:r>
            <a:r>
              <a:rPr lang="en-AU" sz="2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(2020) SC2026 applying </a:t>
            </a:r>
            <a:r>
              <a:rPr lang="en-AU" sz="2000"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Brian Kindi Lawi v The State (supra)</a:t>
            </a:r>
            <a:r>
              <a:rPr lang="en-AU" sz="2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t>
            </a:r>
            <a:endParaRPr lang="en-PG" sz="2000" dirty="0">
              <a:effectLst/>
              <a:latin typeface="Calibri" panose="020F0502020204030204" pitchFamily="34" charset="0"/>
              <a:ea typeface="Times New Roman" panose="02020603050405020304" pitchFamily="18" charset="0"/>
              <a:cs typeface="Times New Roman" panose="02020603050405020304" pitchFamily="18" charset="0"/>
            </a:endParaRPr>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6732240" y="231571"/>
            <a:ext cx="2141463" cy="1228973"/>
          </a:xfrm>
          <a:prstGeom prst="rect">
            <a:avLst/>
          </a:prstGeom>
          <a:noFill/>
          <a:ln>
            <a:noFill/>
          </a:ln>
        </p:spPr>
      </p:pic>
    </p:spTree>
    <p:extLst>
      <p:ext uri="{BB962C8B-B14F-4D97-AF65-F5344CB8AC3E}">
        <p14:creationId xmlns:p14="http://schemas.microsoft.com/office/powerpoint/2010/main" val="31957720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dirty="0">
              <a:solidFill>
                <a:prstClr val="black"/>
              </a:solidFill>
            </a:endParaRPr>
          </a:p>
        </p:txBody>
      </p:sp>
      <p:sp>
        <p:nvSpPr>
          <p:cNvPr id="3" name="Title 2"/>
          <p:cNvSpPr>
            <a:spLocks noGrp="1"/>
          </p:cNvSpPr>
          <p:nvPr>
            <p:ph type="title"/>
          </p:nvPr>
        </p:nvSpPr>
        <p:spPr>
          <a:xfrm>
            <a:off x="617930" y="391531"/>
            <a:ext cx="6103590" cy="888774"/>
          </a:xfrm>
        </p:spPr>
        <p:txBody>
          <a:bodyPr>
            <a:noAutofit/>
          </a:bodyPr>
          <a:lstStyle/>
          <a:p>
            <a:r>
              <a:rPr lang="en-AU" sz="3200" b="1" dirty="0">
                <a:solidFill>
                  <a:srgbClr val="002060"/>
                </a:solidFill>
                <a:latin typeface="+mn-lt"/>
                <a:cs typeface="Calibri" panose="020F0502020204030204" pitchFamily="34" charset="0"/>
              </a:rPr>
              <a:t>Misappropriation – Applies to his own use or the use of another</a:t>
            </a:r>
            <a:endParaRPr lang="en-AU" sz="3200" dirty="0">
              <a:latin typeface="+mn-lt"/>
              <a:cs typeface="Calibri" panose="020F0502020204030204" pitchFamily="34" charset="0"/>
            </a:endParaRPr>
          </a:p>
        </p:txBody>
      </p:sp>
      <p:sp>
        <p:nvSpPr>
          <p:cNvPr id="5" name="Content Placeholder 4"/>
          <p:cNvSpPr>
            <a:spLocks noGrp="1"/>
          </p:cNvSpPr>
          <p:nvPr>
            <p:ph idx="1"/>
          </p:nvPr>
        </p:nvSpPr>
        <p:spPr>
          <a:xfrm>
            <a:off x="628650" y="1988840"/>
            <a:ext cx="7886700" cy="4351338"/>
          </a:xfrm>
        </p:spPr>
        <p:txBody>
          <a:bodyPr>
            <a:normAutofit lnSpcReduction="10000"/>
          </a:bodyPr>
          <a:lstStyle/>
          <a:p>
            <a:r>
              <a:rPr lang="en-AU" sz="2000" dirty="0">
                <a:effectLst/>
                <a:ea typeface="Times New Roman" panose="02020603050405020304" pitchFamily="18" charset="0"/>
                <a:cs typeface="Calibri" panose="020F0502020204030204" pitchFamily="34" charset="0"/>
              </a:rPr>
              <a:t>The term “applies to his own use or the use of another” is not defined in the Criminal Code.</a:t>
            </a:r>
          </a:p>
          <a:p>
            <a:r>
              <a:rPr lang="en-AU" sz="2000" dirty="0">
                <a:effectLst/>
                <a:ea typeface="Times New Roman" panose="02020603050405020304" pitchFamily="18" charset="0"/>
                <a:cs typeface="Calibri" panose="020F0502020204030204" pitchFamily="34" charset="0"/>
              </a:rPr>
              <a:t>The ordinary meaning of the wor</a:t>
            </a:r>
            <a:r>
              <a:rPr lang="en-AU" sz="2000" dirty="0">
                <a:ea typeface="Times New Roman" panose="02020603050405020304" pitchFamily="18" charset="0"/>
                <a:cs typeface="Calibri" panose="020F0502020204030204" pitchFamily="34" charset="0"/>
              </a:rPr>
              <a:t>d “applies” </a:t>
            </a:r>
            <a:r>
              <a:rPr lang="en-AU" sz="2000" dirty="0">
                <a:effectLst/>
                <a:ea typeface="Times New Roman" panose="02020603050405020304" pitchFamily="18" charset="0"/>
                <a:cs typeface="Calibri" panose="020F0502020204030204" pitchFamily="34" charset="0"/>
              </a:rPr>
              <a:t>is “t</a:t>
            </a:r>
            <a:r>
              <a:rPr lang="en-AU" sz="2000" dirty="0">
                <a:solidFill>
                  <a:srgbClr val="000000"/>
                </a:solidFill>
                <a:effectLst/>
                <a:ea typeface="Times New Roman" panose="02020603050405020304" pitchFamily="18" charset="0"/>
                <a:cs typeface="Calibri" panose="020F0502020204030204" pitchFamily="34" charset="0"/>
              </a:rPr>
              <a:t>o put to use; to employ, spend, dispose of".  </a:t>
            </a:r>
            <a:r>
              <a:rPr lang="en-AU" sz="2000" i="1" dirty="0">
                <a:solidFill>
                  <a:srgbClr val="000000"/>
                </a:solidFill>
                <a:effectLst/>
                <a:ea typeface="Times New Roman" panose="02020603050405020304" pitchFamily="18" charset="0"/>
                <a:cs typeface="Calibri" panose="020F0502020204030204" pitchFamily="34" charset="0"/>
              </a:rPr>
              <a:t>Oxford Short English Dictionary</a:t>
            </a:r>
            <a:endParaRPr lang="en-US" sz="2000" dirty="0">
              <a:solidFill>
                <a:srgbClr val="000000"/>
              </a:solidFill>
              <a:effectLst/>
              <a:ea typeface="Times New Roman" panose="02020603050405020304" pitchFamily="18" charset="0"/>
            </a:endParaRPr>
          </a:p>
          <a:p>
            <a:endParaRPr lang="en-US" sz="2000" dirty="0">
              <a:solidFill>
                <a:srgbClr val="000000"/>
              </a:solidFill>
              <a:effectLst/>
              <a:ea typeface="Times New Roman" panose="02020603050405020304" pitchFamily="18" charset="0"/>
            </a:endParaRPr>
          </a:p>
          <a:p>
            <a:r>
              <a:rPr lang="en-US" sz="2000" dirty="0">
                <a:solidFill>
                  <a:srgbClr val="000000"/>
                </a:solidFill>
                <a:effectLst/>
                <a:ea typeface="Times New Roman" panose="02020603050405020304" pitchFamily="18" charset="0"/>
              </a:rPr>
              <a:t>“</a:t>
            </a:r>
            <a:r>
              <a:rPr lang="en-PG" sz="2000" dirty="0">
                <a:solidFill>
                  <a:srgbClr val="000000"/>
                </a:solidFill>
                <a:effectLst/>
                <a:ea typeface="Times New Roman" panose="02020603050405020304" pitchFamily="18" charset="0"/>
              </a:rPr>
              <a:t>The section </a:t>
            </a:r>
            <a:r>
              <a:rPr lang="en-US" sz="2000" dirty="0">
                <a:solidFill>
                  <a:srgbClr val="000000"/>
                </a:solidFill>
                <a:effectLst/>
                <a:ea typeface="Times New Roman" panose="02020603050405020304" pitchFamily="18" charset="0"/>
              </a:rPr>
              <a:t>…</a:t>
            </a:r>
            <a:r>
              <a:rPr lang="en-PG" sz="2000" dirty="0">
                <a:solidFill>
                  <a:srgbClr val="000000"/>
                </a:solidFill>
                <a:effectLst/>
                <a:ea typeface="Times New Roman" panose="02020603050405020304" pitchFamily="18" charset="0"/>
              </a:rPr>
              <a:t> stops short of requiring that there should be some consumption, expenditure or dissipation of the thing, alteration of its form or utilisation of it to secure some collateral material benefit, although these may be involved. I consider that the requirement of this part of the section is met when there has been a utilisation by the person involved for his own purposes</a:t>
            </a:r>
            <a:r>
              <a:rPr lang="en-US" sz="2000" dirty="0">
                <a:solidFill>
                  <a:srgbClr val="000000"/>
                </a:solidFill>
                <a:effectLst/>
                <a:ea typeface="Times New Roman" panose="02020603050405020304" pitchFamily="18" charset="0"/>
              </a:rPr>
              <a:t>…</a:t>
            </a:r>
            <a:r>
              <a:rPr lang="en-AU" sz="2000" dirty="0">
                <a:solidFill>
                  <a:srgbClr val="000000"/>
                </a:solidFill>
                <a:effectLst/>
                <a:ea typeface="Times New Roman" panose="02020603050405020304" pitchFamily="18" charset="0"/>
                <a:cs typeface="Times New Roman" panose="02020603050405020304" pitchFamily="18" charset="0"/>
              </a:rPr>
              <a:t>The "application" will involve some deflection from the purposes of the person to whom the property belongs</a:t>
            </a:r>
            <a:r>
              <a:rPr lang="en-US" sz="2000" dirty="0">
                <a:solidFill>
                  <a:srgbClr val="000000"/>
                </a:solidFill>
                <a:effectLst/>
                <a:ea typeface="Times New Roman" panose="02020603050405020304" pitchFamily="18" charset="0"/>
              </a:rPr>
              <a:t>”: </a:t>
            </a:r>
            <a:r>
              <a:rPr lang="en-US" sz="2000" i="1" dirty="0">
                <a:effectLst/>
                <a:ea typeface="Times New Roman" panose="02020603050405020304" pitchFamily="18" charset="0"/>
                <a:cs typeface="Times New Roman" panose="02020603050405020304" pitchFamily="18" charset="0"/>
              </a:rPr>
              <a:t>R v Easton </a:t>
            </a:r>
            <a:r>
              <a:rPr lang="en-US" sz="2000" dirty="0">
                <a:effectLst/>
                <a:ea typeface="Times New Roman" panose="02020603050405020304" pitchFamily="18" charset="0"/>
                <a:cs typeface="Times New Roman" panose="02020603050405020304" pitchFamily="18" charset="0"/>
              </a:rPr>
              <a:t>[1994] 1 </a:t>
            </a:r>
            <a:r>
              <a:rPr lang="en-US" sz="2000" dirty="0" err="1">
                <a:effectLst/>
                <a:ea typeface="Times New Roman" panose="02020603050405020304" pitchFamily="18" charset="0"/>
                <a:cs typeface="Times New Roman" panose="02020603050405020304" pitchFamily="18" charset="0"/>
              </a:rPr>
              <a:t>Qd</a:t>
            </a:r>
            <a:r>
              <a:rPr lang="en-US" sz="2000" dirty="0">
                <a:effectLst/>
                <a:ea typeface="Times New Roman" panose="02020603050405020304" pitchFamily="18" charset="0"/>
                <a:cs typeface="Times New Roman" panose="02020603050405020304" pitchFamily="18" charset="0"/>
              </a:rPr>
              <a:t> R 532, adopted and applied </a:t>
            </a:r>
            <a:r>
              <a:rPr lang="en-US" sz="2000" i="1" dirty="0">
                <a:effectLst/>
                <a:ea typeface="Times New Roman" panose="02020603050405020304" pitchFamily="18" charset="0"/>
                <a:cs typeface="Times New Roman" panose="02020603050405020304" pitchFamily="18" charset="0"/>
              </a:rPr>
              <a:t>S v </a:t>
            </a:r>
            <a:r>
              <a:rPr lang="en-US" sz="2000" i="1" dirty="0" err="1">
                <a:effectLst/>
                <a:ea typeface="Times New Roman" panose="02020603050405020304" pitchFamily="18" charset="0"/>
                <a:cs typeface="Times New Roman" panose="02020603050405020304" pitchFamily="18" charset="0"/>
              </a:rPr>
              <a:t>Hasu</a:t>
            </a:r>
            <a:r>
              <a:rPr lang="en-US" sz="2000" i="1" dirty="0">
                <a:effectLst/>
                <a:ea typeface="Times New Roman" panose="02020603050405020304" pitchFamily="18" charset="0"/>
                <a:cs typeface="Times New Roman" panose="02020603050405020304" pitchFamily="18" charset="0"/>
              </a:rPr>
              <a:t> </a:t>
            </a:r>
            <a:r>
              <a:rPr lang="en-US" sz="2000" dirty="0">
                <a:effectLst/>
                <a:ea typeface="Times New Roman" panose="02020603050405020304" pitchFamily="18" charset="0"/>
                <a:cs typeface="Times New Roman" panose="02020603050405020304" pitchFamily="18" charset="0"/>
              </a:rPr>
              <a:t>(2018) N8656. </a:t>
            </a:r>
            <a:endParaRPr lang="en-PG" sz="2000" dirty="0">
              <a:effectLst/>
              <a:ea typeface="Times New Roman" panose="02020603050405020304" pitchFamily="18" charset="0"/>
              <a:cs typeface="Times New Roman" panose="02020603050405020304" pitchFamily="18" charset="0"/>
            </a:endParaRPr>
          </a:p>
          <a:p>
            <a:pPr marL="0" indent="0">
              <a:buNone/>
            </a:pPr>
            <a:r>
              <a:rPr lang="en-US" sz="2000" dirty="0">
                <a:solidFill>
                  <a:srgbClr val="000000"/>
                </a:solidFill>
                <a:effectLst/>
                <a:ea typeface="Times New Roman" panose="02020603050405020304" pitchFamily="18" charset="0"/>
              </a:rPr>
              <a:t> </a:t>
            </a:r>
            <a:endParaRPr lang="en-PG" sz="2000" dirty="0">
              <a:effectLst/>
              <a:ea typeface="Times New Roman" panose="02020603050405020304" pitchFamily="18" charset="0"/>
            </a:endParaRPr>
          </a:p>
          <a:p>
            <a:pPr algn="just"/>
            <a:endParaRPr lang="en-AU" sz="2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p>
            <a:pPr algn="just"/>
            <a:endParaRPr lang="en-US" sz="2000" dirty="0">
              <a:solidFill>
                <a:srgbClr val="000000"/>
              </a:solidFill>
              <a:effectLst/>
              <a:latin typeface="Calibri" panose="020F0502020204030204" pitchFamily="34" charset="0"/>
              <a:ea typeface="Times New Roman" panose="02020603050405020304" pitchFamily="18" charset="0"/>
            </a:endParaRPr>
          </a:p>
          <a:p>
            <a:pPr algn="just"/>
            <a:endParaRPr lang="en-PG" sz="2000" dirty="0">
              <a:effectLst/>
              <a:latin typeface="Calibri" panose="020F0502020204030204" pitchFamily="34" charset="0"/>
              <a:ea typeface="Times New Roman" panose="02020603050405020304" pitchFamily="18" charset="0"/>
              <a:cs typeface="Times New Roman" panose="02020603050405020304" pitchFamily="18" charset="0"/>
            </a:endParaRPr>
          </a:p>
          <a:p>
            <a:pPr marL="0" indent="0">
              <a:buNone/>
            </a:pPr>
            <a:endParaRPr lang="en-AU" sz="2000" i="1" dirty="0">
              <a:cs typeface="Arial" panose="020B0604020202020204" pitchFamily="34" charset="0"/>
            </a:endParaRPr>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6732240" y="231571"/>
            <a:ext cx="2141463" cy="1228973"/>
          </a:xfrm>
          <a:prstGeom prst="rect">
            <a:avLst/>
          </a:prstGeom>
          <a:noFill/>
          <a:ln>
            <a:noFill/>
          </a:ln>
        </p:spPr>
      </p:pic>
    </p:spTree>
    <p:extLst>
      <p:ext uri="{BB962C8B-B14F-4D97-AF65-F5344CB8AC3E}">
        <p14:creationId xmlns:p14="http://schemas.microsoft.com/office/powerpoint/2010/main" val="28018982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dirty="0">
              <a:solidFill>
                <a:prstClr val="black"/>
              </a:solidFill>
            </a:endParaRPr>
          </a:p>
        </p:txBody>
      </p:sp>
      <p:sp>
        <p:nvSpPr>
          <p:cNvPr id="3" name="Title 2"/>
          <p:cNvSpPr>
            <a:spLocks noGrp="1"/>
          </p:cNvSpPr>
          <p:nvPr>
            <p:ph type="title"/>
          </p:nvPr>
        </p:nvSpPr>
        <p:spPr>
          <a:xfrm>
            <a:off x="628650" y="501659"/>
            <a:ext cx="6391622" cy="756913"/>
          </a:xfrm>
        </p:spPr>
        <p:txBody>
          <a:bodyPr>
            <a:noAutofit/>
          </a:bodyPr>
          <a:lstStyle/>
          <a:p>
            <a:r>
              <a:rPr lang="en-AU" sz="3200" b="1" dirty="0">
                <a:solidFill>
                  <a:srgbClr val="002060"/>
                </a:solidFill>
                <a:latin typeface="+mn-lt"/>
                <a:cs typeface="Calibri" panose="020F0502020204030204" pitchFamily="34" charset="0"/>
              </a:rPr>
              <a:t>Cf Fiji – Theft, S 291(1), Crimes Decree </a:t>
            </a:r>
            <a:endParaRPr lang="en-AU" sz="3200" dirty="0">
              <a:latin typeface="+mn-lt"/>
              <a:cs typeface="Calibri" panose="020F0502020204030204" pitchFamily="34" charset="0"/>
            </a:endParaRPr>
          </a:p>
        </p:txBody>
      </p:sp>
      <p:sp>
        <p:nvSpPr>
          <p:cNvPr id="5" name="Content Placeholder 4"/>
          <p:cNvSpPr>
            <a:spLocks noGrp="1"/>
          </p:cNvSpPr>
          <p:nvPr>
            <p:ph idx="1"/>
          </p:nvPr>
        </p:nvSpPr>
        <p:spPr>
          <a:xfrm>
            <a:off x="628650" y="1988840"/>
            <a:ext cx="7886700" cy="4351338"/>
          </a:xfrm>
        </p:spPr>
        <p:txBody>
          <a:bodyPr>
            <a:normAutofit lnSpcReduction="10000"/>
          </a:bodyPr>
          <a:lstStyle/>
          <a:p>
            <a:pPr marL="0" indent="0">
              <a:buNone/>
            </a:pPr>
            <a:endParaRPr lang="en-AU" sz="2000" b="1" dirty="0">
              <a:cs typeface="Times New Roman" panose="02020603050405020304" pitchFamily="18" charset="0"/>
            </a:endParaRPr>
          </a:p>
          <a:p>
            <a:pPr marL="0" indent="0" algn="just">
              <a:lnSpc>
                <a:spcPct val="107000"/>
              </a:lnSpc>
              <a:spcAft>
                <a:spcPts val="800"/>
              </a:spcAft>
              <a:buNone/>
            </a:pPr>
            <a:r>
              <a:rPr lang="en-US" sz="18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S 291(1) of the Crimes Decree, 2009 creates the offence of theft in that jurisdiction:</a:t>
            </a:r>
            <a:endParaRPr lang="en-PG"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07000"/>
              </a:lnSpc>
              <a:spcAft>
                <a:spcPts val="800"/>
              </a:spcAft>
              <a:buNone/>
            </a:pPr>
            <a:r>
              <a:rPr lang="en-AU"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(1) A person commits a summary offence if he or she dishonestly </a:t>
            </a:r>
            <a:r>
              <a:rPr lang="en-AU" sz="18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appropriates</a:t>
            </a:r>
            <a:r>
              <a:rPr lang="en-AU"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property belonging to another with the intention of permanently depriving the other of the property.</a:t>
            </a:r>
            <a:endParaRPr lang="en-PG"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AU" sz="2000" b="1" dirty="0">
              <a:cs typeface="Times New Roman" panose="02020603050405020304" pitchFamily="18" charset="0"/>
            </a:endParaRPr>
          </a:p>
          <a:p>
            <a:pPr marL="0" indent="0">
              <a:buNone/>
            </a:pPr>
            <a:endParaRPr lang="en-AU" sz="2000" b="1" dirty="0">
              <a:cs typeface="Times New Roman" panose="02020603050405020304" pitchFamily="18" charset="0"/>
            </a:endParaRPr>
          </a:p>
          <a:p>
            <a:pPr marL="0" indent="0">
              <a:buNone/>
            </a:pPr>
            <a:r>
              <a:rPr lang="en-AU" sz="2000" b="1" dirty="0">
                <a:cs typeface="Times New Roman" panose="02020603050405020304" pitchFamily="18" charset="0"/>
              </a:rPr>
              <a:t>S 293 </a:t>
            </a:r>
            <a:r>
              <a:rPr lang="en-AU" sz="2000" dirty="0">
                <a:solidFill>
                  <a:srgbClr val="000000"/>
                </a:solidFill>
                <a:effectLst/>
                <a:ea typeface="Times New Roman" panose="02020603050405020304" pitchFamily="18" charset="0"/>
                <a:cs typeface="Times New Roman" panose="02020603050405020304" pitchFamily="18" charset="0"/>
              </a:rPr>
              <a:t>(1) for the purposes of this Division:</a:t>
            </a:r>
          </a:p>
          <a:p>
            <a:pPr marL="0" indent="0">
              <a:buNone/>
            </a:pPr>
            <a:endParaRPr lang="en-AU" sz="2000" dirty="0">
              <a:solidFill>
                <a:srgbClr val="000000"/>
              </a:solidFill>
              <a:ea typeface="Times New Roman" panose="02020603050405020304" pitchFamily="18" charset="0"/>
              <a:cs typeface="Times New Roman" panose="02020603050405020304" pitchFamily="18" charset="0"/>
            </a:endParaRPr>
          </a:p>
          <a:p>
            <a:pPr marL="0" indent="0">
              <a:buNone/>
            </a:pPr>
            <a:r>
              <a:rPr lang="en-AU" sz="2000" dirty="0">
                <a:solidFill>
                  <a:srgbClr val="000000"/>
                </a:solidFill>
                <a:effectLst/>
                <a:ea typeface="Times New Roman" panose="02020603050405020304" pitchFamily="18" charset="0"/>
                <a:cs typeface="Times New Roman" panose="02020603050405020304" pitchFamily="18" charset="0"/>
              </a:rPr>
              <a:t>any </a:t>
            </a:r>
            <a:r>
              <a:rPr lang="en-AU" sz="2000" b="1" dirty="0">
                <a:solidFill>
                  <a:srgbClr val="000000"/>
                </a:solidFill>
                <a:effectLst/>
                <a:ea typeface="Times New Roman" panose="02020603050405020304" pitchFamily="18" charset="0"/>
                <a:cs typeface="Times New Roman" panose="02020603050405020304" pitchFamily="18" charset="0"/>
              </a:rPr>
              <a:t>assumption of the rights of an owner </a:t>
            </a:r>
            <a:r>
              <a:rPr lang="en-AU" sz="2000" dirty="0">
                <a:solidFill>
                  <a:srgbClr val="000000"/>
                </a:solidFill>
                <a:effectLst/>
                <a:ea typeface="Times New Roman" panose="02020603050405020304" pitchFamily="18" charset="0"/>
                <a:cs typeface="Times New Roman" panose="02020603050405020304" pitchFamily="18" charset="0"/>
              </a:rPr>
              <a:t>to </a:t>
            </a:r>
            <a:r>
              <a:rPr lang="en-AU" sz="2000" b="1" dirty="0">
                <a:solidFill>
                  <a:srgbClr val="000000"/>
                </a:solidFill>
                <a:effectLst/>
                <a:ea typeface="Times New Roman" panose="02020603050405020304" pitchFamily="18" charset="0"/>
                <a:cs typeface="Times New Roman" panose="02020603050405020304" pitchFamily="18" charset="0"/>
              </a:rPr>
              <a:t>ownership, possession or control</a:t>
            </a:r>
            <a:r>
              <a:rPr lang="en-AU" sz="2000" dirty="0">
                <a:solidFill>
                  <a:srgbClr val="000000"/>
                </a:solidFill>
                <a:effectLst/>
                <a:ea typeface="Times New Roman" panose="02020603050405020304" pitchFamily="18" charset="0"/>
                <a:cs typeface="Times New Roman" panose="02020603050405020304" pitchFamily="18" charset="0"/>
              </a:rPr>
              <a:t> of property, without the consent of the person to whom it belongs, amounts to an appropriation of the property.</a:t>
            </a:r>
            <a:endParaRPr lang="en-AU" sz="2000" b="1" dirty="0">
              <a:solidFill>
                <a:srgbClr val="000000"/>
              </a:solidFill>
              <a:effectLst/>
              <a:ea typeface="Times New Roman" panose="02020603050405020304" pitchFamily="18" charset="0"/>
              <a:cs typeface="Arial" panose="020B0604020202020204" pitchFamily="34" charset="0"/>
            </a:endParaRPr>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6732240" y="231571"/>
            <a:ext cx="2141463" cy="1228973"/>
          </a:xfrm>
          <a:prstGeom prst="rect">
            <a:avLst/>
          </a:prstGeom>
          <a:noFill/>
          <a:ln>
            <a:noFill/>
          </a:ln>
        </p:spPr>
      </p:pic>
    </p:spTree>
    <p:extLst>
      <p:ext uri="{BB962C8B-B14F-4D97-AF65-F5344CB8AC3E}">
        <p14:creationId xmlns:p14="http://schemas.microsoft.com/office/powerpoint/2010/main" val="2819904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dirty="0">
              <a:solidFill>
                <a:prstClr val="black"/>
              </a:solidFill>
            </a:endParaRPr>
          </a:p>
        </p:txBody>
      </p:sp>
      <p:sp>
        <p:nvSpPr>
          <p:cNvPr id="3" name="Title 2"/>
          <p:cNvSpPr>
            <a:spLocks noGrp="1"/>
          </p:cNvSpPr>
          <p:nvPr>
            <p:ph type="title"/>
          </p:nvPr>
        </p:nvSpPr>
        <p:spPr>
          <a:xfrm>
            <a:off x="628650" y="501659"/>
            <a:ext cx="6679654" cy="756913"/>
          </a:xfrm>
        </p:spPr>
        <p:txBody>
          <a:bodyPr>
            <a:noAutofit/>
          </a:bodyPr>
          <a:lstStyle/>
          <a:p>
            <a:r>
              <a:rPr lang="en-AU" sz="3200" b="1" dirty="0">
                <a:solidFill>
                  <a:srgbClr val="002060"/>
                </a:solidFill>
                <a:latin typeface="+mn-lt"/>
                <a:cs typeface="Calibri" panose="020F0502020204030204" pitchFamily="34" charset="0"/>
              </a:rPr>
              <a:t>Misappropriation, s 383A – Dishonestly</a:t>
            </a:r>
            <a:endParaRPr lang="en-AU" sz="3200" dirty="0">
              <a:latin typeface="+mn-lt"/>
              <a:cs typeface="Calibri" panose="020F0502020204030204" pitchFamily="34" charset="0"/>
            </a:endParaRPr>
          </a:p>
        </p:txBody>
      </p:sp>
      <p:sp>
        <p:nvSpPr>
          <p:cNvPr id="5" name="Content Placeholder 4"/>
          <p:cNvSpPr>
            <a:spLocks noGrp="1"/>
          </p:cNvSpPr>
          <p:nvPr>
            <p:ph idx="1"/>
          </p:nvPr>
        </p:nvSpPr>
        <p:spPr>
          <a:xfrm>
            <a:off x="628650" y="1556792"/>
            <a:ext cx="7886700" cy="4783386"/>
          </a:xfrm>
        </p:spPr>
        <p:txBody>
          <a:bodyPr>
            <a:normAutofit/>
          </a:bodyPr>
          <a:lstStyle/>
          <a:p>
            <a:pPr marL="0" indent="0">
              <a:buNone/>
            </a:pPr>
            <a:r>
              <a:rPr lang="en-AU" sz="2000" b="1" dirty="0">
                <a:cs typeface="Arial" panose="020B0604020202020204" pitchFamily="34" charset="0"/>
              </a:rPr>
              <a:t>Subjective Test: </a:t>
            </a:r>
            <a:r>
              <a:rPr lang="en-AU" sz="2000" dirty="0">
                <a:cs typeface="Arial" panose="020B0604020202020204" pitchFamily="34" charset="0"/>
              </a:rPr>
              <a:t>The State must establish that:</a:t>
            </a:r>
          </a:p>
          <a:p>
            <a:pPr marL="0" indent="0">
              <a:buNone/>
            </a:pPr>
            <a:endParaRPr lang="en-AU" sz="2000" dirty="0">
              <a:cs typeface="Arial" panose="020B0604020202020204" pitchFamily="34" charset="0"/>
            </a:endParaRPr>
          </a:p>
          <a:p>
            <a:r>
              <a:rPr lang="en-AU" sz="2000" dirty="0">
                <a:cs typeface="Arial" panose="020B0604020202020204" pitchFamily="34" charset="0"/>
              </a:rPr>
              <a:t>What the accused did was dishonest according to the standards of ordinary honest people, and </a:t>
            </a:r>
          </a:p>
          <a:p>
            <a:r>
              <a:rPr lang="en-AU" sz="2000" dirty="0">
                <a:cs typeface="Arial" panose="020B0604020202020204" pitchFamily="34" charset="0"/>
              </a:rPr>
              <a:t>The accused in fact knew that what they were doing was dishonest according to those standards</a:t>
            </a:r>
          </a:p>
          <a:p>
            <a:endParaRPr lang="en-AU" sz="2000" dirty="0">
              <a:cs typeface="Arial" panose="020B0604020202020204" pitchFamily="34" charset="0"/>
            </a:endParaRPr>
          </a:p>
          <a:p>
            <a:endParaRPr lang="en-AU" sz="2000" dirty="0">
              <a:cs typeface="Arial" panose="020B0604020202020204" pitchFamily="34" charset="0"/>
            </a:endParaRPr>
          </a:p>
          <a:p>
            <a:r>
              <a:rPr lang="en-AU" sz="2000" dirty="0">
                <a:cs typeface="Arial" panose="020B0604020202020204" pitchFamily="34" charset="0"/>
              </a:rPr>
              <a:t>But in determining whether the accused knew that what they were doing was dishonest, you may take into account the standards of ordinary honest people, </a:t>
            </a:r>
            <a:r>
              <a:rPr lang="en-AU" sz="2000" dirty="0" err="1">
                <a:cs typeface="Arial" panose="020B0604020202020204" pitchFamily="34" charset="0"/>
              </a:rPr>
              <a:t>ie</a:t>
            </a:r>
            <a:r>
              <a:rPr lang="en-AU" sz="2000" dirty="0">
                <a:cs typeface="Arial" panose="020B0604020202020204" pitchFamily="34" charset="0"/>
              </a:rPr>
              <a:t> whether it </a:t>
            </a:r>
            <a:r>
              <a:rPr lang="en-AU" sz="2000" dirty="0">
                <a:solidFill>
                  <a:srgbClr val="000000"/>
                </a:solidFill>
                <a:effectLst/>
                <a:ea typeface="Times New Roman" panose="02020603050405020304" pitchFamily="18" charset="0"/>
              </a:rPr>
              <a:t>might reasonably be inferred that the accused must in fact have known that he or she was acting dishonestly: </a:t>
            </a:r>
            <a:r>
              <a:rPr lang="en-AU" sz="2000" i="1" dirty="0">
                <a:solidFill>
                  <a:srgbClr val="000000"/>
                </a:solidFill>
                <a:effectLst/>
                <a:ea typeface="Times New Roman" panose="02020603050405020304" pitchFamily="18" charset="0"/>
              </a:rPr>
              <a:t>Brian </a:t>
            </a:r>
            <a:r>
              <a:rPr lang="en-AU" sz="2000" i="1" dirty="0" err="1">
                <a:solidFill>
                  <a:srgbClr val="000000"/>
                </a:solidFill>
                <a:effectLst/>
                <a:ea typeface="Times New Roman" panose="02020603050405020304" pitchFamily="18" charset="0"/>
              </a:rPr>
              <a:t>Kindi</a:t>
            </a:r>
            <a:r>
              <a:rPr lang="en-AU" sz="2000" i="1" dirty="0">
                <a:solidFill>
                  <a:srgbClr val="000000"/>
                </a:solidFill>
                <a:effectLst/>
                <a:ea typeface="Times New Roman" panose="02020603050405020304" pitchFamily="18" charset="0"/>
              </a:rPr>
              <a:t> </a:t>
            </a:r>
            <a:r>
              <a:rPr lang="en-AU" sz="2000" i="1" dirty="0" err="1">
                <a:solidFill>
                  <a:srgbClr val="000000"/>
                </a:solidFill>
                <a:effectLst/>
                <a:ea typeface="Times New Roman" panose="02020603050405020304" pitchFamily="18" charset="0"/>
              </a:rPr>
              <a:t>Lawi</a:t>
            </a:r>
            <a:r>
              <a:rPr lang="en-AU" sz="2000" i="1" dirty="0">
                <a:solidFill>
                  <a:srgbClr val="000000"/>
                </a:solidFill>
                <a:effectLst/>
                <a:ea typeface="Times New Roman" panose="02020603050405020304" pitchFamily="18" charset="0"/>
              </a:rPr>
              <a:t> v The State</a:t>
            </a:r>
            <a:r>
              <a:rPr lang="en-AU" sz="2000" dirty="0">
                <a:solidFill>
                  <a:srgbClr val="000000"/>
                </a:solidFill>
                <a:effectLst/>
                <a:ea typeface="Times New Roman" panose="02020603050405020304" pitchFamily="18" charset="0"/>
              </a:rPr>
              <a:t> </a:t>
            </a:r>
            <a:r>
              <a:rPr lang="en-AU" sz="2000" u="sng" dirty="0">
                <a:solidFill>
                  <a:srgbClr val="000000"/>
                </a:solidFill>
                <a:effectLst/>
                <a:ea typeface="Times New Roman" panose="02020603050405020304" pitchFamily="18" charset="0"/>
                <a:hlinkClick r:id="rId2" tooltip="View Case"/>
              </a:rPr>
              <a:t>[1987] PNGLR 183</a:t>
            </a:r>
            <a:r>
              <a:rPr lang="en-AU" sz="2000" u="sng" dirty="0">
                <a:solidFill>
                  <a:srgbClr val="000000"/>
                </a:solidFill>
                <a:ea typeface="Times New Roman" panose="02020603050405020304" pitchFamily="18" charset="0"/>
              </a:rPr>
              <a:t>; </a:t>
            </a:r>
            <a:r>
              <a:rPr lang="en-AU" sz="2000" i="1" dirty="0" err="1">
                <a:solidFill>
                  <a:srgbClr val="000000"/>
                </a:solidFill>
                <a:effectLst/>
                <a:ea typeface="Times New Roman" panose="02020603050405020304" pitchFamily="18" charset="0"/>
              </a:rPr>
              <a:t>Wartoto</a:t>
            </a:r>
            <a:r>
              <a:rPr lang="en-AU" sz="2000" i="1" dirty="0">
                <a:solidFill>
                  <a:srgbClr val="000000"/>
                </a:solidFill>
                <a:effectLst/>
                <a:ea typeface="Times New Roman" panose="02020603050405020304" pitchFamily="18" charset="0"/>
              </a:rPr>
              <a:t> </a:t>
            </a:r>
            <a:r>
              <a:rPr lang="en-AU" sz="2000" i="1" dirty="0">
                <a:solidFill>
                  <a:srgbClr val="000000"/>
                </a:solidFill>
                <a:effectLst/>
                <a:ea typeface="Calibri" panose="020F0502020204030204" pitchFamily="34" charset="0"/>
                <a:cs typeface="Times New Roman" panose="02020603050405020304" pitchFamily="18" charset="0"/>
              </a:rPr>
              <a:t> v The State </a:t>
            </a:r>
            <a:r>
              <a:rPr lang="en-AU" sz="2000" dirty="0">
                <a:solidFill>
                  <a:srgbClr val="000000"/>
                </a:solidFill>
                <a:effectLst/>
                <a:ea typeface="Calibri" panose="020F0502020204030204" pitchFamily="34" charset="0"/>
                <a:cs typeface="Times New Roman" panose="02020603050405020304" pitchFamily="18" charset="0"/>
              </a:rPr>
              <a:t>(2019) </a:t>
            </a:r>
            <a:r>
              <a:rPr lang="en-AU" sz="2000" u="sng" dirty="0">
                <a:solidFill>
                  <a:srgbClr val="0000FF"/>
                </a:solidFill>
                <a:effectLst/>
                <a:ea typeface="Calibri" panose="020F0502020204030204" pitchFamily="34" charset="0"/>
                <a:cs typeface="Times New Roman" panose="02020603050405020304" pitchFamily="18" charset="0"/>
                <a:hlinkClick r:id="rId3" tooltip="View Case"/>
              </a:rPr>
              <a:t>SC1834</a:t>
            </a:r>
            <a:r>
              <a:rPr lang="en-AU" sz="2000" dirty="0">
                <a:effectLst/>
                <a:ea typeface="Calibri" panose="020F0502020204030204" pitchFamily="34" charset="0"/>
                <a:cs typeface="Times New Roman" panose="02020603050405020304" pitchFamily="18" charset="0"/>
              </a:rPr>
              <a:t>; </a:t>
            </a:r>
            <a:r>
              <a:rPr lang="en-AU" sz="2000" i="1" dirty="0">
                <a:solidFill>
                  <a:srgbClr val="000000"/>
                </a:solidFill>
                <a:effectLst/>
                <a:ea typeface="Times New Roman" panose="02020603050405020304" pitchFamily="18" charset="0"/>
              </a:rPr>
              <a:t>Havila </a:t>
            </a:r>
            <a:r>
              <a:rPr lang="en-AU" sz="2000" i="1" dirty="0" err="1">
                <a:solidFill>
                  <a:srgbClr val="000000"/>
                </a:solidFill>
                <a:effectLst/>
                <a:ea typeface="Times New Roman" panose="02020603050405020304" pitchFamily="18" charset="0"/>
              </a:rPr>
              <a:t>Kavo</a:t>
            </a:r>
            <a:endParaRPr lang="en-AU" sz="2000" dirty="0">
              <a:cs typeface="Arial" panose="020B0604020202020204" pitchFamily="34" charset="0"/>
            </a:endParaRPr>
          </a:p>
          <a:p>
            <a:pPr marL="0" indent="0">
              <a:buNone/>
            </a:pPr>
            <a:endParaRPr lang="en-AU" sz="2000" dirty="0">
              <a:cs typeface="Arial" panose="020B0604020202020204" pitchFamily="34" charset="0"/>
            </a:endParaRPr>
          </a:p>
          <a:p>
            <a:pPr marL="0" indent="0">
              <a:buNone/>
            </a:pPr>
            <a:endParaRPr lang="en-AU" sz="2000" dirty="0">
              <a:cs typeface="Arial" panose="020B0604020202020204" pitchFamily="34" charset="0"/>
            </a:endParaRPr>
          </a:p>
        </p:txBody>
      </p:sp>
      <p:pic>
        <p:nvPicPr>
          <p:cNvPr id="6" name="Picture 5"/>
          <p:cNvPicPr/>
          <p:nvPr/>
        </p:nvPicPr>
        <p:blipFill>
          <a:blip r:embed="rId4">
            <a:extLst>
              <a:ext uri="{28A0092B-C50C-407E-A947-70E740481C1C}">
                <a14:useLocalDpi xmlns:a14="http://schemas.microsoft.com/office/drawing/2010/main" val="0"/>
              </a:ext>
            </a:extLst>
          </a:blip>
          <a:srcRect/>
          <a:stretch>
            <a:fillRect/>
          </a:stretch>
        </p:blipFill>
        <p:spPr bwMode="auto">
          <a:xfrm>
            <a:off x="6732240" y="231571"/>
            <a:ext cx="2141463" cy="1228973"/>
          </a:xfrm>
          <a:prstGeom prst="rect">
            <a:avLst/>
          </a:prstGeom>
          <a:noFill/>
          <a:ln>
            <a:noFill/>
          </a:ln>
        </p:spPr>
      </p:pic>
    </p:spTree>
    <p:extLst>
      <p:ext uri="{BB962C8B-B14F-4D97-AF65-F5344CB8AC3E}">
        <p14:creationId xmlns:p14="http://schemas.microsoft.com/office/powerpoint/2010/main" val="20164802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08919B-0C25-A8A0-F462-C76F9F04A8FD}"/>
              </a:ext>
            </a:extLst>
          </p:cNvPr>
          <p:cNvSpPr>
            <a:spLocks noGrp="1"/>
          </p:cNvSpPr>
          <p:nvPr>
            <p:ph type="title"/>
          </p:nvPr>
        </p:nvSpPr>
        <p:spPr>
          <a:xfrm>
            <a:off x="467544" y="231571"/>
            <a:ext cx="8193509" cy="1325563"/>
          </a:xfrm>
        </p:spPr>
        <p:txBody>
          <a:bodyPr>
            <a:normAutofit/>
          </a:bodyPr>
          <a:lstStyle/>
          <a:p>
            <a:r>
              <a:rPr lang="en-AU" sz="3200" b="1" dirty="0">
                <a:solidFill>
                  <a:srgbClr val="002060"/>
                </a:solidFill>
                <a:latin typeface="+mn-lt"/>
                <a:cs typeface="Calibri" panose="020F0502020204030204" pitchFamily="34" charset="0"/>
              </a:rPr>
              <a:t>Cf Intention to Permanently Deprive</a:t>
            </a:r>
            <a:r>
              <a:rPr lang="en-AU" altLang="en-US" sz="3200" b="1" dirty="0">
                <a:solidFill>
                  <a:srgbClr val="002060"/>
                </a:solidFill>
                <a:latin typeface="+mn-lt"/>
              </a:rPr>
              <a:t>              </a:t>
            </a:r>
            <a:endParaRPr lang="en-AU" sz="3200" dirty="0">
              <a:solidFill>
                <a:srgbClr val="002060"/>
              </a:solidFill>
            </a:endParaRPr>
          </a:p>
        </p:txBody>
      </p:sp>
      <p:sp>
        <p:nvSpPr>
          <p:cNvPr id="3" name="Content Placeholder 2">
            <a:extLst>
              <a:ext uri="{FF2B5EF4-FFF2-40B4-BE49-F238E27FC236}">
                <a16:creationId xmlns:a16="http://schemas.microsoft.com/office/drawing/2014/main" id="{E719795A-9DC9-B723-C490-422F2C7C2F54}"/>
              </a:ext>
            </a:extLst>
          </p:cNvPr>
          <p:cNvSpPr>
            <a:spLocks noGrp="1"/>
          </p:cNvSpPr>
          <p:nvPr>
            <p:ph sz="half" idx="1"/>
          </p:nvPr>
        </p:nvSpPr>
        <p:spPr>
          <a:xfrm>
            <a:off x="539552" y="1844824"/>
            <a:ext cx="3886200" cy="4682362"/>
          </a:xfrm>
        </p:spPr>
        <p:txBody>
          <a:bodyPr>
            <a:normAutofit/>
          </a:bodyPr>
          <a:lstStyle/>
          <a:p>
            <a:pPr marL="0" indent="0">
              <a:buNone/>
            </a:pPr>
            <a:endParaRPr lang="en-AU" sz="2800" dirty="0">
              <a:latin typeface="Calibri" panose="020F0502020204030204" pitchFamily="34" charset="0"/>
              <a:ea typeface="Times New Roman" panose="02020603050405020304" pitchFamily="18" charset="0"/>
              <a:cs typeface="Calibri" panose="020F0502020204030204" pitchFamily="34" charset="0"/>
            </a:endParaRPr>
          </a:p>
          <a:p>
            <a:pPr marL="0" indent="0">
              <a:buNone/>
            </a:pPr>
            <a:endParaRPr lang="en-AU" sz="2800" dirty="0">
              <a:latin typeface="Calibri" panose="020F0502020204030204" pitchFamily="34" charset="0"/>
              <a:ea typeface="Times New Roman" panose="02020603050405020304" pitchFamily="18" charset="0"/>
              <a:cs typeface="Calibri" panose="020F0502020204030204" pitchFamily="34" charset="0"/>
            </a:endParaRPr>
          </a:p>
          <a:p>
            <a:pPr marL="0" indent="0">
              <a:buNone/>
            </a:pPr>
            <a:r>
              <a:rPr lang="en-AU" sz="2000" dirty="0">
                <a:ea typeface="Times New Roman" panose="02020603050405020304" pitchFamily="18" charset="0"/>
                <a:cs typeface="Calibri" panose="020F0502020204030204" pitchFamily="34" charset="0"/>
              </a:rPr>
              <a:t>To treat </a:t>
            </a:r>
            <a:r>
              <a:rPr lang="en-PG" sz="2000" dirty="0">
                <a:solidFill>
                  <a:srgbClr val="000000"/>
                </a:solidFill>
                <a:effectLst/>
                <a:ea typeface="Times New Roman" panose="02020603050405020304" pitchFamily="18" charset="0"/>
                <a:cs typeface="Times New Roman" panose="02020603050405020304" pitchFamily="18" charset="0"/>
              </a:rPr>
              <a:t>as the person’s own to dispose of regardless of the other’s rights</a:t>
            </a:r>
            <a:endParaRPr lang="en-AU" sz="2000" dirty="0">
              <a:solidFill>
                <a:srgbClr val="000000"/>
              </a:solidFill>
              <a:effectLst/>
              <a:ea typeface="Times New Roman" panose="02020603050405020304" pitchFamily="18" charset="0"/>
              <a:cs typeface="Times New Roman" panose="02020603050405020304" pitchFamily="18" charset="0"/>
            </a:endParaRPr>
          </a:p>
          <a:p>
            <a:pPr marL="0" indent="0">
              <a:buNone/>
            </a:pPr>
            <a:endParaRPr lang="en-AU" sz="2800" dirty="0">
              <a:latin typeface="Calibri" panose="020F0502020204030204" pitchFamily="34" charset="0"/>
              <a:ea typeface="Times New Roman" panose="02020603050405020304" pitchFamily="18" charset="0"/>
              <a:cs typeface="Calibri" panose="020F0502020204030204" pitchFamily="34" charset="0"/>
            </a:endParaRPr>
          </a:p>
        </p:txBody>
      </p:sp>
      <p:pic>
        <p:nvPicPr>
          <p:cNvPr id="1028" name="Picture 4" descr="Theft-Larceny and Grand Larceny Lawyer Fairax County, VA">
            <a:extLst>
              <a:ext uri="{FF2B5EF4-FFF2-40B4-BE49-F238E27FC236}">
                <a16:creationId xmlns:a16="http://schemas.microsoft.com/office/drawing/2014/main" id="{157C98E5-0785-81A4-538F-AB326AA10C62}"/>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788024" y="2204864"/>
            <a:ext cx="3633107" cy="240389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6732240" y="231571"/>
            <a:ext cx="2141463" cy="1228973"/>
          </a:xfrm>
          <a:prstGeom prst="rect">
            <a:avLst/>
          </a:prstGeom>
          <a:noFill/>
          <a:ln>
            <a:noFill/>
          </a:ln>
        </p:spPr>
      </p:pic>
    </p:spTree>
    <p:extLst>
      <p:ext uri="{BB962C8B-B14F-4D97-AF65-F5344CB8AC3E}">
        <p14:creationId xmlns:p14="http://schemas.microsoft.com/office/powerpoint/2010/main" val="24857494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a:solidFill>
                <a:prstClr val="black"/>
              </a:solidFill>
            </a:endParaRPr>
          </a:p>
        </p:txBody>
      </p:sp>
      <p:sp>
        <p:nvSpPr>
          <p:cNvPr id="3" name="Title 2"/>
          <p:cNvSpPr>
            <a:spLocks noGrp="1"/>
          </p:cNvSpPr>
          <p:nvPr>
            <p:ph type="title"/>
          </p:nvPr>
        </p:nvSpPr>
        <p:spPr>
          <a:xfrm>
            <a:off x="628650" y="501659"/>
            <a:ext cx="7886700" cy="756913"/>
          </a:xfrm>
        </p:spPr>
        <p:txBody>
          <a:bodyPr>
            <a:normAutofit fontScale="90000"/>
          </a:bodyPr>
          <a:lstStyle/>
          <a:p>
            <a:r>
              <a:rPr lang="en-AU" sz="4000" b="1" dirty="0">
                <a:solidFill>
                  <a:srgbClr val="002060"/>
                </a:solidFill>
                <a:latin typeface="+mn-lt"/>
                <a:cs typeface="Calibri" panose="020F0502020204030204" pitchFamily="34" charset="0"/>
              </a:rPr>
              <a:t>Obtaining by False Pretence, s 404, Criminal Code, PNG - Elements</a:t>
            </a:r>
            <a:endParaRPr lang="en-AU" sz="4000" dirty="0">
              <a:latin typeface="+mn-lt"/>
              <a:cs typeface="Calibri" panose="020F0502020204030204" pitchFamily="34" charset="0"/>
            </a:endParaRPr>
          </a:p>
        </p:txBody>
      </p:sp>
      <p:sp>
        <p:nvSpPr>
          <p:cNvPr id="5" name="Content Placeholder 4"/>
          <p:cNvSpPr>
            <a:spLocks noGrp="1"/>
          </p:cNvSpPr>
          <p:nvPr>
            <p:ph idx="1"/>
          </p:nvPr>
        </p:nvSpPr>
        <p:spPr>
          <a:xfrm>
            <a:off x="628650" y="1988840"/>
            <a:ext cx="7886700" cy="4351338"/>
          </a:xfrm>
        </p:spPr>
        <p:txBody>
          <a:bodyPr>
            <a:normAutofit/>
          </a:bodyPr>
          <a:lstStyle/>
          <a:p>
            <a:pPr marL="0" indent="0" algn="just">
              <a:lnSpc>
                <a:spcPct val="107000"/>
              </a:lnSpc>
              <a:spcAft>
                <a:spcPts val="800"/>
              </a:spcAft>
              <a:buNone/>
            </a:pPr>
            <a:r>
              <a:rPr lang="en-US" sz="2000" b="1" dirty="0">
                <a:solidFill>
                  <a:srgbClr val="000000"/>
                </a:solidFill>
                <a:ea typeface="Times New Roman" panose="02020603050405020304" pitchFamily="18" charset="0"/>
                <a:cs typeface="Calibri" panose="020F0502020204030204" pitchFamily="34" charset="0"/>
              </a:rPr>
              <a:t>Elements</a:t>
            </a:r>
          </a:p>
          <a:p>
            <a:pPr algn="just">
              <a:lnSpc>
                <a:spcPct val="107000"/>
              </a:lnSpc>
              <a:spcAft>
                <a:spcPts val="800"/>
              </a:spcAft>
            </a:pPr>
            <a:r>
              <a:rPr lang="en-US" sz="2000" dirty="0">
                <a:solidFill>
                  <a:srgbClr val="000000"/>
                </a:solidFill>
                <a:ea typeface="Times New Roman" panose="02020603050405020304" pitchFamily="18" charset="0"/>
                <a:cs typeface="Calibri" panose="020F0502020204030204" pitchFamily="34" charset="0"/>
              </a:rPr>
              <a:t>By </a:t>
            </a:r>
          </a:p>
          <a:p>
            <a:pPr algn="just">
              <a:lnSpc>
                <a:spcPct val="107000"/>
              </a:lnSpc>
              <a:spcAft>
                <a:spcPts val="800"/>
              </a:spcAft>
            </a:pPr>
            <a:r>
              <a:rPr lang="en-US" sz="2000" dirty="0">
                <a:solidFill>
                  <a:srgbClr val="000000"/>
                </a:solidFill>
                <a:ea typeface="Times New Roman" panose="02020603050405020304" pitchFamily="18" charset="0"/>
                <a:cs typeface="Calibri" panose="020F0502020204030204" pitchFamily="34" charset="0"/>
              </a:rPr>
              <a:t>A false </a:t>
            </a:r>
            <a:r>
              <a:rPr lang="en-US" sz="2000" dirty="0" err="1">
                <a:solidFill>
                  <a:srgbClr val="000000"/>
                </a:solidFill>
                <a:ea typeface="Times New Roman" panose="02020603050405020304" pitchFamily="18" charset="0"/>
                <a:cs typeface="Calibri" panose="020F0502020204030204" pitchFamily="34" charset="0"/>
              </a:rPr>
              <a:t>pretence</a:t>
            </a:r>
            <a:r>
              <a:rPr lang="en-US" sz="2000" dirty="0">
                <a:solidFill>
                  <a:srgbClr val="000000"/>
                </a:solidFill>
                <a:ea typeface="Times New Roman" panose="02020603050405020304" pitchFamily="18" charset="0"/>
                <a:cs typeface="Calibri" panose="020F0502020204030204" pitchFamily="34" charset="0"/>
              </a:rPr>
              <a:t> </a:t>
            </a:r>
            <a:r>
              <a:rPr lang="en-AU" sz="2000" dirty="0">
                <a:effectLst/>
                <a:ea typeface="Batang" panose="02030600000101010101" pitchFamily="18" charset="-127"/>
              </a:rPr>
              <a:t>(or a wilfully false promise, or partly by a false pretence and partly by a wilfully false promise)</a:t>
            </a:r>
            <a:endParaRPr lang="en-US" sz="2000" dirty="0">
              <a:ea typeface="Batang" panose="02030600000101010101" pitchFamily="18" charset="-127"/>
            </a:endParaRPr>
          </a:p>
          <a:p>
            <a:pPr algn="just">
              <a:lnSpc>
                <a:spcPct val="107000"/>
              </a:lnSpc>
              <a:spcAft>
                <a:spcPts val="800"/>
              </a:spcAft>
            </a:pPr>
            <a:r>
              <a:rPr lang="en-AU" sz="2000" dirty="0">
                <a:effectLst/>
                <a:ea typeface="Batang" panose="02030600000101010101" pitchFamily="18" charset="-127"/>
              </a:rPr>
              <a:t>Obtains from another person</a:t>
            </a:r>
            <a:endParaRPr lang="en-US" sz="2000" dirty="0">
              <a:ea typeface="Batang" panose="02030600000101010101" pitchFamily="18" charset="-127"/>
            </a:endParaRPr>
          </a:p>
          <a:p>
            <a:pPr algn="just">
              <a:lnSpc>
                <a:spcPct val="107000"/>
              </a:lnSpc>
              <a:spcAft>
                <a:spcPts val="800"/>
              </a:spcAft>
            </a:pPr>
            <a:r>
              <a:rPr lang="en-AU" sz="2000" dirty="0">
                <a:effectLst/>
                <a:ea typeface="Batang" panose="02030600000101010101" pitchFamily="18" charset="-127"/>
              </a:rPr>
              <a:t>Any chattel, money or valuable security</a:t>
            </a:r>
            <a:endParaRPr lang="en-US" sz="2000" dirty="0">
              <a:ea typeface="Batang" panose="02030600000101010101" pitchFamily="18" charset="-127"/>
            </a:endParaRPr>
          </a:p>
          <a:p>
            <a:pPr algn="just">
              <a:lnSpc>
                <a:spcPct val="107000"/>
              </a:lnSpc>
              <a:spcAft>
                <a:spcPts val="800"/>
              </a:spcAft>
            </a:pPr>
            <a:r>
              <a:rPr lang="en-AU" sz="2000" dirty="0">
                <a:effectLst/>
                <a:ea typeface="Batang" panose="02030600000101010101" pitchFamily="18" charset="-127"/>
              </a:rPr>
              <a:t>With intent to defraud </a:t>
            </a:r>
            <a:endParaRPr lang="en-PG" sz="2000" dirty="0">
              <a:effectLst/>
              <a:ea typeface="Batang" panose="02030600000101010101" pitchFamily="18" charset="-127"/>
            </a:endParaRPr>
          </a:p>
        </p:txBody>
      </p:sp>
    </p:spTree>
    <p:extLst>
      <p:ext uri="{BB962C8B-B14F-4D97-AF65-F5344CB8AC3E}">
        <p14:creationId xmlns:p14="http://schemas.microsoft.com/office/powerpoint/2010/main" val="19361690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dirty="0">
              <a:solidFill>
                <a:prstClr val="black"/>
              </a:solidFill>
            </a:endParaRPr>
          </a:p>
        </p:txBody>
      </p:sp>
      <p:sp>
        <p:nvSpPr>
          <p:cNvPr id="3" name="Title 2"/>
          <p:cNvSpPr>
            <a:spLocks noGrp="1"/>
          </p:cNvSpPr>
          <p:nvPr>
            <p:ph type="title"/>
          </p:nvPr>
        </p:nvSpPr>
        <p:spPr>
          <a:xfrm>
            <a:off x="628650" y="501659"/>
            <a:ext cx="6823670" cy="888774"/>
          </a:xfrm>
        </p:spPr>
        <p:txBody>
          <a:bodyPr>
            <a:noAutofit/>
          </a:bodyPr>
          <a:lstStyle/>
          <a:p>
            <a:r>
              <a:rPr lang="en-AU" sz="3200" b="1" dirty="0">
                <a:solidFill>
                  <a:srgbClr val="002060"/>
                </a:solidFill>
                <a:latin typeface="+mn-lt"/>
                <a:cs typeface="Calibri" panose="020F0502020204030204" pitchFamily="34" charset="0"/>
              </a:rPr>
              <a:t>Obtain by False Pretence, </a:t>
            </a:r>
            <a:br>
              <a:rPr lang="en-AU" sz="3200" b="1" dirty="0">
                <a:solidFill>
                  <a:srgbClr val="002060"/>
                </a:solidFill>
                <a:latin typeface="+mn-lt"/>
                <a:cs typeface="Calibri" panose="020F0502020204030204" pitchFamily="34" charset="0"/>
              </a:rPr>
            </a:br>
            <a:r>
              <a:rPr lang="en-AU" sz="3200" b="1" dirty="0">
                <a:solidFill>
                  <a:srgbClr val="002060"/>
                </a:solidFill>
                <a:latin typeface="+mn-lt"/>
                <a:cs typeface="Calibri" panose="020F0502020204030204" pitchFamily="34" charset="0"/>
              </a:rPr>
              <a:t>s 404, Criminal Code, PNG</a:t>
            </a:r>
            <a:endParaRPr lang="en-AU" sz="3200" dirty="0">
              <a:latin typeface="+mn-lt"/>
              <a:cs typeface="Calibri" panose="020F0502020204030204" pitchFamily="34" charset="0"/>
            </a:endParaRPr>
          </a:p>
        </p:txBody>
      </p:sp>
      <p:sp>
        <p:nvSpPr>
          <p:cNvPr id="5" name="Content Placeholder 4"/>
          <p:cNvSpPr>
            <a:spLocks noGrp="1"/>
          </p:cNvSpPr>
          <p:nvPr>
            <p:ph idx="1"/>
          </p:nvPr>
        </p:nvSpPr>
        <p:spPr>
          <a:xfrm>
            <a:off x="628650" y="1988840"/>
            <a:ext cx="7886700" cy="4351338"/>
          </a:xfrm>
        </p:spPr>
        <p:txBody>
          <a:bodyPr>
            <a:normAutofit/>
          </a:bodyPr>
          <a:lstStyle/>
          <a:p>
            <a:pPr marL="0" marR="467995" lvl="0" indent="0">
              <a:spcAft>
                <a:spcPts val="900"/>
              </a:spcAft>
              <a:buNone/>
            </a:pPr>
            <a:r>
              <a:rPr lang="en-AU" sz="2000" b="1" dirty="0">
                <a:ea typeface="Batang" panose="02030600000101010101" pitchFamily="18" charset="-127"/>
              </a:rPr>
              <a:t>Obtain  </a:t>
            </a:r>
            <a:endParaRPr lang="en-US" sz="2000" b="1" dirty="0">
              <a:ea typeface="Batang" panose="02030600000101010101" pitchFamily="18" charset="-127"/>
            </a:endParaRPr>
          </a:p>
          <a:p>
            <a:pPr marL="0" marR="467995" indent="0">
              <a:spcAft>
                <a:spcPts val="900"/>
              </a:spcAft>
              <a:buNone/>
            </a:pPr>
            <a:r>
              <a:rPr lang="en-AU" sz="2000" dirty="0">
                <a:ea typeface="Times New Roman" panose="02020603050405020304" pitchFamily="18" charset="0"/>
                <a:cs typeface="Calibri" panose="020F0502020204030204" pitchFamily="34" charset="0"/>
              </a:rPr>
              <a:t>Traditionally and still in several jurisdictions, the accused must obtain ownership and not merely possession: </a:t>
            </a:r>
            <a:r>
              <a:rPr lang="en-AU" sz="2000" i="1" dirty="0" err="1">
                <a:ea typeface="Times New Roman" panose="02020603050405020304" pitchFamily="18" charset="0"/>
                <a:cs typeface="Calibri" panose="020F0502020204030204" pitchFamily="34" charset="0"/>
              </a:rPr>
              <a:t>Amaiu</a:t>
            </a:r>
            <a:r>
              <a:rPr lang="en-AU" sz="2000" i="1" dirty="0">
                <a:ea typeface="Times New Roman" panose="02020603050405020304" pitchFamily="18" charset="0"/>
                <a:cs typeface="Calibri" panose="020F0502020204030204" pitchFamily="34" charset="0"/>
              </a:rPr>
              <a:t> v The State </a:t>
            </a:r>
            <a:r>
              <a:rPr lang="en-AU" sz="2000" dirty="0">
                <a:ea typeface="Times New Roman" panose="02020603050405020304" pitchFamily="18" charset="0"/>
                <a:cs typeface="Calibri" panose="020F0502020204030204" pitchFamily="34" charset="0"/>
              </a:rPr>
              <a:t>[1979] PNGLR 576. </a:t>
            </a:r>
            <a:endParaRPr lang="en-AU" sz="2000" dirty="0">
              <a:ea typeface="Batang" panose="02030600000101010101" pitchFamily="18" charset="-127"/>
            </a:endParaRPr>
          </a:p>
          <a:p>
            <a:pPr marL="0" marR="467995" lvl="0" indent="0">
              <a:spcAft>
                <a:spcPts val="900"/>
              </a:spcAft>
              <a:buNone/>
            </a:pPr>
            <a:r>
              <a:rPr lang="en-AU" sz="2000" b="1" dirty="0">
                <a:ea typeface="Batang" panose="02030600000101010101" pitchFamily="18" charset="-127"/>
              </a:rPr>
              <a:t>But </a:t>
            </a:r>
            <a:r>
              <a:rPr lang="en-AU" sz="2000" dirty="0">
                <a:ea typeface="Batang" panose="02030600000101010101" pitchFamily="18" charset="-127"/>
              </a:rPr>
              <a:t>several jurisdictions across the Pacific have expanded the meaning of “obtain” in the legislation to include possession or control, </a:t>
            </a:r>
            <a:r>
              <a:rPr lang="en-AU" sz="2000" dirty="0" err="1">
                <a:ea typeface="Batang" panose="02030600000101010101" pitchFamily="18" charset="-127"/>
              </a:rPr>
              <a:t>eg</a:t>
            </a:r>
            <a:r>
              <a:rPr lang="en-AU" sz="2000" dirty="0">
                <a:ea typeface="Batang" panose="02030600000101010101" pitchFamily="18" charset="-127"/>
              </a:rPr>
              <a:t> :</a:t>
            </a:r>
          </a:p>
          <a:p>
            <a:pPr marL="0" indent="0">
              <a:lnSpc>
                <a:spcPct val="107000"/>
              </a:lnSpc>
              <a:spcAft>
                <a:spcPts val="800"/>
              </a:spcAft>
              <a:buNone/>
            </a:pPr>
            <a:r>
              <a:rPr lang="en-AU" sz="2000" dirty="0">
                <a:ea typeface="Batang" panose="02030600000101010101" pitchFamily="18" charset="-127"/>
              </a:rPr>
              <a:t>“</a:t>
            </a:r>
            <a:r>
              <a:rPr lang="en-PG" sz="2000" dirty="0">
                <a:solidFill>
                  <a:srgbClr val="000000"/>
                </a:solidFill>
                <a:ea typeface="Times New Roman" panose="02020603050405020304" pitchFamily="18" charset="0"/>
                <a:cs typeface="Calibri" panose="020F0502020204030204" pitchFamily="34" charset="0"/>
              </a:rPr>
              <a:t>the person </a:t>
            </a:r>
            <a:r>
              <a:rPr lang="en-PG" sz="2000" b="1" dirty="0">
                <a:solidFill>
                  <a:srgbClr val="000000"/>
                </a:solidFill>
                <a:ea typeface="Times New Roman" panose="02020603050405020304" pitchFamily="18" charset="0"/>
                <a:cs typeface="Calibri" panose="020F0502020204030204" pitchFamily="34" charset="0"/>
              </a:rPr>
              <a:t>obtains ownership, possession or control of it for himself or herself or for another person</a:t>
            </a:r>
            <a:r>
              <a:rPr lang="en-US" sz="2000" b="1" dirty="0">
                <a:solidFill>
                  <a:srgbClr val="000000"/>
                </a:solidFill>
                <a:ea typeface="Times New Roman" panose="02020603050405020304" pitchFamily="18" charset="0"/>
                <a:cs typeface="Calibri" panose="020F0502020204030204" pitchFamily="34" charset="0"/>
              </a:rPr>
              <a:t>”</a:t>
            </a:r>
            <a:r>
              <a:rPr lang="en-PG" sz="2000" dirty="0">
                <a:solidFill>
                  <a:srgbClr val="000000"/>
                </a:solidFill>
                <a:ea typeface="Times New Roman" panose="02020603050405020304" pitchFamily="18" charset="0"/>
                <a:cs typeface="Calibri" panose="020F0502020204030204" pitchFamily="34" charset="0"/>
              </a:rPr>
              <a:t>; or</a:t>
            </a:r>
            <a:r>
              <a:rPr lang="en-US" sz="2000" dirty="0">
                <a:solidFill>
                  <a:srgbClr val="000000"/>
                </a:solidFill>
                <a:ea typeface="Times New Roman" panose="02020603050405020304" pitchFamily="18" charset="0"/>
                <a:cs typeface="Calibri" panose="020F0502020204030204" pitchFamily="34" charset="0"/>
              </a:rPr>
              <a:t> … 317(1)(a) Fiji Crimes Decree</a:t>
            </a:r>
            <a:endParaRPr lang="en-PG" sz="2000" dirty="0">
              <a:ea typeface="Calibri" panose="020F0502020204030204" pitchFamily="34" charset="0"/>
              <a:cs typeface="Times New Roman" panose="02020603050405020304" pitchFamily="18" charset="0"/>
            </a:endParaRPr>
          </a:p>
          <a:p>
            <a:pPr marL="0" marR="467995" lvl="0" indent="0" algn="just">
              <a:spcAft>
                <a:spcPts val="900"/>
              </a:spcAft>
              <a:buNone/>
            </a:pPr>
            <a:endParaRPr lang="en-AU" sz="1800" dirty="0">
              <a:effectLst/>
              <a:latin typeface="Calibri" panose="020F0502020204030204" pitchFamily="34" charset="0"/>
              <a:ea typeface="Batang" panose="02030600000101010101" pitchFamily="18" charset="-127"/>
            </a:endParaRPr>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6732240" y="231571"/>
            <a:ext cx="2141463" cy="1228973"/>
          </a:xfrm>
          <a:prstGeom prst="rect">
            <a:avLst/>
          </a:prstGeom>
          <a:noFill/>
          <a:ln>
            <a:noFill/>
          </a:ln>
        </p:spPr>
      </p:pic>
    </p:spTree>
    <p:extLst>
      <p:ext uri="{BB962C8B-B14F-4D97-AF65-F5344CB8AC3E}">
        <p14:creationId xmlns:p14="http://schemas.microsoft.com/office/powerpoint/2010/main" val="36990554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dirty="0">
              <a:solidFill>
                <a:prstClr val="black"/>
              </a:solidFill>
            </a:endParaRPr>
          </a:p>
        </p:txBody>
      </p:sp>
      <p:sp>
        <p:nvSpPr>
          <p:cNvPr id="3" name="Title 2"/>
          <p:cNvSpPr>
            <a:spLocks noGrp="1"/>
          </p:cNvSpPr>
          <p:nvPr>
            <p:ph type="title"/>
          </p:nvPr>
        </p:nvSpPr>
        <p:spPr>
          <a:xfrm>
            <a:off x="628650" y="589323"/>
            <a:ext cx="7886700" cy="756913"/>
          </a:xfrm>
        </p:spPr>
        <p:txBody>
          <a:bodyPr>
            <a:noAutofit/>
          </a:bodyPr>
          <a:lstStyle/>
          <a:p>
            <a:r>
              <a:rPr lang="en-AU" sz="3200" b="1" dirty="0">
                <a:solidFill>
                  <a:srgbClr val="002060"/>
                </a:solidFill>
                <a:latin typeface="+mn-lt"/>
                <a:cs typeface="Calibri" panose="020F0502020204030204" pitchFamily="34" charset="0"/>
              </a:rPr>
              <a:t>Intention to Defraud</a:t>
            </a:r>
            <a:endParaRPr lang="en-AU" sz="3200" dirty="0">
              <a:solidFill>
                <a:srgbClr val="002060"/>
              </a:solidFill>
              <a:latin typeface="+mn-lt"/>
              <a:cs typeface="Calibri" panose="020F0502020204030204" pitchFamily="34" charset="0"/>
            </a:endParaRPr>
          </a:p>
        </p:txBody>
      </p:sp>
      <p:sp>
        <p:nvSpPr>
          <p:cNvPr id="5" name="Content Placeholder 4"/>
          <p:cNvSpPr>
            <a:spLocks noGrp="1"/>
          </p:cNvSpPr>
          <p:nvPr>
            <p:ph idx="1"/>
          </p:nvPr>
        </p:nvSpPr>
        <p:spPr>
          <a:xfrm>
            <a:off x="628650" y="1703988"/>
            <a:ext cx="4015358" cy="4351338"/>
          </a:xfrm>
        </p:spPr>
        <p:txBody>
          <a:bodyPr>
            <a:normAutofit/>
          </a:bodyPr>
          <a:lstStyle/>
          <a:p>
            <a:pPr marL="0" indent="0" algn="just">
              <a:buNone/>
            </a:pPr>
            <a:r>
              <a:rPr lang="en-AU" sz="1800" dirty="0">
                <a:solidFill>
                  <a:srgbClr val="333333"/>
                </a:solidFill>
                <a:effectLst/>
                <a:ea typeface="Times New Roman" panose="02020603050405020304" pitchFamily="18" charset="0"/>
              </a:rPr>
              <a:t>An intention to deprive a person of </a:t>
            </a:r>
            <a:r>
              <a:rPr lang="en-AU" sz="1800" dirty="0">
                <a:solidFill>
                  <a:srgbClr val="000000"/>
                </a:solidFill>
                <a:effectLst/>
                <a:ea typeface="Times New Roman" panose="02020603050405020304" pitchFamily="18" charset="0"/>
              </a:rPr>
              <a:t>property which is his or to which he might be entitled, or to put the property of that other person at risk, or to imperil some lawful right, interest, opportunity or advantage of another person;</a:t>
            </a:r>
            <a:r>
              <a:rPr lang="en-AU" sz="1800" dirty="0">
                <a:solidFill>
                  <a:srgbClr val="333333"/>
                </a:solidFill>
                <a:effectLst/>
                <a:ea typeface="Times New Roman" panose="02020603050405020304" pitchFamily="18" charset="0"/>
              </a:rPr>
              <a:t> </a:t>
            </a:r>
            <a:r>
              <a:rPr lang="en-AU" sz="1800" dirty="0">
                <a:solidFill>
                  <a:srgbClr val="000000"/>
                </a:solidFill>
                <a:effectLst/>
                <a:ea typeface="Times New Roman" panose="02020603050405020304" pitchFamily="18" charset="0"/>
              </a:rPr>
              <a:t>by using deceit, or fraudulent or dishonest means;</a:t>
            </a:r>
            <a:r>
              <a:rPr lang="en-AU" sz="1800" dirty="0">
                <a:solidFill>
                  <a:srgbClr val="333333"/>
                </a:solidFill>
                <a:effectLst/>
                <a:ea typeface="Times New Roman" panose="02020603050405020304" pitchFamily="18" charset="0"/>
              </a:rPr>
              <a:t> </a:t>
            </a:r>
            <a:r>
              <a:rPr lang="en-AU" sz="1800" dirty="0">
                <a:solidFill>
                  <a:srgbClr val="000000"/>
                </a:solidFill>
                <a:effectLst/>
                <a:ea typeface="Times New Roman" panose="02020603050405020304" pitchFamily="18" charset="0"/>
              </a:rPr>
              <a:t>knowing that he has no right to deprive that person of that property or to prejudice those rights or interests. </a:t>
            </a:r>
          </a:p>
          <a:p>
            <a:pPr marL="0" indent="0" algn="just">
              <a:buNone/>
            </a:pPr>
            <a:endParaRPr lang="en-AU" sz="1800" i="1" dirty="0">
              <a:solidFill>
                <a:srgbClr val="000000"/>
              </a:solidFill>
              <a:effectLst/>
              <a:ea typeface="Times New Roman" panose="02020603050405020304" pitchFamily="18" charset="0"/>
            </a:endParaRPr>
          </a:p>
          <a:p>
            <a:pPr marL="0" indent="0" algn="just">
              <a:buNone/>
            </a:pPr>
            <a:endParaRPr lang="en-AU" sz="1600" i="1" dirty="0">
              <a:solidFill>
                <a:srgbClr val="000000"/>
              </a:solidFill>
              <a:effectLst/>
              <a:ea typeface="Times New Roman" panose="02020603050405020304" pitchFamily="18" charset="0"/>
            </a:endParaRPr>
          </a:p>
          <a:p>
            <a:pPr marL="0" indent="0" algn="just">
              <a:buNone/>
            </a:pPr>
            <a:r>
              <a:rPr lang="en-AU" sz="1600" i="1" dirty="0">
                <a:solidFill>
                  <a:srgbClr val="000000"/>
                </a:solidFill>
                <a:effectLst/>
                <a:ea typeface="Times New Roman" panose="02020603050405020304" pitchFamily="18" charset="0"/>
              </a:rPr>
              <a:t>Roland Tom v State </a:t>
            </a:r>
            <a:r>
              <a:rPr lang="en-AU" sz="1600" dirty="0">
                <a:solidFill>
                  <a:srgbClr val="000000"/>
                </a:solidFill>
                <a:effectLst/>
                <a:ea typeface="Times New Roman" panose="02020603050405020304" pitchFamily="18" charset="0"/>
              </a:rPr>
              <a:t>(2019) SC1833 applying </a:t>
            </a:r>
            <a:r>
              <a:rPr lang="en-AU" sz="1600" i="1" dirty="0">
                <a:solidFill>
                  <a:srgbClr val="000000"/>
                </a:solidFill>
                <a:effectLst/>
                <a:ea typeface="Times New Roman" panose="02020603050405020304" pitchFamily="18" charset="0"/>
              </a:rPr>
              <a:t>Scott v Metropolitan Police Commissioner </a:t>
            </a:r>
            <a:r>
              <a:rPr lang="en-AU" sz="1600" u="sng" dirty="0">
                <a:solidFill>
                  <a:srgbClr val="0000FF"/>
                </a:solidFill>
                <a:effectLst/>
                <a:ea typeface="Times New Roman" panose="02020603050405020304" pitchFamily="18" charset="0"/>
                <a:cs typeface="Times New Roman" panose="02020603050405020304" pitchFamily="18" charset="0"/>
                <a:hlinkClick r:id="rId2" tooltip="View LawCite Record"/>
              </a:rPr>
              <a:t>[1975] AC 819</a:t>
            </a:r>
            <a:r>
              <a:rPr lang="en-AU" sz="1600" dirty="0">
                <a:solidFill>
                  <a:srgbClr val="000000"/>
                </a:solidFill>
                <a:effectLst/>
                <a:ea typeface="Times New Roman" panose="02020603050405020304" pitchFamily="18" charset="0"/>
              </a:rPr>
              <a:t> and </a:t>
            </a:r>
            <a:r>
              <a:rPr lang="en-AU" sz="1600" i="1" dirty="0">
                <a:solidFill>
                  <a:srgbClr val="000000"/>
                </a:solidFill>
                <a:effectLst/>
                <a:ea typeface="Times New Roman" panose="02020603050405020304" pitchFamily="18" charset="0"/>
              </a:rPr>
              <a:t>Peters v The Queen </a:t>
            </a:r>
            <a:r>
              <a:rPr lang="en-AU" sz="1600" u="sng" dirty="0">
                <a:solidFill>
                  <a:srgbClr val="0000FF"/>
                </a:solidFill>
                <a:effectLst/>
                <a:ea typeface="Times New Roman" panose="02020603050405020304" pitchFamily="18" charset="0"/>
                <a:cs typeface="Times New Roman" panose="02020603050405020304" pitchFamily="18" charset="0"/>
                <a:hlinkClick r:id="rId3" tooltip="View LawCite Record"/>
              </a:rPr>
              <a:t>[1998] HCA 7</a:t>
            </a:r>
            <a:r>
              <a:rPr lang="en-AU" sz="1600" dirty="0">
                <a:solidFill>
                  <a:srgbClr val="000000"/>
                </a:solidFill>
                <a:effectLst/>
                <a:ea typeface="Times New Roman" panose="02020603050405020304" pitchFamily="18" charset="0"/>
              </a:rPr>
              <a:t>; </a:t>
            </a:r>
            <a:r>
              <a:rPr lang="en-AU" sz="1600" u="sng" dirty="0">
                <a:solidFill>
                  <a:srgbClr val="0000FF"/>
                </a:solidFill>
                <a:effectLst/>
                <a:ea typeface="Times New Roman" panose="02020603050405020304" pitchFamily="18" charset="0"/>
                <a:cs typeface="Times New Roman" panose="02020603050405020304" pitchFamily="18" charset="0"/>
                <a:hlinkClick r:id="rId4" tooltip="View LawCiteRecord"/>
              </a:rPr>
              <a:t>(1998) 192 CLR 493</a:t>
            </a:r>
            <a:endParaRPr lang="en-PG" sz="1600" dirty="0">
              <a:effectLst/>
              <a:ea typeface="Times New Roman" panose="02020603050405020304" pitchFamily="18" charset="0"/>
              <a:cs typeface="Times New Roman" panose="02020603050405020304" pitchFamily="18" charset="0"/>
            </a:endParaRPr>
          </a:p>
        </p:txBody>
      </p:sp>
      <p:pic>
        <p:nvPicPr>
          <p:cNvPr id="6" name="Picture 5"/>
          <p:cNvPicPr/>
          <p:nvPr/>
        </p:nvPicPr>
        <p:blipFill>
          <a:blip r:embed="rId5">
            <a:extLst>
              <a:ext uri="{28A0092B-C50C-407E-A947-70E740481C1C}">
                <a14:useLocalDpi xmlns:a14="http://schemas.microsoft.com/office/drawing/2010/main" val="0"/>
              </a:ext>
            </a:extLst>
          </a:blip>
          <a:srcRect/>
          <a:stretch>
            <a:fillRect/>
          </a:stretch>
        </p:blipFill>
        <p:spPr bwMode="auto">
          <a:xfrm>
            <a:off x="6732240" y="231571"/>
            <a:ext cx="2141463" cy="1228973"/>
          </a:xfrm>
          <a:prstGeom prst="rect">
            <a:avLst/>
          </a:prstGeom>
          <a:noFill/>
          <a:ln>
            <a:noFill/>
          </a:ln>
        </p:spPr>
      </p:pic>
      <p:pic>
        <p:nvPicPr>
          <p:cNvPr id="2050" name="Picture 2" descr="SoCal men plead guilty to scheme to sell 'ghost gun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04047" y="2373822"/>
            <a:ext cx="3421109" cy="22793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09296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dirty="0">
              <a:solidFill>
                <a:prstClr val="black"/>
              </a:solidFill>
            </a:endParaRPr>
          </a:p>
        </p:txBody>
      </p:sp>
      <p:sp>
        <p:nvSpPr>
          <p:cNvPr id="3" name="Title 2"/>
          <p:cNvSpPr>
            <a:spLocks noGrp="1"/>
          </p:cNvSpPr>
          <p:nvPr>
            <p:ph type="title"/>
          </p:nvPr>
        </p:nvSpPr>
        <p:spPr>
          <a:xfrm>
            <a:off x="539552" y="404664"/>
            <a:ext cx="7886700" cy="756913"/>
          </a:xfrm>
        </p:spPr>
        <p:txBody>
          <a:bodyPr>
            <a:normAutofit/>
          </a:bodyPr>
          <a:lstStyle/>
          <a:p>
            <a:r>
              <a:rPr lang="en-AU" sz="3200" b="1" dirty="0">
                <a:solidFill>
                  <a:srgbClr val="002060"/>
                </a:solidFill>
                <a:latin typeface="+mn-lt"/>
                <a:cs typeface="Calibri" panose="020F0502020204030204" pitchFamily="34" charset="0"/>
              </a:rPr>
              <a:t>Defence – Honest Claim of Right	</a:t>
            </a:r>
            <a:endParaRPr lang="en-AU" sz="3200" dirty="0">
              <a:latin typeface="+mn-lt"/>
              <a:cs typeface="Calibri" panose="020F0502020204030204" pitchFamily="34" charset="0"/>
            </a:endParaRPr>
          </a:p>
        </p:txBody>
      </p:sp>
      <p:sp>
        <p:nvSpPr>
          <p:cNvPr id="5" name="Content Placeholder 4"/>
          <p:cNvSpPr>
            <a:spLocks noGrp="1"/>
          </p:cNvSpPr>
          <p:nvPr>
            <p:ph idx="1"/>
          </p:nvPr>
        </p:nvSpPr>
        <p:spPr>
          <a:xfrm>
            <a:off x="628650" y="1988840"/>
            <a:ext cx="7886700" cy="4351338"/>
          </a:xfrm>
        </p:spPr>
        <p:txBody>
          <a:bodyPr>
            <a:normAutofit/>
          </a:bodyPr>
          <a:lstStyle/>
          <a:p>
            <a:pPr marL="0" indent="0" algn="just">
              <a:lnSpc>
                <a:spcPct val="107000"/>
              </a:lnSpc>
              <a:spcAft>
                <a:spcPts val="800"/>
              </a:spcAft>
              <a:buNone/>
            </a:pPr>
            <a:endParaRPr lang="en-AU" sz="20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p>
            <a:pPr marL="0" indent="0">
              <a:lnSpc>
                <a:spcPct val="107000"/>
              </a:lnSpc>
              <a:spcAft>
                <a:spcPts val="800"/>
              </a:spcAft>
              <a:buNone/>
            </a:pPr>
            <a:r>
              <a:rPr lang="en-AU" sz="2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 person is not criminally responsible, as for an offence relating to property, for an act done or omitted to be done by him with respect to any</a:t>
            </a:r>
            <a:r>
              <a:rPr lang="en-AU" sz="20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property </a:t>
            </a:r>
            <a:r>
              <a:rPr lang="en-AU" sz="2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in the exercise of an </a:t>
            </a:r>
            <a:r>
              <a:rPr lang="en-AU" sz="20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honest claim of right </a:t>
            </a:r>
            <a:r>
              <a:rPr lang="en-AU" sz="2000" u="sng"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and</a:t>
            </a:r>
            <a:r>
              <a:rPr lang="en-AU" sz="2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en-AU" sz="20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without intention to defraud</a:t>
            </a:r>
          </a:p>
          <a:p>
            <a:pPr marL="0" indent="0">
              <a:lnSpc>
                <a:spcPct val="107000"/>
              </a:lnSpc>
              <a:spcAft>
                <a:spcPts val="800"/>
              </a:spcAft>
              <a:buNone/>
            </a:pPr>
            <a:endParaRPr lang="en-AU" sz="2000" b="1" dirty="0">
              <a:solidFill>
                <a:srgbClr val="000000"/>
              </a:solidFill>
              <a:latin typeface="Calibri" panose="020F0502020204030204" pitchFamily="34" charset="0"/>
              <a:ea typeface="Times New Roman" panose="02020603050405020304" pitchFamily="18" charset="0"/>
              <a:cs typeface="Calibri" panose="020F0502020204030204" pitchFamily="34" charset="0"/>
            </a:endParaRPr>
          </a:p>
          <a:p>
            <a:pPr marL="0" indent="0">
              <a:lnSpc>
                <a:spcPct val="107000"/>
              </a:lnSpc>
              <a:spcAft>
                <a:spcPts val="800"/>
              </a:spcAft>
              <a:buNone/>
            </a:pPr>
            <a:r>
              <a:rPr lang="en-AU" sz="2000" dirty="0">
                <a:effectLst/>
                <a:latin typeface="Calibri" panose="020F0502020204030204" pitchFamily="34" charset="0"/>
                <a:ea typeface="Times New Roman" panose="02020603050405020304" pitchFamily="18" charset="0"/>
                <a:cs typeface="Calibri" panose="020F0502020204030204" pitchFamily="34" charset="0"/>
              </a:rPr>
              <a:t>S 23(2), </a:t>
            </a:r>
            <a:r>
              <a:rPr lang="en-AU" sz="2000" i="1" dirty="0">
                <a:effectLst/>
                <a:latin typeface="Calibri" panose="020F0502020204030204" pitchFamily="34" charset="0"/>
                <a:ea typeface="Times New Roman" panose="02020603050405020304" pitchFamily="18" charset="0"/>
                <a:cs typeface="Calibri" panose="020F0502020204030204" pitchFamily="34" charset="0"/>
              </a:rPr>
              <a:t>Criminal Code, </a:t>
            </a:r>
            <a:r>
              <a:rPr lang="en-AU" sz="2000" dirty="0">
                <a:effectLst/>
                <a:latin typeface="Calibri" panose="020F0502020204030204" pitchFamily="34" charset="0"/>
                <a:ea typeface="Times New Roman" panose="02020603050405020304" pitchFamily="18" charset="0"/>
                <a:cs typeface="Calibri" panose="020F0502020204030204" pitchFamily="34" charset="0"/>
              </a:rPr>
              <a:t>PNG</a:t>
            </a:r>
          </a:p>
          <a:p>
            <a:pPr marL="0" indent="0" algn="just">
              <a:lnSpc>
                <a:spcPct val="107000"/>
              </a:lnSpc>
              <a:spcAft>
                <a:spcPts val="800"/>
              </a:spcAft>
              <a:buNone/>
            </a:pPr>
            <a:endParaRPr lang="en-PG"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07000"/>
              </a:lnSpc>
              <a:spcAft>
                <a:spcPts val="800"/>
              </a:spcAft>
              <a:buNone/>
            </a:pPr>
            <a:endParaRPr lang="en-PG"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6732240" y="231571"/>
            <a:ext cx="2141463" cy="1228973"/>
          </a:xfrm>
          <a:prstGeom prst="rect">
            <a:avLst/>
          </a:prstGeom>
          <a:noFill/>
          <a:ln>
            <a:noFill/>
          </a:ln>
        </p:spPr>
      </p:pic>
    </p:spTree>
    <p:extLst>
      <p:ext uri="{BB962C8B-B14F-4D97-AF65-F5344CB8AC3E}">
        <p14:creationId xmlns:p14="http://schemas.microsoft.com/office/powerpoint/2010/main" val="2693525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08919B-0C25-A8A0-F462-C76F9F04A8FD}"/>
              </a:ext>
            </a:extLst>
          </p:cNvPr>
          <p:cNvSpPr>
            <a:spLocks noGrp="1"/>
          </p:cNvSpPr>
          <p:nvPr>
            <p:ph type="title"/>
          </p:nvPr>
        </p:nvSpPr>
        <p:spPr>
          <a:xfrm>
            <a:off x="539552" y="183275"/>
            <a:ext cx="8193509" cy="1325563"/>
          </a:xfrm>
        </p:spPr>
        <p:txBody>
          <a:bodyPr>
            <a:normAutofit/>
          </a:bodyPr>
          <a:lstStyle/>
          <a:p>
            <a:r>
              <a:rPr lang="en-AU" sz="3200" b="1" dirty="0">
                <a:solidFill>
                  <a:srgbClr val="002060"/>
                </a:solidFill>
                <a:latin typeface="+mn-lt"/>
                <a:cs typeface="Calibri" panose="020F0502020204030204" pitchFamily="34" charset="0"/>
              </a:rPr>
              <a:t>Defence – Honest Claim of Right</a:t>
            </a:r>
            <a:r>
              <a:rPr lang="en-AU" altLang="en-US" sz="3200" b="1" dirty="0">
                <a:solidFill>
                  <a:srgbClr val="002060"/>
                </a:solidFill>
                <a:latin typeface="+mn-lt"/>
              </a:rPr>
              <a:t>              </a:t>
            </a:r>
            <a:endParaRPr lang="en-AU" sz="3200" dirty="0">
              <a:solidFill>
                <a:srgbClr val="002060"/>
              </a:solidFill>
            </a:endParaRPr>
          </a:p>
        </p:txBody>
      </p:sp>
      <p:sp>
        <p:nvSpPr>
          <p:cNvPr id="3" name="Content Placeholder 2">
            <a:extLst>
              <a:ext uri="{FF2B5EF4-FFF2-40B4-BE49-F238E27FC236}">
                <a16:creationId xmlns:a16="http://schemas.microsoft.com/office/drawing/2014/main" id="{E719795A-9DC9-B723-C490-422F2C7C2F54}"/>
              </a:ext>
            </a:extLst>
          </p:cNvPr>
          <p:cNvSpPr>
            <a:spLocks noGrp="1"/>
          </p:cNvSpPr>
          <p:nvPr>
            <p:ph sz="half" idx="1"/>
          </p:nvPr>
        </p:nvSpPr>
        <p:spPr>
          <a:xfrm>
            <a:off x="628650" y="2276871"/>
            <a:ext cx="4447406" cy="3900091"/>
          </a:xfrm>
        </p:spPr>
        <p:txBody>
          <a:bodyPr>
            <a:normAutofit/>
          </a:bodyPr>
          <a:lstStyle/>
          <a:p>
            <a:pPr marL="342900" lvl="0" indent="-342900">
              <a:buFont typeface="Symbol" panose="05050102010706020507" pitchFamily="18" charset="2"/>
              <a:buChar char=""/>
            </a:pPr>
            <a:r>
              <a:rPr lang="en-AU" sz="2000" dirty="0">
                <a:effectLst/>
                <a:latin typeface="Calibri" panose="020F0502020204030204" pitchFamily="34" charset="0"/>
                <a:ea typeface="Times New Roman" panose="02020603050405020304" pitchFamily="18" charset="0"/>
                <a:cs typeface="Calibri" panose="020F0502020204030204" pitchFamily="34" charset="0"/>
              </a:rPr>
              <a:t>the act done or omitted to be done must be or omitted to be done with r</a:t>
            </a:r>
            <a:r>
              <a:rPr lang="en-AU" sz="2000"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espect to property;</a:t>
            </a:r>
            <a:endParaRPr lang="en-PG" sz="20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buFont typeface="Symbol" panose="05050102010706020507" pitchFamily="18" charset="2"/>
              <a:buChar char=""/>
            </a:pPr>
            <a:r>
              <a:rPr lang="en-AU" sz="2000"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in the exercise of an honest claim of right; and</a:t>
            </a:r>
            <a:endParaRPr lang="en-PG" sz="20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buFont typeface="Symbol" panose="05050102010706020507" pitchFamily="18" charset="2"/>
              <a:buChar char=""/>
            </a:pPr>
            <a:r>
              <a:rPr lang="en-AU" sz="2000" dirty="0">
                <a:solidFill>
                  <a:srgbClr val="333333"/>
                </a:solidFill>
                <a:effectLst/>
                <a:latin typeface="Calibri" panose="020F0502020204030204" pitchFamily="34" charset="0"/>
                <a:ea typeface="Times New Roman" panose="02020603050405020304" pitchFamily="18" charset="0"/>
                <a:cs typeface="Calibri" panose="020F0502020204030204" pitchFamily="34" charset="0"/>
              </a:rPr>
              <a:t>without intention to defraud</a:t>
            </a:r>
          </a:p>
          <a:p>
            <a:pPr marL="0" indent="0">
              <a:buNone/>
            </a:pPr>
            <a:endParaRPr lang="en-AU" sz="2800" dirty="0">
              <a:latin typeface="Calibri" panose="020F0502020204030204" pitchFamily="34" charset="0"/>
              <a:ea typeface="Times New Roman" panose="02020603050405020304" pitchFamily="18" charset="0"/>
              <a:cs typeface="Calibri" panose="020F0502020204030204" pitchFamily="34" charset="0"/>
            </a:endParaRPr>
          </a:p>
        </p:txBody>
      </p:sp>
      <p:pic>
        <p:nvPicPr>
          <p:cNvPr id="9" name="Content Placeholder 8">
            <a:extLst>
              <a:ext uri="{FF2B5EF4-FFF2-40B4-BE49-F238E27FC236}">
                <a16:creationId xmlns:a16="http://schemas.microsoft.com/office/drawing/2014/main" id="{2284336E-09FD-B021-AF7B-C99A8F88A84B}"/>
              </a:ext>
            </a:extLst>
          </p:cNvPr>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4768099" y="1916832"/>
            <a:ext cx="3886200" cy="3168352"/>
          </a:xfrm>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6732240" y="231571"/>
            <a:ext cx="2141463" cy="1228973"/>
          </a:xfrm>
          <a:prstGeom prst="rect">
            <a:avLst/>
          </a:prstGeom>
          <a:noFill/>
          <a:ln>
            <a:noFill/>
          </a:ln>
        </p:spPr>
      </p:pic>
    </p:spTree>
    <p:extLst>
      <p:ext uri="{BB962C8B-B14F-4D97-AF65-F5344CB8AC3E}">
        <p14:creationId xmlns:p14="http://schemas.microsoft.com/office/powerpoint/2010/main" val="8935814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719795A-9DC9-B723-C490-422F2C7C2F54}"/>
              </a:ext>
            </a:extLst>
          </p:cNvPr>
          <p:cNvSpPr>
            <a:spLocks noGrp="1"/>
          </p:cNvSpPr>
          <p:nvPr>
            <p:ph sz="half" idx="1"/>
          </p:nvPr>
        </p:nvSpPr>
        <p:spPr>
          <a:xfrm>
            <a:off x="628650" y="1494601"/>
            <a:ext cx="4375398" cy="4682362"/>
          </a:xfrm>
        </p:spPr>
        <p:txBody>
          <a:bodyPr>
            <a:normAutofit/>
          </a:bodyPr>
          <a:lstStyle/>
          <a:p>
            <a:pPr>
              <a:lnSpc>
                <a:spcPct val="107000"/>
              </a:lnSpc>
              <a:spcAft>
                <a:spcPts val="800"/>
              </a:spcAft>
            </a:pPr>
            <a:r>
              <a:rPr lang="en-US" sz="20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The </a:t>
            </a:r>
            <a:r>
              <a:rPr lang="en-PG" sz="20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accused must honestly believe he is entitled to</a:t>
            </a:r>
            <a:r>
              <a:rPr lang="en-US" sz="20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do</a:t>
            </a:r>
            <a:r>
              <a:rPr lang="en-PG" sz="200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what he is doing with respect to the property the subject of the charge</a:t>
            </a:r>
            <a:endParaRPr lang="en-AU" sz="200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r>
              <a:rPr lang="en-AU" sz="2000" dirty="0">
                <a:effectLst/>
                <a:latin typeface="Calibri" panose="020F0502020204030204" pitchFamily="34" charset="0"/>
                <a:ea typeface="Times New Roman" panose="02020603050405020304" pitchFamily="18" charset="0"/>
                <a:cs typeface="Calibri" panose="020F0502020204030204" pitchFamily="34" charset="0"/>
              </a:rPr>
              <a:t>The belief must be one of legal entitlement to the property and not simply moral entitlement</a:t>
            </a:r>
          </a:p>
          <a:p>
            <a:r>
              <a:rPr lang="en-AU" sz="2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 </a:t>
            </a:r>
            <a:r>
              <a:rPr lang="en-AU" sz="2000" dirty="0">
                <a:effectLst/>
                <a:latin typeface="Calibri" panose="020F0502020204030204" pitchFamily="34" charset="0"/>
                <a:ea typeface="Times New Roman" panose="02020603050405020304" pitchFamily="18" charset="0"/>
                <a:cs typeface="Calibri" panose="020F0502020204030204" pitchFamily="34" charset="0"/>
              </a:rPr>
              <a:t>claim of right must be honest, it does not have to be reasonable.</a:t>
            </a:r>
          </a:p>
          <a:p>
            <a:r>
              <a:rPr lang="en-AU" sz="2000" dirty="0">
                <a:effectLst/>
                <a:latin typeface="Calibri" panose="020F0502020204030204" pitchFamily="34" charset="0"/>
                <a:ea typeface="Times New Roman" panose="02020603050405020304" pitchFamily="18" charset="0"/>
                <a:cs typeface="Calibri" panose="020F0502020204030204" pitchFamily="34" charset="0"/>
              </a:rPr>
              <a:t>It is an excusatory defence and must be excluded beyond reasonable doubt by the State once raised on the evidence.</a:t>
            </a:r>
            <a:endParaRPr lang="en-US" sz="2000" dirty="0">
              <a:latin typeface="Calibri" panose="020F0502020204030204" pitchFamily="34" charset="0"/>
              <a:ea typeface="Times New Roman" panose="02020603050405020304" pitchFamily="18" charset="0"/>
              <a:cs typeface="Times New Roman" panose="02020603050405020304" pitchFamily="18" charset="0"/>
            </a:endParaRPr>
          </a:p>
          <a:p>
            <a:pPr marL="0" indent="0">
              <a:buNone/>
            </a:pPr>
            <a:endParaRPr lang="en-AU" sz="2800" dirty="0">
              <a:latin typeface="Calibri" panose="020F0502020204030204" pitchFamily="34" charset="0"/>
              <a:ea typeface="Times New Roman" panose="02020603050405020304" pitchFamily="18" charset="0"/>
              <a:cs typeface="Calibri" panose="020F0502020204030204" pitchFamily="34" charset="0"/>
            </a:endParaRPr>
          </a:p>
        </p:txBody>
      </p:sp>
      <p:pic>
        <p:nvPicPr>
          <p:cNvPr id="9" name="Content Placeholder 8">
            <a:extLst>
              <a:ext uri="{FF2B5EF4-FFF2-40B4-BE49-F238E27FC236}">
                <a16:creationId xmlns:a16="http://schemas.microsoft.com/office/drawing/2014/main" id="{2284336E-09FD-B021-AF7B-C99A8F88A84B}"/>
              </a:ext>
            </a:extLst>
          </p:cNvPr>
          <p:cNvPicPr>
            <a:picLocks noGrp="1" noChangeAspect="1"/>
          </p:cNvPicPr>
          <p:nvPr>
            <p:ph sz="half" idx="2"/>
          </p:nvPr>
        </p:nvPicPr>
        <p:blipFill>
          <a:blip r:embed="rId2" cstate="print">
            <a:extLst>
              <a:ext uri="{28A0092B-C50C-407E-A947-70E740481C1C}">
                <a14:useLocalDpi xmlns:a14="http://schemas.microsoft.com/office/drawing/2010/main" val="0"/>
              </a:ext>
            </a:extLst>
          </a:blip>
          <a:stretch>
            <a:fillRect/>
          </a:stretch>
        </p:blipFill>
        <p:spPr>
          <a:xfrm>
            <a:off x="4768099" y="1916832"/>
            <a:ext cx="3886200" cy="3168352"/>
          </a:xfrm>
          <a:effectLst>
            <a:softEdge rad="203200"/>
          </a:effectLst>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6732240" y="231571"/>
            <a:ext cx="2141463" cy="1228973"/>
          </a:xfrm>
          <a:prstGeom prst="rect">
            <a:avLst/>
          </a:prstGeom>
          <a:noFill/>
          <a:ln>
            <a:noFill/>
          </a:ln>
        </p:spPr>
      </p:pic>
      <p:sp>
        <p:nvSpPr>
          <p:cNvPr id="7" name="Title 1">
            <a:extLst>
              <a:ext uri="{FF2B5EF4-FFF2-40B4-BE49-F238E27FC236}">
                <a16:creationId xmlns:a16="http://schemas.microsoft.com/office/drawing/2014/main" id="{F808919B-0C25-A8A0-F462-C76F9F04A8FD}"/>
              </a:ext>
            </a:extLst>
          </p:cNvPr>
          <p:cNvSpPr txBox="1">
            <a:spLocks/>
          </p:cNvSpPr>
          <p:nvPr/>
        </p:nvSpPr>
        <p:spPr>
          <a:xfrm>
            <a:off x="539552" y="183275"/>
            <a:ext cx="8193509" cy="1325563"/>
          </a:xfrm>
          <a:prstGeom prst="rect">
            <a:avLst/>
          </a:prstGeom>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AU" sz="3200" b="1">
                <a:solidFill>
                  <a:srgbClr val="002060"/>
                </a:solidFill>
                <a:latin typeface="+mn-lt"/>
                <a:cs typeface="Calibri" panose="020F0502020204030204" pitchFamily="34" charset="0"/>
              </a:rPr>
              <a:t>Defence – Honest Claim of Right</a:t>
            </a:r>
            <a:r>
              <a:rPr lang="en-AU" altLang="en-US" sz="3200" b="1">
                <a:solidFill>
                  <a:srgbClr val="002060"/>
                </a:solidFill>
                <a:latin typeface="+mn-lt"/>
              </a:rPr>
              <a:t>              </a:t>
            </a:r>
            <a:endParaRPr lang="en-AU" sz="3200" dirty="0">
              <a:solidFill>
                <a:srgbClr val="002060"/>
              </a:solidFill>
            </a:endParaRPr>
          </a:p>
        </p:txBody>
      </p:sp>
    </p:spTree>
    <p:extLst>
      <p:ext uri="{BB962C8B-B14F-4D97-AF65-F5344CB8AC3E}">
        <p14:creationId xmlns:p14="http://schemas.microsoft.com/office/powerpoint/2010/main" val="37818663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dirty="0">
              <a:solidFill>
                <a:prstClr val="black"/>
              </a:solidFill>
            </a:endParaRPr>
          </a:p>
        </p:txBody>
      </p:sp>
      <p:sp>
        <p:nvSpPr>
          <p:cNvPr id="3" name="Title 2"/>
          <p:cNvSpPr>
            <a:spLocks noGrp="1"/>
          </p:cNvSpPr>
          <p:nvPr>
            <p:ph type="title"/>
          </p:nvPr>
        </p:nvSpPr>
        <p:spPr>
          <a:xfrm>
            <a:off x="628650" y="216537"/>
            <a:ext cx="6103590" cy="888774"/>
          </a:xfrm>
        </p:spPr>
        <p:txBody>
          <a:bodyPr>
            <a:normAutofit/>
          </a:bodyPr>
          <a:lstStyle/>
          <a:p>
            <a:r>
              <a:rPr lang="en-AU" sz="3200" b="1" dirty="0">
                <a:solidFill>
                  <a:srgbClr val="002060"/>
                </a:solidFill>
                <a:latin typeface="+mn-lt"/>
                <a:cs typeface="Calibri" panose="020F0502020204030204" pitchFamily="34" charset="0"/>
              </a:rPr>
              <a:t>Defence – Honest Claim of Right	</a:t>
            </a:r>
            <a:endParaRPr lang="en-AU" sz="3200" dirty="0">
              <a:latin typeface="+mn-lt"/>
              <a:cs typeface="Calibri" panose="020F0502020204030204" pitchFamily="34" charset="0"/>
            </a:endParaRPr>
          </a:p>
        </p:txBody>
      </p:sp>
      <p:sp>
        <p:nvSpPr>
          <p:cNvPr id="5" name="Content Placeholder 4"/>
          <p:cNvSpPr>
            <a:spLocks noGrp="1"/>
          </p:cNvSpPr>
          <p:nvPr>
            <p:ph idx="1"/>
          </p:nvPr>
        </p:nvSpPr>
        <p:spPr>
          <a:xfrm>
            <a:off x="628650" y="1460544"/>
            <a:ext cx="7886700" cy="4879634"/>
          </a:xfrm>
        </p:spPr>
        <p:txBody>
          <a:bodyPr>
            <a:noAutofit/>
          </a:bodyPr>
          <a:lstStyle/>
          <a:p>
            <a:pPr marL="0" indent="0" algn="just">
              <a:buNone/>
            </a:pPr>
            <a:r>
              <a:rPr lang="en-AU" sz="2000" b="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Honest and without intention to defraud</a:t>
            </a:r>
            <a:r>
              <a:rPr lang="en-AU" sz="2000" b="1" dirty="0">
                <a:effectLst/>
                <a:latin typeface="Calibri" panose="020F0502020204030204" pitchFamily="34" charset="0"/>
                <a:ea typeface="Times New Roman" panose="02020603050405020304" pitchFamily="18" charset="0"/>
                <a:cs typeface="Calibri" panose="020F0502020204030204" pitchFamily="34" charset="0"/>
              </a:rPr>
              <a:t> </a:t>
            </a:r>
            <a:endParaRPr lang="en-PG" sz="2000"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en-AU" sz="2000" dirty="0">
              <a:effectLst/>
              <a:latin typeface="Calibri" panose="020F0502020204030204" pitchFamily="34" charset="0"/>
              <a:ea typeface="Times New Roman" panose="02020603050405020304" pitchFamily="18" charset="0"/>
              <a:cs typeface="Calibri" panose="020F0502020204030204" pitchFamily="34" charset="0"/>
            </a:endParaRPr>
          </a:p>
          <a:p>
            <a:r>
              <a:rPr lang="en-AU" sz="2000" dirty="0">
                <a:effectLst/>
                <a:latin typeface="Calibri" panose="020F0502020204030204" pitchFamily="34" charset="0"/>
                <a:ea typeface="Times New Roman" panose="02020603050405020304" pitchFamily="18" charset="0"/>
                <a:cs typeface="Calibri" panose="020F0502020204030204" pitchFamily="34" charset="0"/>
              </a:rPr>
              <a:t>If dishonesty is an element, and where there is a subjective test, it is a different way of asking whether dishonesty has been established, </a:t>
            </a:r>
            <a:r>
              <a:rPr lang="en-AU" sz="2000" dirty="0" err="1">
                <a:effectLst/>
                <a:latin typeface="Calibri" panose="020F0502020204030204" pitchFamily="34" charset="0"/>
                <a:ea typeface="Times New Roman" panose="02020603050405020304" pitchFamily="18" charset="0"/>
                <a:cs typeface="Calibri" panose="020F0502020204030204" pitchFamily="34" charset="0"/>
              </a:rPr>
              <a:t>ie</a:t>
            </a:r>
            <a:r>
              <a:rPr lang="en-AU" sz="2000" dirty="0">
                <a:effectLst/>
                <a:latin typeface="Calibri" panose="020F0502020204030204" pitchFamily="34" charset="0"/>
                <a:ea typeface="Times New Roman" panose="02020603050405020304" pitchFamily="18" charset="0"/>
                <a:cs typeface="Calibri" panose="020F0502020204030204" pitchFamily="34" charset="0"/>
              </a:rPr>
              <a:t> did the accused honestly believe they were entitled to do what they did with respect to the property the subject of the charge?  </a:t>
            </a:r>
          </a:p>
          <a:p>
            <a:endParaRPr lang="en-AU" sz="2000" dirty="0">
              <a:effectLst/>
              <a:latin typeface="Calibri" panose="020F0502020204030204" pitchFamily="34" charset="0"/>
              <a:ea typeface="Times New Roman" panose="02020603050405020304" pitchFamily="18" charset="0"/>
              <a:cs typeface="Calibri" panose="020F0502020204030204" pitchFamily="34" charset="0"/>
            </a:endParaRPr>
          </a:p>
          <a:p>
            <a:r>
              <a:rPr lang="en-AU" sz="2000" dirty="0">
                <a:effectLst/>
                <a:latin typeface="Calibri" panose="020F0502020204030204" pitchFamily="34" charset="0"/>
                <a:ea typeface="Times New Roman" panose="02020603050405020304" pitchFamily="18" charset="0"/>
                <a:cs typeface="Calibri" panose="020F0502020204030204" pitchFamily="34" charset="0"/>
              </a:rPr>
              <a:t>For an offence like obtaining by deception, the mere fact that there was a deception will not necessarily be enough to exclude the claim of right, but in many cases it will be strong evidence that the acts were done dishonestly. </a:t>
            </a:r>
          </a:p>
          <a:p>
            <a:endParaRPr lang="en-AU" sz="2000" dirty="0">
              <a:effectLst/>
              <a:ea typeface="Times New Roman" panose="02020603050405020304" pitchFamily="18" charset="0"/>
              <a:cs typeface="Calibri" panose="020F0502020204030204" pitchFamily="34" charset="0"/>
            </a:endParaRPr>
          </a:p>
          <a:p>
            <a:r>
              <a:rPr lang="en-AU" sz="2000" dirty="0">
                <a:effectLst/>
                <a:ea typeface="Times New Roman" panose="02020603050405020304" pitchFamily="18" charset="0"/>
                <a:cs typeface="Calibri" panose="020F0502020204030204" pitchFamily="34" charset="0"/>
              </a:rPr>
              <a:t>In addition, has the </a:t>
            </a:r>
            <a:r>
              <a:rPr lang="en-AU" sz="2000" dirty="0">
                <a:ea typeface="Times New Roman" panose="02020603050405020304" pitchFamily="18" charset="0"/>
                <a:cs typeface="Calibri" panose="020F0502020204030204" pitchFamily="34" charset="0"/>
              </a:rPr>
              <a:t>prosecution excluded the possibility that the accused </a:t>
            </a:r>
            <a:r>
              <a:rPr lang="en-AU" sz="2000" dirty="0">
                <a:effectLst/>
                <a:ea typeface="Times New Roman" panose="02020603050405020304" pitchFamily="18" charset="0"/>
                <a:cs typeface="Calibri" panose="020F0502020204030204" pitchFamily="34" charset="0"/>
              </a:rPr>
              <a:t>act without an intention to defraud.</a:t>
            </a:r>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6732240" y="231571"/>
            <a:ext cx="2141463" cy="1228973"/>
          </a:xfrm>
          <a:prstGeom prst="rect">
            <a:avLst/>
          </a:prstGeom>
          <a:noFill/>
          <a:ln>
            <a:noFill/>
          </a:ln>
        </p:spPr>
      </p:pic>
    </p:spTree>
    <p:extLst>
      <p:ext uri="{BB962C8B-B14F-4D97-AF65-F5344CB8AC3E}">
        <p14:creationId xmlns:p14="http://schemas.microsoft.com/office/powerpoint/2010/main" val="8421378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dirty="0">
              <a:solidFill>
                <a:prstClr val="black"/>
              </a:solidFill>
            </a:endParaRPr>
          </a:p>
        </p:txBody>
      </p:sp>
      <p:sp>
        <p:nvSpPr>
          <p:cNvPr id="3" name="Title 2"/>
          <p:cNvSpPr>
            <a:spLocks noGrp="1"/>
          </p:cNvSpPr>
          <p:nvPr>
            <p:ph type="title"/>
          </p:nvPr>
        </p:nvSpPr>
        <p:spPr>
          <a:xfrm>
            <a:off x="628650" y="345488"/>
            <a:ext cx="7886700" cy="756913"/>
          </a:xfrm>
        </p:spPr>
        <p:txBody>
          <a:bodyPr>
            <a:normAutofit/>
          </a:bodyPr>
          <a:lstStyle/>
          <a:p>
            <a:r>
              <a:rPr lang="en-AU" sz="3200" b="1" dirty="0">
                <a:solidFill>
                  <a:srgbClr val="002060"/>
                </a:solidFill>
                <a:latin typeface="+mn-lt"/>
                <a:cs typeface="Calibri" panose="020F0502020204030204" pitchFamily="34" charset="0"/>
              </a:rPr>
              <a:t>In closing </a:t>
            </a:r>
            <a:endParaRPr lang="en-AU" sz="3200" dirty="0">
              <a:solidFill>
                <a:srgbClr val="002060"/>
              </a:solidFill>
              <a:latin typeface="+mn-lt"/>
              <a:cs typeface="Calibri" panose="020F0502020204030204" pitchFamily="34" charset="0"/>
            </a:endParaRPr>
          </a:p>
        </p:txBody>
      </p:sp>
      <p:sp>
        <p:nvSpPr>
          <p:cNvPr id="5" name="Content Placeholder 4"/>
          <p:cNvSpPr>
            <a:spLocks noGrp="1"/>
          </p:cNvSpPr>
          <p:nvPr>
            <p:ph idx="1"/>
          </p:nvPr>
        </p:nvSpPr>
        <p:spPr>
          <a:xfrm>
            <a:off x="628650" y="1700808"/>
            <a:ext cx="5646588" cy="4639370"/>
          </a:xfrm>
        </p:spPr>
        <p:txBody>
          <a:bodyPr>
            <a:noAutofit/>
          </a:bodyPr>
          <a:lstStyle/>
          <a:p>
            <a:r>
              <a:rPr lang="en-AU" sz="2000" dirty="0">
                <a:latin typeface="Calibri" panose="020F0502020204030204" pitchFamily="34" charset="0"/>
                <a:ea typeface="Times New Roman" panose="02020603050405020304" pitchFamily="18" charset="0"/>
                <a:cs typeface="Calibri" panose="020F0502020204030204" pitchFamily="34" charset="0"/>
              </a:rPr>
              <a:t>Regardless of the jurisdiction, the paramount consideration will be the </a:t>
            </a:r>
            <a:r>
              <a:rPr lang="en-AU" sz="2000" b="1" dirty="0">
                <a:latin typeface="Calibri" panose="020F0502020204030204" pitchFamily="34" charset="0"/>
                <a:ea typeface="Times New Roman" panose="02020603050405020304" pitchFamily="18" charset="0"/>
                <a:cs typeface="Calibri" panose="020F0502020204030204" pitchFamily="34" charset="0"/>
              </a:rPr>
              <a:t>elements of the offence </a:t>
            </a:r>
            <a:r>
              <a:rPr lang="en-AU" sz="2000" dirty="0">
                <a:latin typeface="Calibri" panose="020F0502020204030204" pitchFamily="34" charset="0"/>
                <a:ea typeface="Times New Roman" panose="02020603050405020304" pitchFamily="18" charset="0"/>
                <a:cs typeface="Calibri" panose="020F0502020204030204" pitchFamily="34" charset="0"/>
              </a:rPr>
              <a:t>as prescribed in the relevant legislation and the requirements of those elements having regard to:</a:t>
            </a:r>
          </a:p>
          <a:p>
            <a:pPr lvl="1"/>
            <a:r>
              <a:rPr lang="en-AU" sz="2000" dirty="0">
                <a:latin typeface="Calibri" panose="020F0502020204030204" pitchFamily="34" charset="0"/>
                <a:ea typeface="Times New Roman" panose="02020603050405020304" pitchFamily="18" charset="0"/>
                <a:cs typeface="Calibri" panose="020F0502020204030204" pitchFamily="34" charset="0"/>
              </a:rPr>
              <a:t>What constitutes the subject of the charge - whether it is “property” or some other thing</a:t>
            </a:r>
          </a:p>
          <a:p>
            <a:pPr lvl="1"/>
            <a:r>
              <a:rPr lang="en-AU" sz="2000" dirty="0">
                <a:latin typeface="Calibri" panose="020F0502020204030204" pitchFamily="34" charset="0"/>
                <a:ea typeface="Times New Roman" panose="02020603050405020304" pitchFamily="18" charset="0"/>
                <a:cs typeface="Calibri" panose="020F0502020204030204" pitchFamily="34" charset="0"/>
              </a:rPr>
              <a:t>Who owns or has an interest in that property or thing</a:t>
            </a:r>
          </a:p>
          <a:p>
            <a:pPr lvl="1"/>
            <a:r>
              <a:rPr lang="en-AU" sz="2000" dirty="0">
                <a:latin typeface="Calibri" panose="020F0502020204030204" pitchFamily="34" charset="0"/>
                <a:ea typeface="Times New Roman" panose="02020603050405020304" pitchFamily="18" charset="0"/>
                <a:cs typeface="Calibri" panose="020F0502020204030204" pitchFamily="34" charset="0"/>
              </a:rPr>
              <a:t>What the accused must do with respect to that property or thing and </a:t>
            </a:r>
          </a:p>
          <a:p>
            <a:pPr lvl="1"/>
            <a:r>
              <a:rPr lang="en-AU" sz="2000" dirty="0">
                <a:latin typeface="Calibri" panose="020F0502020204030204" pitchFamily="34" charset="0"/>
                <a:ea typeface="Times New Roman" panose="02020603050405020304" pitchFamily="18" charset="0"/>
                <a:cs typeface="Calibri" panose="020F0502020204030204" pitchFamily="34" charset="0"/>
              </a:rPr>
              <a:t>With what intention</a:t>
            </a:r>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6732240" y="231571"/>
            <a:ext cx="2141463" cy="1228973"/>
          </a:xfrm>
          <a:prstGeom prst="rect">
            <a:avLst/>
          </a:prstGeom>
          <a:noFill/>
          <a:ln>
            <a:noFill/>
          </a:ln>
        </p:spPr>
      </p:pic>
      <p:pic>
        <p:nvPicPr>
          <p:cNvPr id="2052" name="Picture 4" descr="Normativity - Wikipedi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07646" y="4149080"/>
            <a:ext cx="1907704" cy="19458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99729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dirty="0">
              <a:solidFill>
                <a:prstClr val="black"/>
              </a:solidFill>
            </a:endParaRPr>
          </a:p>
        </p:txBody>
      </p:sp>
      <p:sp>
        <p:nvSpPr>
          <p:cNvPr id="3" name="Title 2"/>
          <p:cNvSpPr>
            <a:spLocks noGrp="1"/>
          </p:cNvSpPr>
          <p:nvPr>
            <p:ph type="title"/>
          </p:nvPr>
        </p:nvSpPr>
        <p:spPr>
          <a:xfrm>
            <a:off x="628650" y="501659"/>
            <a:ext cx="4159374" cy="756913"/>
          </a:xfrm>
        </p:spPr>
        <p:txBody>
          <a:bodyPr>
            <a:normAutofit/>
          </a:bodyPr>
          <a:lstStyle/>
          <a:p>
            <a:r>
              <a:rPr lang="en-AU" sz="3200" b="1" dirty="0">
                <a:solidFill>
                  <a:srgbClr val="002060"/>
                </a:solidFill>
                <a:latin typeface="+mn-lt"/>
                <a:cs typeface="Calibri" panose="020F0502020204030204" pitchFamily="34" charset="0"/>
              </a:rPr>
              <a:t>Discussion</a:t>
            </a:r>
          </a:p>
        </p:txBody>
      </p:sp>
      <p:sp>
        <p:nvSpPr>
          <p:cNvPr id="5" name="Content Placeholder 4"/>
          <p:cNvSpPr>
            <a:spLocks noGrp="1"/>
          </p:cNvSpPr>
          <p:nvPr>
            <p:ph idx="1"/>
          </p:nvPr>
        </p:nvSpPr>
        <p:spPr>
          <a:xfrm>
            <a:off x="467544" y="1374258"/>
            <a:ext cx="7886700" cy="4351338"/>
          </a:xfrm>
        </p:spPr>
        <p:txBody>
          <a:bodyPr>
            <a:normAutofit/>
          </a:bodyPr>
          <a:lstStyle/>
          <a:p>
            <a:pPr marL="342900" lvl="0" indent="-342900" algn="just">
              <a:buFont typeface="Symbol" panose="05050102010706020507" pitchFamily="18" charset="2"/>
              <a:buChar char=""/>
            </a:pPr>
            <a:endParaRPr lang="en-PG"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285750" indent="0" algn="just">
              <a:lnSpc>
                <a:spcPct val="107000"/>
              </a:lnSpc>
              <a:spcAft>
                <a:spcPts val="800"/>
              </a:spcAft>
              <a:buNone/>
            </a:pPr>
            <a:endParaRPr lang="en-US" sz="1800" dirty="0">
              <a:latin typeface="Calibri" panose="020F0502020204030204" pitchFamily="34" charset="0"/>
              <a:ea typeface="Calibri" panose="020F0502020204030204" pitchFamily="34" charset="0"/>
              <a:cs typeface="Times New Roman" panose="02020603050405020304" pitchFamily="18" charset="0"/>
            </a:endParaRPr>
          </a:p>
          <a:p>
            <a:pPr marL="285750" indent="0" algn="ctr">
              <a:lnSpc>
                <a:spcPct val="107000"/>
              </a:lnSpc>
              <a:spcAft>
                <a:spcPts val="800"/>
              </a:spcAft>
              <a:buNone/>
            </a:pPr>
            <a:r>
              <a:rPr lang="en-US" sz="32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Session 2: Fraud and Related Offences</a:t>
            </a:r>
            <a:r>
              <a:rPr lang="en-US" sz="32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Scenario Discussion</a:t>
            </a:r>
          </a:p>
          <a:p>
            <a:pPr marL="285750" indent="0" algn="ctr">
              <a:lnSpc>
                <a:spcPct val="107000"/>
              </a:lnSpc>
              <a:spcAft>
                <a:spcPts val="800"/>
              </a:spcAft>
              <a:buNone/>
            </a:pPr>
            <a:endParaRPr lang="en-US" sz="32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gn="ctr">
              <a:buNone/>
            </a:pPr>
            <a:r>
              <a:rPr lang="en-AU" sz="2400" b="1" dirty="0">
                <a:solidFill>
                  <a:schemeClr val="bg1">
                    <a:lumMod val="50000"/>
                  </a:schemeClr>
                </a:solidFill>
                <a:ea typeface="Calibri" panose="020F0502020204030204" pitchFamily="34" charset="0"/>
                <a:cs typeface="Calibri" panose="020F0502020204030204" pitchFamily="34" charset="0"/>
              </a:rPr>
              <a:t>Breakout room discussions</a:t>
            </a:r>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6732240" y="231571"/>
            <a:ext cx="2141463" cy="1228973"/>
          </a:xfrm>
          <a:prstGeom prst="rect">
            <a:avLst/>
          </a:prstGeom>
          <a:noFill/>
          <a:ln>
            <a:noFill/>
          </a:ln>
        </p:spPr>
      </p:pic>
    </p:spTree>
    <p:extLst>
      <p:ext uri="{BB962C8B-B14F-4D97-AF65-F5344CB8AC3E}">
        <p14:creationId xmlns:p14="http://schemas.microsoft.com/office/powerpoint/2010/main" val="32454717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0572" y="5372439"/>
            <a:ext cx="184666" cy="369332"/>
          </a:xfrm>
          <a:prstGeom prst="rect">
            <a:avLst/>
          </a:prstGeom>
          <a:noFill/>
        </p:spPr>
        <p:txBody>
          <a:bodyPr wrap="none" rtlCol="0">
            <a:spAutoFit/>
          </a:bodyPr>
          <a:lstStyle/>
          <a:p>
            <a:endParaRPr lang="en-US" dirty="0">
              <a:solidFill>
                <a:prstClr val="black"/>
              </a:solidFill>
            </a:endParaRPr>
          </a:p>
        </p:txBody>
      </p:sp>
      <p:sp>
        <p:nvSpPr>
          <p:cNvPr id="3" name="Title 2"/>
          <p:cNvSpPr>
            <a:spLocks noGrp="1"/>
          </p:cNvSpPr>
          <p:nvPr>
            <p:ph type="title"/>
          </p:nvPr>
        </p:nvSpPr>
        <p:spPr>
          <a:xfrm>
            <a:off x="628650" y="501659"/>
            <a:ext cx="4159374" cy="756913"/>
          </a:xfrm>
        </p:spPr>
        <p:txBody>
          <a:bodyPr>
            <a:normAutofit/>
          </a:bodyPr>
          <a:lstStyle/>
          <a:p>
            <a:r>
              <a:rPr lang="en-AU" sz="3200" b="1" dirty="0">
                <a:solidFill>
                  <a:srgbClr val="002060"/>
                </a:solidFill>
                <a:latin typeface="+mn-lt"/>
                <a:cs typeface="Calibri" panose="020F0502020204030204" pitchFamily="34" charset="0"/>
              </a:rPr>
              <a:t>Discussion</a:t>
            </a:r>
          </a:p>
        </p:txBody>
      </p:sp>
      <p:sp>
        <p:nvSpPr>
          <p:cNvPr id="5" name="Content Placeholder 4"/>
          <p:cNvSpPr>
            <a:spLocks noGrp="1"/>
          </p:cNvSpPr>
          <p:nvPr>
            <p:ph idx="1"/>
          </p:nvPr>
        </p:nvSpPr>
        <p:spPr>
          <a:xfrm>
            <a:off x="467544" y="1374258"/>
            <a:ext cx="7886700" cy="4351338"/>
          </a:xfrm>
        </p:spPr>
        <p:txBody>
          <a:bodyPr>
            <a:normAutofit/>
          </a:bodyPr>
          <a:lstStyle/>
          <a:p>
            <a:pPr marL="342900" lvl="0" indent="-342900" algn="just">
              <a:buFont typeface="Symbol" panose="05050102010706020507" pitchFamily="18" charset="2"/>
              <a:buChar char=""/>
            </a:pPr>
            <a:endParaRPr lang="en-PG"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285750" indent="0" algn="just">
              <a:lnSpc>
                <a:spcPct val="107000"/>
              </a:lnSpc>
              <a:spcAft>
                <a:spcPts val="800"/>
              </a:spcAft>
              <a:buNone/>
            </a:pPr>
            <a:endParaRPr lang="en-US" sz="1800" dirty="0">
              <a:latin typeface="Calibri" panose="020F0502020204030204" pitchFamily="34" charset="0"/>
              <a:ea typeface="Calibri" panose="020F0502020204030204" pitchFamily="34" charset="0"/>
              <a:cs typeface="Times New Roman" panose="02020603050405020304" pitchFamily="18" charset="0"/>
            </a:endParaRPr>
          </a:p>
          <a:p>
            <a:pPr marL="285750" indent="0" algn="ctr">
              <a:lnSpc>
                <a:spcPct val="107000"/>
              </a:lnSpc>
              <a:spcAft>
                <a:spcPts val="800"/>
              </a:spcAft>
              <a:buNone/>
            </a:pPr>
            <a:r>
              <a:rPr lang="en-US" sz="32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Session 2: Fraud and Related Offences</a:t>
            </a:r>
            <a:r>
              <a:rPr lang="en-US" sz="32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rPr>
              <a:t> Scenario Discussion</a:t>
            </a:r>
          </a:p>
          <a:p>
            <a:pPr marL="285750" indent="0" algn="ctr">
              <a:lnSpc>
                <a:spcPct val="107000"/>
              </a:lnSpc>
              <a:spcAft>
                <a:spcPts val="800"/>
              </a:spcAft>
              <a:buNone/>
            </a:pPr>
            <a:endParaRPr lang="en-US" sz="3200" b="1" dirty="0">
              <a:solidFill>
                <a:srgbClr val="002060"/>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gn="ctr">
              <a:buNone/>
            </a:pPr>
            <a:r>
              <a:rPr lang="en-AU" sz="2400" b="1" dirty="0">
                <a:solidFill>
                  <a:schemeClr val="bg1">
                    <a:lumMod val="50000"/>
                  </a:schemeClr>
                </a:solidFill>
                <a:ea typeface="Calibri" panose="020F0502020204030204" pitchFamily="34" charset="0"/>
                <a:cs typeface="Calibri" panose="020F0502020204030204" pitchFamily="34" charset="0"/>
              </a:rPr>
              <a:t>Scenario Questions have been emailed to you</a:t>
            </a:r>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6732240" y="231571"/>
            <a:ext cx="2141463" cy="1228973"/>
          </a:xfrm>
          <a:prstGeom prst="rect">
            <a:avLst/>
          </a:prstGeom>
          <a:noFill/>
          <a:ln>
            <a:noFill/>
          </a:ln>
        </p:spPr>
      </p:pic>
    </p:spTree>
    <p:extLst>
      <p:ext uri="{BB962C8B-B14F-4D97-AF65-F5344CB8AC3E}">
        <p14:creationId xmlns:p14="http://schemas.microsoft.com/office/powerpoint/2010/main" val="217271941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F2244E-F866-FF77-09D4-0FAE7D3AA353}"/>
              </a:ext>
            </a:extLst>
          </p:cNvPr>
          <p:cNvSpPr>
            <a:spLocks noGrp="1"/>
          </p:cNvSpPr>
          <p:nvPr>
            <p:ph type="title"/>
          </p:nvPr>
        </p:nvSpPr>
        <p:spPr>
          <a:xfrm>
            <a:off x="683568" y="466372"/>
            <a:ext cx="8515350" cy="994172"/>
          </a:xfrm>
        </p:spPr>
        <p:txBody>
          <a:bodyPr>
            <a:normAutofit fontScale="90000"/>
          </a:bodyPr>
          <a:lstStyle/>
          <a:p>
            <a:r>
              <a:rPr lang="en-AU" sz="2700" b="1" dirty="0">
                <a:latin typeface="Calibri" panose="020F0502020204030204" pitchFamily="34" charset="0"/>
                <a:ea typeface="Calibri" panose="020F0502020204030204" pitchFamily="34" charset="0"/>
                <a:cs typeface="Times New Roman" panose="02020603050405020304" pitchFamily="18" charset="0"/>
              </a:rPr>
              <a:t/>
            </a:r>
            <a:br>
              <a:rPr lang="en-AU" sz="2700" b="1" dirty="0">
                <a:latin typeface="Calibri" panose="020F0502020204030204" pitchFamily="34" charset="0"/>
                <a:ea typeface="Calibri" panose="020F0502020204030204" pitchFamily="34" charset="0"/>
                <a:cs typeface="Times New Roman" panose="02020603050405020304" pitchFamily="18" charset="0"/>
              </a:rPr>
            </a:br>
            <a:r>
              <a:rPr lang="en-AU" sz="2700" b="1" dirty="0">
                <a:latin typeface="Calibri" panose="020F0502020204030204" pitchFamily="34" charset="0"/>
                <a:ea typeface="Calibri" panose="020F0502020204030204" pitchFamily="34" charset="0"/>
                <a:cs typeface="Times New Roman" panose="02020603050405020304" pitchFamily="18" charset="0"/>
              </a:rPr>
              <a:t/>
            </a:r>
            <a:br>
              <a:rPr lang="en-AU" sz="2700" b="1" dirty="0">
                <a:latin typeface="Calibri" panose="020F0502020204030204" pitchFamily="34" charset="0"/>
                <a:ea typeface="Calibri" panose="020F0502020204030204" pitchFamily="34" charset="0"/>
                <a:cs typeface="Times New Roman" panose="02020603050405020304" pitchFamily="18" charset="0"/>
              </a:rPr>
            </a:br>
            <a:r>
              <a:rPr lang="en-AU" sz="2700" b="1" dirty="0">
                <a:latin typeface="Calibri" panose="020F0502020204030204" pitchFamily="34" charset="0"/>
                <a:ea typeface="Calibri" panose="020F0502020204030204" pitchFamily="34" charset="0"/>
                <a:cs typeface="Times New Roman" panose="02020603050405020304" pitchFamily="18" charset="0"/>
              </a:rPr>
              <a:t/>
            </a:r>
            <a:br>
              <a:rPr lang="en-AU" sz="2700" b="1" dirty="0">
                <a:latin typeface="Calibri" panose="020F0502020204030204" pitchFamily="34" charset="0"/>
                <a:ea typeface="Calibri" panose="020F0502020204030204" pitchFamily="34" charset="0"/>
                <a:cs typeface="Times New Roman" panose="02020603050405020304" pitchFamily="18" charset="0"/>
              </a:rPr>
            </a:br>
            <a:r>
              <a:rPr lang="en-AU" sz="2700" b="1" dirty="0">
                <a:latin typeface="Calibri" panose="020F0502020204030204" pitchFamily="34" charset="0"/>
                <a:ea typeface="Calibri" panose="020F0502020204030204" pitchFamily="34" charset="0"/>
                <a:cs typeface="Times New Roman" panose="02020603050405020304" pitchFamily="18" charset="0"/>
              </a:rPr>
              <a:t/>
            </a:r>
            <a:br>
              <a:rPr lang="en-AU" sz="2700" b="1" dirty="0">
                <a:latin typeface="Calibri" panose="020F0502020204030204" pitchFamily="34" charset="0"/>
                <a:ea typeface="Calibri" panose="020F0502020204030204" pitchFamily="34" charset="0"/>
                <a:cs typeface="Times New Roman" panose="02020603050405020304" pitchFamily="18" charset="0"/>
              </a:rPr>
            </a:br>
            <a:r>
              <a:rPr lang="en-AU" sz="27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a:r>
            <a:br>
              <a:rPr lang="en-AU" sz="27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br>
            <a:r>
              <a:rPr lang="en-AU" sz="36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Next Week: </a:t>
            </a:r>
            <a:br>
              <a:rPr lang="en-AU" sz="36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br>
            <a:r>
              <a:rPr lang="en-AU" sz="36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Session 3 - Bribery &amp; Corruption</a:t>
            </a:r>
            <a:r>
              <a:rPr lang="en-AU" sz="27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a:r>
            <a:br>
              <a:rPr lang="en-AU" sz="2700" dirty="0">
                <a:solidFill>
                  <a:srgbClr val="002060"/>
                </a:solidFill>
                <a:latin typeface="Calibri" panose="020F0502020204030204" pitchFamily="34" charset="0"/>
                <a:ea typeface="Calibri" panose="020F0502020204030204" pitchFamily="34" charset="0"/>
                <a:cs typeface="Times New Roman" panose="02020603050405020304" pitchFamily="18" charset="0"/>
              </a:rPr>
            </a:br>
            <a:r>
              <a:rPr lang="en-AU" sz="2700" b="1" dirty="0">
                <a:latin typeface="Calibri" panose="020F0502020204030204" pitchFamily="34" charset="0"/>
                <a:ea typeface="Calibri" panose="020F0502020204030204" pitchFamily="34" charset="0"/>
                <a:cs typeface="Times New Roman" panose="02020603050405020304" pitchFamily="18" charset="0"/>
              </a:rPr>
              <a:t/>
            </a:r>
            <a:br>
              <a:rPr lang="en-AU" sz="2700" b="1" dirty="0">
                <a:latin typeface="Calibri" panose="020F0502020204030204" pitchFamily="34" charset="0"/>
                <a:ea typeface="Calibri" panose="020F0502020204030204" pitchFamily="34" charset="0"/>
                <a:cs typeface="Times New Roman" panose="02020603050405020304" pitchFamily="18" charset="0"/>
              </a:rPr>
            </a:br>
            <a:r>
              <a:rPr lang="en-AU" sz="1350" dirty="0">
                <a:latin typeface="Calibri" panose="020F0502020204030204" pitchFamily="34" charset="0"/>
                <a:ea typeface="Calibri" panose="020F0502020204030204" pitchFamily="34" charset="0"/>
                <a:cs typeface="Times New Roman" panose="02020603050405020304" pitchFamily="18" charset="0"/>
              </a:rPr>
              <a:t/>
            </a:r>
            <a:br>
              <a:rPr lang="en-AU" sz="1350" dirty="0">
                <a:latin typeface="Calibri" panose="020F0502020204030204" pitchFamily="34" charset="0"/>
                <a:ea typeface="Calibri" panose="020F0502020204030204" pitchFamily="34" charset="0"/>
                <a:cs typeface="Times New Roman" panose="02020603050405020304" pitchFamily="18" charset="0"/>
              </a:rPr>
            </a:br>
            <a:r>
              <a:rPr lang="en-AU" sz="2700" b="1" dirty="0">
                <a:latin typeface="Calibri" panose="020F0502020204030204" pitchFamily="34" charset="0"/>
                <a:ea typeface="Calibri" panose="020F0502020204030204" pitchFamily="34" charset="0"/>
                <a:cs typeface="Times New Roman" panose="02020603050405020304" pitchFamily="18" charset="0"/>
              </a:rPr>
              <a:t/>
            </a:r>
            <a:br>
              <a:rPr lang="en-AU" sz="2700" b="1" dirty="0">
                <a:latin typeface="Calibri" panose="020F0502020204030204" pitchFamily="34" charset="0"/>
                <a:ea typeface="Calibri" panose="020F0502020204030204" pitchFamily="34" charset="0"/>
                <a:cs typeface="Times New Roman" panose="02020603050405020304" pitchFamily="18" charset="0"/>
              </a:rPr>
            </a:br>
            <a:r>
              <a:rPr lang="en-AU" sz="2700" b="1" dirty="0">
                <a:latin typeface="Calibri" panose="020F0502020204030204" pitchFamily="34" charset="0"/>
                <a:ea typeface="Calibri" panose="020F0502020204030204" pitchFamily="34" charset="0"/>
                <a:cs typeface="Times New Roman" panose="02020603050405020304" pitchFamily="18" charset="0"/>
              </a:rPr>
              <a:t/>
            </a:r>
            <a:br>
              <a:rPr lang="en-AU" sz="2700" b="1" dirty="0">
                <a:latin typeface="Calibri" panose="020F0502020204030204" pitchFamily="34" charset="0"/>
                <a:ea typeface="Calibri" panose="020F0502020204030204" pitchFamily="34" charset="0"/>
                <a:cs typeface="Times New Roman" panose="02020603050405020304" pitchFamily="18" charset="0"/>
              </a:rPr>
            </a:br>
            <a:r>
              <a:rPr lang="en-AU" sz="2700" dirty="0">
                <a:latin typeface="Calibri" panose="020F0502020204030204" pitchFamily="34" charset="0"/>
                <a:ea typeface="Calibri" panose="020F0502020204030204" pitchFamily="34" charset="0"/>
                <a:cs typeface="Times New Roman" panose="02020603050405020304" pitchFamily="18" charset="0"/>
              </a:rPr>
              <a:t/>
            </a:r>
            <a:br>
              <a:rPr lang="en-AU" sz="2700" dirty="0">
                <a:latin typeface="Calibri" panose="020F0502020204030204" pitchFamily="34" charset="0"/>
                <a:ea typeface="Calibri" panose="020F0502020204030204" pitchFamily="34" charset="0"/>
                <a:cs typeface="Times New Roman" panose="02020603050405020304" pitchFamily="18" charset="0"/>
              </a:rPr>
            </a:br>
            <a:endParaRPr lang="en-AU" sz="2700" b="1" dirty="0"/>
          </a:p>
        </p:txBody>
      </p:sp>
      <p:sp>
        <p:nvSpPr>
          <p:cNvPr id="3" name="Content Placeholder 2">
            <a:extLst>
              <a:ext uri="{FF2B5EF4-FFF2-40B4-BE49-F238E27FC236}">
                <a16:creationId xmlns:a16="http://schemas.microsoft.com/office/drawing/2014/main" id="{B4F0B382-B860-292B-41E5-FC9CDB662640}"/>
              </a:ext>
            </a:extLst>
          </p:cNvPr>
          <p:cNvSpPr>
            <a:spLocks noGrp="1"/>
          </p:cNvSpPr>
          <p:nvPr>
            <p:ph sz="half" idx="1"/>
          </p:nvPr>
        </p:nvSpPr>
        <p:spPr>
          <a:xfrm>
            <a:off x="683568" y="1460544"/>
            <a:ext cx="4176464" cy="4656736"/>
          </a:xfrm>
        </p:spPr>
        <p:txBody>
          <a:bodyPr>
            <a:normAutofit/>
          </a:bodyPr>
          <a:lstStyle/>
          <a:p>
            <a:pPr marL="0" indent="0">
              <a:lnSpc>
                <a:spcPct val="107000"/>
              </a:lnSpc>
              <a:spcAft>
                <a:spcPts val="600"/>
              </a:spcAft>
              <a:buNone/>
            </a:pPr>
            <a:endParaRPr lang="en-AU" sz="135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600"/>
              </a:spcAft>
            </a:pPr>
            <a:r>
              <a:rPr lang="en-AU" sz="2000" dirty="0">
                <a:latin typeface="Calibri" panose="020F0502020204030204" pitchFamily="34" charset="0"/>
                <a:ea typeface="Calibri" panose="020F0502020204030204" pitchFamily="34" charset="0"/>
                <a:cs typeface="Times New Roman" panose="02020603050405020304" pitchFamily="18" charset="0"/>
              </a:rPr>
              <a:t>Wednesday 31 May</a:t>
            </a:r>
          </a:p>
          <a:p>
            <a:pPr>
              <a:lnSpc>
                <a:spcPct val="107000"/>
              </a:lnSpc>
              <a:spcAft>
                <a:spcPts val="600"/>
              </a:spcAft>
            </a:pPr>
            <a:r>
              <a:rPr lang="en-AU" sz="2000" dirty="0">
                <a:latin typeface="Calibri" panose="020F0502020204030204" pitchFamily="34" charset="0"/>
                <a:ea typeface="Calibri" panose="020F0502020204030204" pitchFamily="34" charset="0"/>
                <a:cs typeface="Times New Roman" panose="02020603050405020304" pitchFamily="18" charset="0"/>
              </a:rPr>
              <a:t>12-2pm (GMT +10:00)</a:t>
            </a:r>
          </a:p>
          <a:p>
            <a:pPr>
              <a:lnSpc>
                <a:spcPct val="107000"/>
              </a:lnSpc>
              <a:spcAft>
                <a:spcPts val="600"/>
              </a:spcAft>
            </a:pPr>
            <a:r>
              <a:rPr lang="en-AU" sz="2000" dirty="0">
                <a:latin typeface="Calibri" panose="020F0502020204030204" pitchFamily="34" charset="0"/>
                <a:ea typeface="Calibri" panose="020F0502020204030204" pitchFamily="34" charset="0"/>
                <a:cs typeface="Times New Roman" panose="02020603050405020304" pitchFamily="18" charset="0"/>
              </a:rPr>
              <a:t>New Zoom link will be sent</a:t>
            </a:r>
          </a:p>
          <a:p>
            <a:pPr>
              <a:lnSpc>
                <a:spcPct val="107000"/>
              </a:lnSpc>
              <a:spcAft>
                <a:spcPts val="600"/>
              </a:spcAft>
            </a:pPr>
            <a:r>
              <a:rPr lang="en-AU" sz="2000" dirty="0">
                <a:latin typeface="Calibri" panose="020F0502020204030204" pitchFamily="34" charset="0"/>
                <a:ea typeface="Calibri" panose="020F0502020204030204" pitchFamily="34" charset="0"/>
                <a:cs typeface="Times New Roman" panose="02020603050405020304" pitchFamily="18" charset="0"/>
              </a:rPr>
              <a:t>Session 3 Bribery &amp; Corruption Case Scenario that will be emailed to you</a:t>
            </a:r>
          </a:p>
          <a:p>
            <a:pPr>
              <a:lnSpc>
                <a:spcPct val="107000"/>
              </a:lnSpc>
              <a:spcAft>
                <a:spcPts val="600"/>
              </a:spcAft>
            </a:pPr>
            <a:r>
              <a:rPr lang="en-AU" sz="2000" dirty="0">
                <a:effectLst/>
                <a:latin typeface="Calibri" panose="020F0502020204030204" pitchFamily="34" charset="0"/>
                <a:ea typeface="Calibri" panose="020F0502020204030204" pitchFamily="34" charset="0"/>
                <a:cs typeface="Times New Roman" panose="02020603050405020304" pitchFamily="18" charset="0"/>
              </a:rPr>
              <a:t>Come to session ready to discuss</a:t>
            </a:r>
          </a:p>
          <a:p>
            <a:pPr>
              <a:lnSpc>
                <a:spcPct val="107000"/>
              </a:lnSpc>
              <a:spcAft>
                <a:spcPts val="600"/>
              </a:spcAft>
            </a:pPr>
            <a:r>
              <a:rPr lang="en-AU" sz="2000" b="1" dirty="0">
                <a:latin typeface="Calibri" panose="020F0502020204030204" pitchFamily="34" charset="0"/>
                <a:ea typeface="Calibri" panose="020F0502020204030204" pitchFamily="34" charset="0"/>
                <a:cs typeface="Times New Roman" panose="02020603050405020304" pitchFamily="18" charset="0"/>
              </a:rPr>
              <a:t>Judicial Facilitator: </a:t>
            </a:r>
            <a:r>
              <a:rPr lang="en-AU" sz="2000" dirty="0">
                <a:latin typeface="Calibri" panose="020F0502020204030204" pitchFamily="34" charset="0"/>
                <a:ea typeface="Calibri" panose="020F0502020204030204" pitchFamily="34" charset="0"/>
                <a:cs typeface="Times New Roman" panose="02020603050405020304" pitchFamily="18" charset="0"/>
              </a:rPr>
              <a:t>Justice Berrigan</a:t>
            </a:r>
            <a:endParaRPr lang="en-AU" sz="20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p:cNvPicPr/>
          <p:nvPr/>
        </p:nvPicPr>
        <p:blipFill>
          <a:blip r:embed="rId2">
            <a:extLst>
              <a:ext uri="{28A0092B-C50C-407E-A947-70E740481C1C}">
                <a14:useLocalDpi xmlns:a14="http://schemas.microsoft.com/office/drawing/2010/main" val="0"/>
              </a:ext>
            </a:extLst>
          </a:blip>
          <a:srcRect/>
          <a:stretch>
            <a:fillRect/>
          </a:stretch>
        </p:blipFill>
        <p:spPr bwMode="auto">
          <a:xfrm>
            <a:off x="6732240" y="231571"/>
            <a:ext cx="2141463" cy="1228973"/>
          </a:xfrm>
          <a:prstGeom prst="rect">
            <a:avLst/>
          </a:prstGeom>
          <a:noFill/>
          <a:ln>
            <a:noFill/>
          </a:ln>
        </p:spPr>
      </p:pic>
      <p:pic>
        <p:nvPicPr>
          <p:cNvPr id="1026" name="Picture 2" descr="May 31 Clip Art at Clker.com - vector clip art online, royalty free &amp;  public domai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13027" y="2374449"/>
            <a:ext cx="2638425" cy="2828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866944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sz="half" idx="1"/>
            <p:extLst>
              <p:ext uri="{D42A27DB-BD31-4B8C-83A1-F6EECF244321}">
                <p14:modId xmlns:p14="http://schemas.microsoft.com/office/powerpoint/2010/main" val="434200145"/>
              </p:ext>
            </p:extLst>
          </p:nvPr>
        </p:nvGraphicFramePr>
        <p:xfrm>
          <a:off x="776706" y="1607865"/>
          <a:ext cx="7670306" cy="4768518"/>
        </p:xfrm>
        <a:graphic>
          <a:graphicData uri="http://schemas.openxmlformats.org/drawingml/2006/table">
            <a:tbl>
              <a:tblPr firstRow="1" firstCol="1" bandRow="1">
                <a:tableStyleId>{5C22544A-7EE6-4342-B048-85BDC9FD1C3A}</a:tableStyleId>
              </a:tblPr>
              <a:tblGrid>
                <a:gridCol w="1155253">
                  <a:extLst>
                    <a:ext uri="{9D8B030D-6E8A-4147-A177-3AD203B41FA5}">
                      <a16:colId xmlns:a16="http://schemas.microsoft.com/office/drawing/2014/main" val="1080148331"/>
                    </a:ext>
                  </a:extLst>
                </a:gridCol>
                <a:gridCol w="6515053">
                  <a:extLst>
                    <a:ext uri="{9D8B030D-6E8A-4147-A177-3AD203B41FA5}">
                      <a16:colId xmlns:a16="http://schemas.microsoft.com/office/drawing/2014/main" val="903760314"/>
                    </a:ext>
                  </a:extLst>
                </a:gridCol>
              </a:tblGrid>
              <a:tr h="299252">
                <a:tc gridSpan="2">
                  <a:txBody>
                    <a:bodyPr/>
                    <a:lstStyle/>
                    <a:p>
                      <a:pPr algn="l">
                        <a:spcAft>
                          <a:spcPts val="0"/>
                        </a:spcAft>
                      </a:pPr>
                      <a:r>
                        <a:rPr lang="en-AU" sz="2000" dirty="0">
                          <a:effectLst/>
                        </a:rPr>
                        <a:t>Wednesday 31 May, 2023</a:t>
                      </a:r>
                      <a:endParaRPr lang="en-AU" sz="2000" dirty="0">
                        <a:effectLst/>
                        <a:latin typeface="Times New Roman" panose="02020603050405020304" pitchFamily="18" charset="0"/>
                        <a:ea typeface="Calibri" panose="020F0502020204030204" pitchFamily="34" charset="0"/>
                      </a:endParaRPr>
                    </a:p>
                  </a:txBody>
                  <a:tcPr marL="49541" marR="49541" marT="0" marB="0"/>
                </a:tc>
                <a:tc hMerge="1">
                  <a:txBody>
                    <a:bodyPr/>
                    <a:lstStyle/>
                    <a:p>
                      <a:endParaRPr lang="en-AU"/>
                    </a:p>
                  </a:txBody>
                  <a:tcPr/>
                </a:tc>
                <a:extLst>
                  <a:ext uri="{0D108BD9-81ED-4DB2-BD59-A6C34878D82A}">
                    <a16:rowId xmlns:a16="http://schemas.microsoft.com/office/drawing/2014/main" val="2806310147"/>
                  </a:ext>
                </a:extLst>
              </a:tr>
              <a:tr h="299252">
                <a:tc>
                  <a:txBody>
                    <a:bodyPr/>
                    <a:lstStyle/>
                    <a:p>
                      <a:pPr algn="l">
                        <a:spcAft>
                          <a:spcPts val="0"/>
                        </a:spcAft>
                      </a:pPr>
                      <a:r>
                        <a:rPr lang="en-AU" sz="2000" dirty="0">
                          <a:solidFill>
                            <a:schemeClr val="bg1"/>
                          </a:solidFill>
                          <a:effectLst/>
                        </a:rPr>
                        <a:t>11:00am</a:t>
                      </a:r>
                      <a:endParaRPr lang="en-AU" sz="2000" dirty="0">
                        <a:solidFill>
                          <a:schemeClr val="bg1"/>
                        </a:solidFill>
                        <a:effectLst/>
                        <a:latin typeface="Times New Roman" panose="02020603050405020304" pitchFamily="18" charset="0"/>
                        <a:ea typeface="Calibri" panose="020F0502020204030204" pitchFamily="34" charset="0"/>
                      </a:endParaRPr>
                    </a:p>
                  </a:txBody>
                  <a:tcPr marL="49541" marR="49541" marT="0" marB="0"/>
                </a:tc>
                <a:tc>
                  <a:txBody>
                    <a:bodyPr/>
                    <a:lstStyle/>
                    <a:p>
                      <a:pPr algn="l">
                        <a:spcAft>
                          <a:spcPts val="0"/>
                        </a:spcAft>
                      </a:pPr>
                      <a:r>
                        <a:rPr lang="en-AU" sz="2000" dirty="0">
                          <a:effectLst/>
                        </a:rPr>
                        <a:t>Koror, Palau</a:t>
                      </a:r>
                      <a:endParaRPr lang="en-AU" sz="2000" dirty="0">
                        <a:effectLst/>
                        <a:latin typeface="Times New Roman" panose="02020603050405020304" pitchFamily="18" charset="0"/>
                        <a:ea typeface="Calibri" panose="020F0502020204030204" pitchFamily="34" charset="0"/>
                      </a:endParaRPr>
                    </a:p>
                  </a:txBody>
                  <a:tcPr marL="49541" marR="49541" marT="0" marB="0"/>
                </a:tc>
                <a:extLst>
                  <a:ext uri="{0D108BD9-81ED-4DB2-BD59-A6C34878D82A}">
                    <a16:rowId xmlns:a16="http://schemas.microsoft.com/office/drawing/2014/main" val="3684597426"/>
                  </a:ext>
                </a:extLst>
              </a:tr>
              <a:tr h="347439">
                <a:tc>
                  <a:txBody>
                    <a:bodyPr/>
                    <a:lstStyle/>
                    <a:p>
                      <a:pPr algn="l">
                        <a:spcAft>
                          <a:spcPts val="0"/>
                        </a:spcAft>
                      </a:pPr>
                      <a:r>
                        <a:rPr lang="en-AU" sz="2000" dirty="0">
                          <a:solidFill>
                            <a:schemeClr val="bg1"/>
                          </a:solidFill>
                          <a:effectLst/>
                          <a:latin typeface="+mn-lt"/>
                          <a:ea typeface="Calibri" panose="020F0502020204030204" pitchFamily="34" charset="0"/>
                        </a:rPr>
                        <a:t>11:30am</a:t>
                      </a:r>
                    </a:p>
                  </a:txBody>
                  <a:tcPr marL="49541" marR="49541" marT="0" marB="0"/>
                </a:tc>
                <a:tc>
                  <a:txBody>
                    <a:bodyPr/>
                    <a:lstStyle/>
                    <a:p>
                      <a:pPr algn="l">
                        <a:spcAft>
                          <a:spcPts val="0"/>
                        </a:spcAft>
                      </a:pPr>
                      <a:r>
                        <a:rPr lang="en-AU" sz="2000" dirty="0">
                          <a:effectLst/>
                          <a:latin typeface="+mn-lt"/>
                          <a:ea typeface="Calibri" panose="020F0502020204030204" pitchFamily="34" charset="0"/>
                        </a:rPr>
                        <a:t>Adelaide</a:t>
                      </a:r>
                      <a:r>
                        <a:rPr lang="en-AU" sz="2000" baseline="0" dirty="0">
                          <a:effectLst/>
                          <a:latin typeface="+mn-lt"/>
                          <a:ea typeface="Calibri" panose="020F0502020204030204" pitchFamily="34" charset="0"/>
                        </a:rPr>
                        <a:t>, Australia</a:t>
                      </a:r>
                      <a:endParaRPr lang="en-AU" sz="2000" dirty="0">
                        <a:effectLst/>
                        <a:latin typeface="+mn-lt"/>
                        <a:ea typeface="Calibri" panose="020F0502020204030204" pitchFamily="34" charset="0"/>
                      </a:endParaRPr>
                    </a:p>
                  </a:txBody>
                  <a:tcPr marL="49541" marR="49541" marT="0" marB="0"/>
                </a:tc>
                <a:extLst>
                  <a:ext uri="{0D108BD9-81ED-4DB2-BD59-A6C34878D82A}">
                    <a16:rowId xmlns:a16="http://schemas.microsoft.com/office/drawing/2014/main" val="1463727018"/>
                  </a:ext>
                </a:extLst>
              </a:tr>
              <a:tr h="598503">
                <a:tc>
                  <a:txBody>
                    <a:bodyPr/>
                    <a:lstStyle/>
                    <a:p>
                      <a:pPr algn="l">
                        <a:spcAft>
                          <a:spcPts val="0"/>
                        </a:spcAft>
                      </a:pPr>
                      <a:r>
                        <a:rPr lang="en-AU" sz="2000" dirty="0">
                          <a:solidFill>
                            <a:schemeClr val="bg1"/>
                          </a:solidFill>
                          <a:effectLst/>
                        </a:rPr>
                        <a:t>12:00pm</a:t>
                      </a:r>
                      <a:endParaRPr lang="en-AU" sz="2000" dirty="0">
                        <a:solidFill>
                          <a:schemeClr val="bg1"/>
                        </a:solidFill>
                        <a:effectLst/>
                        <a:latin typeface="Times New Roman" panose="02020603050405020304" pitchFamily="18" charset="0"/>
                        <a:ea typeface="Calibri" panose="020F0502020204030204" pitchFamily="34" charset="0"/>
                      </a:endParaRPr>
                    </a:p>
                  </a:txBody>
                  <a:tcPr marL="49541" marR="49541" marT="0" marB="0"/>
                </a:tc>
                <a:tc>
                  <a:txBody>
                    <a:bodyPr/>
                    <a:lstStyle/>
                    <a:p>
                      <a:pPr algn="l">
                        <a:spcAft>
                          <a:spcPts val="0"/>
                        </a:spcAft>
                      </a:pPr>
                      <a:r>
                        <a:rPr lang="en-AU" sz="2000" dirty="0">
                          <a:effectLst/>
                        </a:rPr>
                        <a:t>Brisbane, Australia </a:t>
                      </a:r>
                    </a:p>
                    <a:p>
                      <a:pPr algn="l">
                        <a:spcAft>
                          <a:spcPts val="0"/>
                        </a:spcAft>
                      </a:pPr>
                      <a:r>
                        <a:rPr lang="en-AU" sz="2000" dirty="0">
                          <a:effectLst/>
                        </a:rPr>
                        <a:t>Port Moresby, Papua New Guinea</a:t>
                      </a:r>
                      <a:endParaRPr lang="en-AU" sz="2000" dirty="0">
                        <a:effectLst/>
                        <a:latin typeface="Times New Roman" panose="02020603050405020304" pitchFamily="18" charset="0"/>
                        <a:ea typeface="Calibri" panose="020F0502020204030204" pitchFamily="34" charset="0"/>
                      </a:endParaRPr>
                    </a:p>
                  </a:txBody>
                  <a:tcPr marL="49541" marR="49541" marT="0" marB="0"/>
                </a:tc>
                <a:extLst>
                  <a:ext uri="{0D108BD9-81ED-4DB2-BD59-A6C34878D82A}">
                    <a16:rowId xmlns:a16="http://schemas.microsoft.com/office/drawing/2014/main" val="509264273"/>
                  </a:ext>
                </a:extLst>
              </a:tr>
              <a:tr h="897755">
                <a:tc>
                  <a:txBody>
                    <a:bodyPr/>
                    <a:lstStyle/>
                    <a:p>
                      <a:pPr algn="l">
                        <a:spcAft>
                          <a:spcPts val="0"/>
                        </a:spcAft>
                      </a:pPr>
                      <a:r>
                        <a:rPr lang="en-AU" sz="2000" dirty="0">
                          <a:solidFill>
                            <a:schemeClr val="bg1"/>
                          </a:solidFill>
                          <a:effectLst/>
                        </a:rPr>
                        <a:t>1:00pm</a:t>
                      </a:r>
                      <a:endParaRPr lang="en-AU" sz="2000" dirty="0">
                        <a:solidFill>
                          <a:schemeClr val="bg1"/>
                        </a:solidFill>
                        <a:effectLst/>
                        <a:latin typeface="Times New Roman" panose="02020603050405020304" pitchFamily="18" charset="0"/>
                        <a:ea typeface="Calibri" panose="020F0502020204030204" pitchFamily="34" charset="0"/>
                      </a:endParaRPr>
                    </a:p>
                  </a:txBody>
                  <a:tcPr marL="49541" marR="49541" marT="0" marB="0"/>
                </a:tc>
                <a:tc>
                  <a:txBody>
                    <a:bodyPr/>
                    <a:lstStyle/>
                    <a:p>
                      <a:pPr algn="l">
                        <a:spcAft>
                          <a:spcPts val="0"/>
                        </a:spcAft>
                      </a:pPr>
                      <a:r>
                        <a:rPr lang="en-AU" sz="2000" dirty="0">
                          <a:effectLst/>
                        </a:rPr>
                        <a:t>Pohnpei, Federated States of Micronesia </a:t>
                      </a:r>
                    </a:p>
                    <a:p>
                      <a:pPr algn="l">
                        <a:spcAft>
                          <a:spcPts val="0"/>
                        </a:spcAft>
                      </a:pPr>
                      <a:r>
                        <a:rPr lang="en-AU" sz="2000" dirty="0">
                          <a:effectLst/>
                        </a:rPr>
                        <a:t>Honiara, Solomon Islands </a:t>
                      </a:r>
                    </a:p>
                    <a:p>
                      <a:pPr algn="l">
                        <a:spcAft>
                          <a:spcPts val="0"/>
                        </a:spcAft>
                      </a:pPr>
                      <a:r>
                        <a:rPr lang="en-AU" sz="2000" dirty="0">
                          <a:effectLst/>
                        </a:rPr>
                        <a:t>Port Vila, Vanuatu</a:t>
                      </a:r>
                      <a:endParaRPr lang="en-AU" sz="2000" dirty="0">
                        <a:effectLst/>
                        <a:latin typeface="Times New Roman" panose="02020603050405020304" pitchFamily="18" charset="0"/>
                        <a:ea typeface="Calibri" panose="020F0502020204030204" pitchFamily="34" charset="0"/>
                      </a:endParaRPr>
                    </a:p>
                  </a:txBody>
                  <a:tcPr marL="49541" marR="49541" marT="0" marB="0"/>
                </a:tc>
                <a:extLst>
                  <a:ext uri="{0D108BD9-81ED-4DB2-BD59-A6C34878D82A}">
                    <a16:rowId xmlns:a16="http://schemas.microsoft.com/office/drawing/2014/main" val="1049901488"/>
                  </a:ext>
                </a:extLst>
              </a:tr>
              <a:tr h="1373079">
                <a:tc>
                  <a:txBody>
                    <a:bodyPr/>
                    <a:lstStyle/>
                    <a:p>
                      <a:pPr algn="l">
                        <a:spcAft>
                          <a:spcPts val="0"/>
                        </a:spcAft>
                      </a:pPr>
                      <a:r>
                        <a:rPr lang="en-AU" sz="2000" dirty="0">
                          <a:solidFill>
                            <a:schemeClr val="bg1"/>
                          </a:solidFill>
                          <a:effectLst/>
                        </a:rPr>
                        <a:t>2:00pm</a:t>
                      </a:r>
                      <a:endParaRPr lang="en-AU" sz="2000" dirty="0">
                        <a:solidFill>
                          <a:schemeClr val="bg1"/>
                        </a:solidFill>
                        <a:effectLst/>
                        <a:latin typeface="Times New Roman" panose="02020603050405020304" pitchFamily="18" charset="0"/>
                        <a:ea typeface="Calibri" panose="020F0502020204030204" pitchFamily="34" charset="0"/>
                      </a:endParaRPr>
                    </a:p>
                  </a:txBody>
                  <a:tcPr marL="49541" marR="49541" marT="0" marB="0"/>
                </a:tc>
                <a:tc>
                  <a:txBody>
                    <a:bodyPr/>
                    <a:lstStyle/>
                    <a:p>
                      <a:pPr algn="l">
                        <a:spcAft>
                          <a:spcPts val="0"/>
                        </a:spcAft>
                      </a:pPr>
                      <a:r>
                        <a:rPr lang="en-AU" sz="2000" dirty="0">
                          <a:effectLst/>
                        </a:rPr>
                        <a:t>Suva, Fiji </a:t>
                      </a:r>
                    </a:p>
                    <a:p>
                      <a:pPr algn="l">
                        <a:spcAft>
                          <a:spcPts val="0"/>
                        </a:spcAft>
                      </a:pPr>
                      <a:r>
                        <a:rPr lang="en-AU" sz="2000" dirty="0">
                          <a:effectLst/>
                        </a:rPr>
                        <a:t>Tarawa, Kiribati</a:t>
                      </a:r>
                    </a:p>
                    <a:p>
                      <a:pPr algn="l">
                        <a:spcAft>
                          <a:spcPts val="0"/>
                        </a:spcAft>
                      </a:pPr>
                      <a:r>
                        <a:rPr lang="en-AU" sz="2000" dirty="0">
                          <a:effectLst/>
                        </a:rPr>
                        <a:t>Yaren, Nauru</a:t>
                      </a:r>
                    </a:p>
                    <a:p>
                      <a:pPr algn="l">
                        <a:spcAft>
                          <a:spcPts val="0"/>
                        </a:spcAft>
                      </a:pPr>
                      <a:r>
                        <a:rPr lang="en-AU" sz="2000" dirty="0">
                          <a:effectLst/>
                        </a:rPr>
                        <a:t>Majuro, Republic of Marshall Islands</a:t>
                      </a:r>
                    </a:p>
                  </a:txBody>
                  <a:tcPr marL="49541" marR="49541" marT="0" marB="0"/>
                </a:tc>
                <a:extLst>
                  <a:ext uri="{0D108BD9-81ED-4DB2-BD59-A6C34878D82A}">
                    <a16:rowId xmlns:a16="http://schemas.microsoft.com/office/drawing/2014/main" val="310473043"/>
                  </a:ext>
                </a:extLst>
              </a:tr>
              <a:tr h="897755">
                <a:tc>
                  <a:txBody>
                    <a:bodyPr/>
                    <a:lstStyle/>
                    <a:p>
                      <a:pPr algn="l">
                        <a:spcAft>
                          <a:spcPts val="0"/>
                        </a:spcAft>
                      </a:pPr>
                      <a:r>
                        <a:rPr lang="en-AU" sz="2000" dirty="0">
                          <a:solidFill>
                            <a:schemeClr val="bg1"/>
                          </a:solidFill>
                          <a:effectLst/>
                        </a:rPr>
                        <a:t>3:00pm</a:t>
                      </a:r>
                      <a:endParaRPr lang="en-AU" sz="2000" dirty="0">
                        <a:solidFill>
                          <a:schemeClr val="bg1"/>
                        </a:solidFill>
                        <a:effectLst/>
                        <a:latin typeface="Times New Roman" panose="02020603050405020304" pitchFamily="18" charset="0"/>
                        <a:ea typeface="Calibri" panose="020F0502020204030204" pitchFamily="34" charset="0"/>
                      </a:endParaRPr>
                    </a:p>
                  </a:txBody>
                  <a:tcPr marL="49541" marR="49541" marT="0" marB="0"/>
                </a:tc>
                <a:tc>
                  <a:txBody>
                    <a:bodyPr/>
                    <a:lstStyle/>
                    <a:p>
                      <a:pPr algn="l">
                        <a:spcAft>
                          <a:spcPts val="0"/>
                        </a:spcAft>
                      </a:pPr>
                      <a:r>
                        <a:rPr lang="en-AU" sz="2000" dirty="0">
                          <a:effectLst/>
                        </a:rPr>
                        <a:t>Nukualofa, Tonga</a:t>
                      </a:r>
                    </a:p>
                    <a:p>
                      <a:pPr algn="l">
                        <a:spcAft>
                          <a:spcPts val="0"/>
                        </a:spcAft>
                      </a:pPr>
                      <a:r>
                        <a:rPr lang="en-AU" sz="2000" dirty="0">
                          <a:effectLst/>
                        </a:rPr>
                        <a:t>Apia, Samoa</a:t>
                      </a:r>
                    </a:p>
                    <a:p>
                      <a:pPr algn="l">
                        <a:spcAft>
                          <a:spcPts val="0"/>
                        </a:spcAft>
                      </a:pPr>
                      <a:r>
                        <a:rPr lang="en-AU" sz="2000" dirty="0">
                          <a:effectLst/>
                        </a:rPr>
                        <a:t>Fakaofo, Tokelau</a:t>
                      </a:r>
                      <a:endParaRPr lang="en-AU" sz="2000" dirty="0">
                        <a:effectLst/>
                        <a:latin typeface="Times New Roman" panose="02020603050405020304" pitchFamily="18" charset="0"/>
                        <a:ea typeface="Calibri" panose="020F0502020204030204" pitchFamily="34" charset="0"/>
                      </a:endParaRPr>
                    </a:p>
                  </a:txBody>
                  <a:tcPr marL="49541" marR="49541" marT="0" marB="0"/>
                </a:tc>
                <a:extLst>
                  <a:ext uri="{0D108BD9-81ED-4DB2-BD59-A6C34878D82A}">
                    <a16:rowId xmlns:a16="http://schemas.microsoft.com/office/drawing/2014/main" val="1120756766"/>
                  </a:ext>
                </a:extLst>
              </a:tr>
            </a:tbl>
          </a:graphicData>
        </a:graphic>
      </p:graphicFrame>
      <p:sp>
        <p:nvSpPr>
          <p:cNvPr id="6" name="Rectangle 1"/>
          <p:cNvSpPr>
            <a:spLocks noGrp="1" noChangeArrowheads="1"/>
          </p:cNvSpPr>
          <p:nvPr>
            <p:ph type="title"/>
          </p:nvPr>
        </p:nvSpPr>
        <p:spPr bwMode="auto">
          <a:xfrm>
            <a:off x="643722" y="244267"/>
            <a:ext cx="7898637" cy="13542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AU" altLang="en-US" sz="3200" b="1" i="0" u="none" strike="noStrike" cap="none" normalizeH="0" baseline="0" dirty="0">
                <a:ln>
                  <a:noFill/>
                </a:ln>
                <a:solidFill>
                  <a:srgbClr val="002060"/>
                </a:solidFill>
                <a:effectLst/>
                <a:latin typeface="+mn-lt"/>
                <a:ea typeface="Calibri" panose="020F0502020204030204" pitchFamily="34" charset="0"/>
                <a:cs typeface="Times New Roman" panose="02020603050405020304" pitchFamily="18" charset="0"/>
              </a:rPr>
              <a:t>Due to varying locations, local time zones for </a:t>
            </a:r>
            <a:br>
              <a:rPr kumimoji="0" lang="en-AU" altLang="en-US" sz="3200" b="1" i="0" u="none" strike="noStrike" cap="none" normalizeH="0" baseline="0" dirty="0">
                <a:ln>
                  <a:noFill/>
                </a:ln>
                <a:solidFill>
                  <a:srgbClr val="002060"/>
                </a:solidFill>
                <a:effectLst/>
                <a:latin typeface="+mn-lt"/>
                <a:ea typeface="Calibri" panose="020F0502020204030204" pitchFamily="34" charset="0"/>
                <a:cs typeface="Times New Roman" panose="02020603050405020304" pitchFamily="18" charset="0"/>
              </a:rPr>
            </a:br>
            <a:r>
              <a:rPr kumimoji="0" lang="en-AU" altLang="en-US" sz="3200" b="1" i="0" u="none" strike="noStrike" cap="none" normalizeH="0" baseline="0" dirty="0">
                <a:ln>
                  <a:noFill/>
                </a:ln>
                <a:solidFill>
                  <a:srgbClr val="002060"/>
                </a:solidFill>
                <a:effectLst/>
                <a:latin typeface="+mn-lt"/>
                <a:ea typeface="Calibri" panose="020F0502020204030204" pitchFamily="34" charset="0"/>
                <a:cs typeface="Times New Roman" panose="02020603050405020304" pitchFamily="18" charset="0"/>
              </a:rPr>
              <a:t>the discussion are as follows: </a:t>
            </a:r>
            <a:endParaRPr kumimoji="0" lang="en-AU" altLang="en-US" sz="3200" b="1" i="0" u="none" strike="noStrike" cap="none" normalizeH="0" baseline="0" dirty="0">
              <a:ln>
                <a:noFill/>
              </a:ln>
              <a:solidFill>
                <a:srgbClr val="002060"/>
              </a:solidFill>
              <a:effectLst/>
              <a:latin typeface="+mn-l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AU"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1350236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p:nvPr/>
        </p:nvPicPr>
        <p:blipFill>
          <a:blip r:embed="rId2">
            <a:extLst>
              <a:ext uri="{28A0092B-C50C-407E-A947-70E740481C1C}">
                <a14:useLocalDpi xmlns:a14="http://schemas.microsoft.com/office/drawing/2010/main" val="0"/>
              </a:ext>
            </a:extLst>
          </a:blip>
          <a:srcRect/>
          <a:stretch>
            <a:fillRect/>
          </a:stretch>
        </p:blipFill>
        <p:spPr bwMode="auto">
          <a:xfrm>
            <a:off x="2545099" y="1205885"/>
            <a:ext cx="3500594" cy="2008971"/>
          </a:xfrm>
          <a:prstGeom prst="rect">
            <a:avLst/>
          </a:prstGeom>
          <a:noFill/>
          <a:ln>
            <a:noFill/>
          </a:ln>
        </p:spPr>
      </p:pic>
      <p:sp>
        <p:nvSpPr>
          <p:cNvPr id="6" name="Title 5"/>
          <p:cNvSpPr>
            <a:spLocks noGrp="1"/>
          </p:cNvSpPr>
          <p:nvPr>
            <p:ph type="title"/>
          </p:nvPr>
        </p:nvSpPr>
        <p:spPr>
          <a:xfrm>
            <a:off x="1324040" y="3516698"/>
            <a:ext cx="6649373" cy="1325563"/>
          </a:xfrm>
        </p:spPr>
        <p:txBody>
          <a:bodyPr>
            <a:noAutofit/>
          </a:bodyPr>
          <a:lstStyle/>
          <a:p>
            <a:r>
              <a:rPr lang="en-AU" sz="6000" b="1" dirty="0">
                <a:latin typeface="+mn-lt"/>
              </a:rPr>
              <a:t>See you next week!</a:t>
            </a:r>
          </a:p>
        </p:txBody>
      </p:sp>
    </p:spTree>
    <p:extLst>
      <p:ext uri="{BB962C8B-B14F-4D97-AF65-F5344CB8AC3E}">
        <p14:creationId xmlns:p14="http://schemas.microsoft.com/office/powerpoint/2010/main" val="30181485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22703</TotalTime>
  <Words>2219</Words>
  <Application>Microsoft Office PowerPoint</Application>
  <PresentationFormat>On-screen Show (4:3)</PresentationFormat>
  <Paragraphs>228</Paragraphs>
  <Slides>35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35</vt:i4>
      </vt:variant>
    </vt:vector>
  </HeadingPairs>
  <TitlesOfParts>
    <vt:vector size="42" baseType="lpstr">
      <vt:lpstr>Arial</vt:lpstr>
      <vt:lpstr>Batang</vt:lpstr>
      <vt:lpstr>Calibri</vt:lpstr>
      <vt:lpstr>Calibri Light</vt:lpstr>
      <vt:lpstr>Symbol</vt:lpstr>
      <vt:lpstr>Times New Roman</vt:lpstr>
      <vt:lpstr>Office Theme</vt:lpstr>
      <vt:lpstr>PowerPoint Presentation</vt:lpstr>
      <vt:lpstr>PowerPoint Presentation</vt:lpstr>
      <vt:lpstr>Session 2: Fraud &amp; Related Offences Agenda</vt:lpstr>
      <vt:lpstr>Fraud and Corruption Offences </vt:lpstr>
      <vt:lpstr>     Fraud Related Offences      </vt:lpstr>
      <vt:lpstr>     This is a result of:      </vt:lpstr>
      <vt:lpstr>Determining Guilt               </vt:lpstr>
      <vt:lpstr>Analysing a Charge              </vt:lpstr>
      <vt:lpstr>PowerPoint Presentation</vt:lpstr>
      <vt:lpstr>PowerPoint Presentation</vt:lpstr>
      <vt:lpstr>Elements of an offence               </vt:lpstr>
      <vt:lpstr>Misappropriation, s 383A,Criminal Code, Papua New Guinea </vt:lpstr>
      <vt:lpstr>Misappropriation, s 383A,Criminal Code, PNG </vt:lpstr>
      <vt:lpstr>Misappropriation, s 383A,Criminal Code, PNG </vt:lpstr>
      <vt:lpstr>Misappropriation – Property </vt:lpstr>
      <vt:lpstr>Cf A thing capable of being stolen</vt:lpstr>
      <vt:lpstr>Misappropriation – Belonging to another person  </vt:lpstr>
      <vt:lpstr>Misappropriation – Belonging to the State  </vt:lpstr>
      <vt:lpstr>Misappropriation – Applies to his own use or the use of another</vt:lpstr>
      <vt:lpstr>Cf Fiji – Theft, S 291(1), Crimes Decree </vt:lpstr>
      <vt:lpstr>Misappropriation, s 383A – Dishonestly</vt:lpstr>
      <vt:lpstr>Cf Intention to Permanently Deprive              </vt:lpstr>
      <vt:lpstr>Obtaining by False Pretence, s 404, Criminal Code, PNG - Elements</vt:lpstr>
      <vt:lpstr>Obtain by False Pretence,  s 404, Criminal Code, PNG</vt:lpstr>
      <vt:lpstr>Intention to Defraud</vt:lpstr>
      <vt:lpstr>Defence – Honest Claim of Right </vt:lpstr>
      <vt:lpstr>Defence – Honest Claim of Right              </vt:lpstr>
      <vt:lpstr>PowerPoint Presentation</vt:lpstr>
      <vt:lpstr>Defence – Honest Claim of Right </vt:lpstr>
      <vt:lpstr>In closing </vt:lpstr>
      <vt:lpstr>Discussion</vt:lpstr>
      <vt:lpstr>Discussion</vt:lpstr>
      <vt:lpstr>     Next Week:  Session 3 - Bribery &amp; Corruption      </vt:lpstr>
      <vt:lpstr>Due to varying locations, local time zones for  the discussion are as follows:  </vt:lpstr>
      <vt:lpstr>See you next week!</vt:lpstr>
    </vt:vector>
  </TitlesOfParts>
  <Company>Federal Court of Australia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Lorenz Metzner</dc:creator>
  <cp:lastModifiedBy>Chloe McNeil</cp:lastModifiedBy>
  <cp:revision>367</cp:revision>
  <cp:lastPrinted>2023-05-20T06:26:10Z</cp:lastPrinted>
  <dcterms:created xsi:type="dcterms:W3CDTF">2016-08-08T19:45:45Z</dcterms:created>
  <dcterms:modified xsi:type="dcterms:W3CDTF">2023-05-30T00:04:26Z</dcterms:modified>
</cp:coreProperties>
</file>