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97CAE-4959-EFC9-6D9A-659D3D213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F8533-25EA-EF17-E0B5-33C87F9B4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4928-7F98-DB23-F154-0D73D9DA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8614-8407-2D3F-BFD7-178321B9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F3DD1-742A-A612-69EA-FC491C87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47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0F48C-023E-4F87-A70A-005A6B8E8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F255-03AE-43B8-6723-08A3AE61C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94D16-C565-286F-C3B0-F3FB0210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E3040-3329-5F1B-B073-FF8EE68B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33561-E1AD-D32A-1D4A-AC973865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771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B35FD-9B01-B77C-8C4D-62BFD6A41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21663-C773-0D23-4C88-9BB2B93DC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CCFCF-7291-1EC6-F130-9C7DD3BB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E0AF6-DDE7-50F0-D27A-7C7D5758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B4FF8-93F5-FBCA-0884-2200AE27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498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2183-8CC9-40BC-4335-5E3A62B3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2C96-B541-145B-1C17-2FF5D1327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9D672-FFFB-80B5-0ECD-D21B7F3A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9F96-9401-BD94-7DE4-289D3443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D43EE-9020-5E45-5EAF-31BD2068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245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A986-4F81-57AA-D02B-24A6F21B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4D280-4252-9070-E40F-F35C4D107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12B2A-0EA4-D45E-D331-3939F61B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85EA3-59F0-BB5C-61AD-7E054580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70604-F972-3603-3000-5962DE20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885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D15A-241A-9CDE-DE68-BCA3496A5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02C6E-21F7-0D6A-EFFE-E31956A54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289F0-9C4B-A159-EFCC-CC3E0DFD6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2B47A-6679-FBFF-3040-78B67071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6DAE-D587-5199-E097-E0E3AC80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3D1A8-7FA6-749C-BE8B-78BDD50D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183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72110-646B-983B-F485-CE4C575D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36AC-E669-A175-83D6-FBDF3115E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80709-AA02-5D7D-F9BC-680987638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2EF111-1181-5C24-69DE-E468214A6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E4FA3D-2EC4-9652-45F3-FDCE1287D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1ED17C-E19B-384C-8676-7D124E32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0D3301-3422-BECE-6657-B77079E6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E8D3E9-FD06-3639-9CDE-57C6498B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807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FFBDE-E4D7-7ED7-BD04-237314C7C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874B3-285A-2DC6-C9F8-04DDCBA5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23DC7-6999-2D6D-8565-992FE794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121E7-D35C-9B88-D93C-68B7242C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98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64155F-2DDF-D2B4-D879-143CC50DC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E50A0-3F7E-1C07-1329-C9F59487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106AE-EA29-3587-25CF-EC240537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50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EBD6B-874B-0A4C-C954-1456A119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E0B17-E5D2-E40D-38BE-255213682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D61AF-A500-3615-C2A4-DB73410F8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9B673-974D-9884-857C-AB5E2620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15436-C875-E24B-85E2-762372D9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01830-55E4-F87C-D9CC-16B4D3F7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519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2B88-7817-596A-2B2D-88FB4FFA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B9493C-FC9F-2F53-54AE-7C34D0E53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5093B-9839-FF37-0682-15C498F6C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2C137-AF22-CF3F-DE4F-FC5052C4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53E69-9A1E-0377-F869-6BF4B2C6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FA58F-432B-B30D-49C9-50EB0C18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02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AC58E0-0BFA-D9F6-4A28-D370E5C3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5C19F-E751-FAA1-2A17-8DDEAFAA1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464CA-22D0-A6B1-971F-B5C4BB6E8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FCFF-04CF-416B-BFB9-DE3BC32E0911}" type="datetimeFigureOut">
              <a:rPr lang="en-AU" smtClean="0"/>
              <a:t>29/11/2023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835F3-51B3-2CFA-DADC-CE42AB1B2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3E164-C161-9B2A-8922-D41ED5D46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0B1B-C30E-4AC0-B2C8-78B7C2BB2A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015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0DB0BA2-E305-96EF-8290-033105BA6CCF}"/>
              </a:ext>
            </a:extLst>
          </p:cNvPr>
          <p:cNvSpPr txBox="1"/>
          <p:nvPr/>
        </p:nvSpPr>
        <p:spPr>
          <a:xfrm>
            <a:off x="616717" y="151002"/>
            <a:ext cx="906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FEDERAL COURT OF AUSTRALIA (ENTITY) 2023 ACTION PLAN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9F9755A-AFAF-0D76-91FA-91052AC51D6E}"/>
              </a:ext>
            </a:extLst>
          </p:cNvPr>
          <p:cNvGrpSpPr/>
          <p:nvPr/>
        </p:nvGrpSpPr>
        <p:grpSpPr>
          <a:xfrm>
            <a:off x="616717" y="594785"/>
            <a:ext cx="10473529" cy="2641885"/>
            <a:chOff x="616717" y="846455"/>
            <a:chExt cx="10473529" cy="2641885"/>
          </a:xfrm>
        </p:grpSpPr>
        <p:sp>
          <p:nvSpPr>
            <p:cNvPr id="7" name="Text Placeholder 3">
              <a:extLst>
                <a:ext uri="{FF2B5EF4-FFF2-40B4-BE49-F238E27FC236}">
                  <a16:creationId xmlns:a16="http://schemas.microsoft.com/office/drawing/2014/main" id="{4CAACDBB-2A20-750A-DA1E-DE56E6E87AB9}"/>
                </a:ext>
              </a:extLst>
            </p:cNvPr>
            <p:cNvSpPr txBox="1">
              <a:spLocks/>
            </p:cNvSpPr>
            <p:nvPr/>
          </p:nvSpPr>
          <p:spPr>
            <a:xfrm>
              <a:off x="616718" y="1234129"/>
              <a:ext cx="2808914" cy="2238913"/>
            </a:xfrm>
            <a:prstGeom prst="rect">
              <a:avLst/>
            </a:prstGeom>
            <a:ln w="19050">
              <a:solidFill>
                <a:srgbClr val="215868"/>
              </a:solidFill>
            </a:ln>
          </p:spPr>
          <p:txBody>
            <a:bodyPr tIns="72000" bIns="7200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  <a:p>
              <a:pPr marL="342900" lvl="0" indent="-342900">
                <a:spcBef>
                  <a:spcPts val="4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Dedicated and committed staff.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4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Good communication and support at a team level.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4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Social activities that build and grow relationships and connect teams.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4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Employees who believe strongly in the purpose and objective of the organisation and say they are willing to “go the extra mile” when required.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Text Placeholder 26">
              <a:extLst>
                <a:ext uri="{FF2B5EF4-FFF2-40B4-BE49-F238E27FC236}">
                  <a16:creationId xmlns:a16="http://schemas.microsoft.com/office/drawing/2014/main" id="{A57118AA-1025-7112-160E-8C369A320C6F}"/>
                </a:ext>
              </a:extLst>
            </p:cNvPr>
            <p:cNvSpPr txBox="1">
              <a:spLocks/>
            </p:cNvSpPr>
            <p:nvPr/>
          </p:nvSpPr>
          <p:spPr>
            <a:xfrm>
              <a:off x="995080" y="1234129"/>
              <a:ext cx="1944166" cy="307763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Things we do well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Text Placeholder 26">
              <a:extLst>
                <a:ext uri="{FF2B5EF4-FFF2-40B4-BE49-F238E27FC236}">
                  <a16:creationId xmlns:a16="http://schemas.microsoft.com/office/drawing/2014/main" id="{27C4E874-FE2E-5CFE-515B-A9DA04FD319C}"/>
                </a:ext>
              </a:extLst>
            </p:cNvPr>
            <p:cNvSpPr txBox="1">
              <a:spLocks/>
            </p:cNvSpPr>
            <p:nvPr/>
          </p:nvSpPr>
          <p:spPr>
            <a:xfrm>
              <a:off x="995080" y="846455"/>
              <a:ext cx="1944166" cy="307763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CELEBRATE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0555B80-ED62-CB25-644A-159C57CFA058}"/>
                </a:ext>
              </a:extLst>
            </p:cNvPr>
            <p:cNvSpPr/>
            <p:nvPr/>
          </p:nvSpPr>
          <p:spPr>
            <a:xfrm>
              <a:off x="616717" y="861753"/>
              <a:ext cx="2808913" cy="304731"/>
            </a:xfrm>
            <a:prstGeom prst="rect">
              <a:avLst/>
            </a:prstGeom>
            <a:noFill/>
            <a:ln>
              <a:solidFill>
                <a:srgbClr val="21586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Text Placeholder 3">
              <a:extLst>
                <a:ext uri="{FF2B5EF4-FFF2-40B4-BE49-F238E27FC236}">
                  <a16:creationId xmlns:a16="http://schemas.microsoft.com/office/drawing/2014/main" id="{AFD7A117-237D-10D9-D270-9BDDD6DE29AD}"/>
                </a:ext>
              </a:extLst>
            </p:cNvPr>
            <p:cNvSpPr txBox="1">
              <a:spLocks/>
            </p:cNvSpPr>
            <p:nvPr/>
          </p:nvSpPr>
          <p:spPr>
            <a:xfrm>
              <a:off x="4418329" y="1249427"/>
              <a:ext cx="2808914" cy="2238913"/>
            </a:xfrm>
            <a:prstGeom prst="rect">
              <a:avLst/>
            </a:prstGeom>
            <a:ln w="19050">
              <a:solidFill>
                <a:srgbClr val="215868"/>
              </a:solidFill>
            </a:ln>
          </p:spPr>
          <p:txBody>
            <a:bodyPr tIns="72000" bIns="7200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latin typeface="+mn-lt"/>
                </a:rPr>
                <a:t>How do we ensure all organisational communications are designed to have the appropriate impact on the employees.</a:t>
              </a: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latin typeface="+mn-lt"/>
                </a:rPr>
                <a:t>How can we improve the relevance, type and amount of training provided to managers and employees.</a:t>
              </a: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latin typeface="+mn-lt"/>
                </a:rPr>
                <a:t>How do we provide recognition of the work and effort that occurs across all areas.</a:t>
              </a: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latin typeface="+mn-lt"/>
                </a:rPr>
                <a:t>What can we do to help employees maintain a healthy work/life balance.</a:t>
              </a:r>
            </a:p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Text Placeholder 26">
              <a:extLst>
                <a:ext uri="{FF2B5EF4-FFF2-40B4-BE49-F238E27FC236}">
                  <a16:creationId xmlns:a16="http://schemas.microsoft.com/office/drawing/2014/main" id="{BB9C3F5C-FA09-6F40-40D3-6293399A96C7}"/>
                </a:ext>
              </a:extLst>
            </p:cNvPr>
            <p:cNvSpPr txBox="1">
              <a:spLocks/>
            </p:cNvSpPr>
            <p:nvPr/>
          </p:nvSpPr>
          <p:spPr>
            <a:xfrm>
              <a:off x="4479721" y="1249420"/>
              <a:ext cx="2523274" cy="307777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Opportunities to explore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Text Placeholder 26">
              <a:extLst>
                <a:ext uri="{FF2B5EF4-FFF2-40B4-BE49-F238E27FC236}">
                  <a16:creationId xmlns:a16="http://schemas.microsoft.com/office/drawing/2014/main" id="{C844795F-D941-C3FC-F794-5B3CC560EDE8}"/>
                </a:ext>
              </a:extLst>
            </p:cNvPr>
            <p:cNvSpPr txBox="1">
              <a:spLocks/>
            </p:cNvSpPr>
            <p:nvPr/>
          </p:nvSpPr>
          <p:spPr>
            <a:xfrm>
              <a:off x="4647502" y="861746"/>
              <a:ext cx="2206304" cy="307777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INVESTIGATE FURTHER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11586FA-33B9-D01B-2DAD-FA0632E1E0F5}"/>
                </a:ext>
              </a:extLst>
            </p:cNvPr>
            <p:cNvSpPr/>
            <p:nvPr/>
          </p:nvSpPr>
          <p:spPr>
            <a:xfrm>
              <a:off x="4418328" y="877051"/>
              <a:ext cx="2808913" cy="304731"/>
            </a:xfrm>
            <a:prstGeom prst="rect">
              <a:avLst/>
            </a:prstGeom>
            <a:noFill/>
            <a:ln>
              <a:solidFill>
                <a:srgbClr val="21586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Text Placeholder 3">
              <a:extLst>
                <a:ext uri="{FF2B5EF4-FFF2-40B4-BE49-F238E27FC236}">
                  <a16:creationId xmlns:a16="http://schemas.microsoft.com/office/drawing/2014/main" id="{77FC953F-5828-C51B-53D8-FFE15266DE87}"/>
                </a:ext>
              </a:extLst>
            </p:cNvPr>
            <p:cNvSpPr txBox="1">
              <a:spLocks/>
            </p:cNvSpPr>
            <p:nvPr/>
          </p:nvSpPr>
          <p:spPr>
            <a:xfrm>
              <a:off x="8281332" y="1249420"/>
              <a:ext cx="2808914" cy="2238913"/>
            </a:xfrm>
            <a:prstGeom prst="rect">
              <a:avLst/>
            </a:prstGeom>
            <a:ln w="19050">
              <a:solidFill>
                <a:srgbClr val="215868"/>
              </a:solidFill>
            </a:ln>
          </p:spPr>
          <p:txBody>
            <a:bodyPr tIns="72000" bIns="7200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Systems to better support Team Leaders and Managers.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Continue work to maintain and build employee Wellbeing.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Create more inclusive change management processes.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b="0" kern="1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Further promote career pathways to assist employees build careers within the organisation &amp; attract potential employees from outside the organisation.</a:t>
              </a:r>
              <a:endParaRPr lang="en-AU" sz="1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endParaRPr lang="en-AU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2" name="Text Placeholder 26">
              <a:extLst>
                <a:ext uri="{FF2B5EF4-FFF2-40B4-BE49-F238E27FC236}">
                  <a16:creationId xmlns:a16="http://schemas.microsoft.com/office/drawing/2014/main" id="{AEE65CFB-012D-163B-42DC-9711B96935B6}"/>
                </a:ext>
              </a:extLst>
            </p:cNvPr>
            <p:cNvSpPr txBox="1">
              <a:spLocks/>
            </p:cNvSpPr>
            <p:nvPr/>
          </p:nvSpPr>
          <p:spPr>
            <a:xfrm>
              <a:off x="8342724" y="1249413"/>
              <a:ext cx="2523274" cy="307777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Areas to focus on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3" name="Text Placeholder 26">
              <a:extLst>
                <a:ext uri="{FF2B5EF4-FFF2-40B4-BE49-F238E27FC236}">
                  <a16:creationId xmlns:a16="http://schemas.microsoft.com/office/drawing/2014/main" id="{5786DC3A-2FDB-563A-585B-0D07ADFE5E0B}"/>
                </a:ext>
              </a:extLst>
            </p:cNvPr>
            <p:cNvSpPr txBox="1">
              <a:spLocks/>
            </p:cNvSpPr>
            <p:nvPr/>
          </p:nvSpPr>
          <p:spPr>
            <a:xfrm>
              <a:off x="8510505" y="861739"/>
              <a:ext cx="2206304" cy="307777"/>
            </a:xfrm>
            <a:prstGeom prst="rect">
              <a:avLst/>
            </a:prstGeom>
            <a:noFill/>
          </p:spPr>
          <p:txBody>
            <a:bodyPr wrap="square" lIns="144000" rIns="144000" anchor="ctr">
              <a:spAutoFit/>
            </a:bodyPr>
            <a:lstStyle>
              <a:lvl1pPr marL="0" indent="0" algn="ctr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accent2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504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82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11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/>
                  </a:solidFill>
                  <a:latin typeface="+mn-lt"/>
                </a:rPr>
                <a:t>OPPORTUNITIES</a:t>
              </a:r>
              <a:endParaRPr lang="en-AU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FDABDA7-36C3-F85F-7D5A-8395846C79BA}"/>
                </a:ext>
              </a:extLst>
            </p:cNvPr>
            <p:cNvSpPr/>
            <p:nvPr/>
          </p:nvSpPr>
          <p:spPr>
            <a:xfrm>
              <a:off x="8281331" y="877044"/>
              <a:ext cx="2808913" cy="304731"/>
            </a:xfrm>
            <a:prstGeom prst="rect">
              <a:avLst/>
            </a:prstGeom>
            <a:noFill/>
            <a:ln>
              <a:solidFill>
                <a:srgbClr val="21586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CE1DE0E-22E2-D587-2961-D0933C1E20E8}"/>
              </a:ext>
            </a:extLst>
          </p:cNvPr>
          <p:cNvGrpSpPr/>
          <p:nvPr/>
        </p:nvGrpSpPr>
        <p:grpSpPr>
          <a:xfrm>
            <a:off x="627361" y="3429002"/>
            <a:ext cx="10462883" cy="3164747"/>
            <a:chOff x="3164018" y="3402024"/>
            <a:chExt cx="3929558" cy="1899432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809A670-01AE-C3F7-7DB2-8F6711274EDA}"/>
                </a:ext>
              </a:extLst>
            </p:cNvPr>
            <p:cNvGrpSpPr/>
            <p:nvPr/>
          </p:nvGrpSpPr>
          <p:grpSpPr>
            <a:xfrm>
              <a:off x="3164018" y="3402024"/>
              <a:ext cx="3929556" cy="284600"/>
              <a:chOff x="6785991" y="1196752"/>
              <a:chExt cx="3034708" cy="284600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5B1C50B-092C-FD32-B4F5-8944C4938A7A}"/>
                  </a:ext>
                </a:extLst>
              </p:cNvPr>
              <p:cNvSpPr txBox="1"/>
              <p:nvPr/>
            </p:nvSpPr>
            <p:spPr>
              <a:xfrm>
                <a:off x="6785991" y="1196752"/>
                <a:ext cx="3034707" cy="269395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rgbClr val="215868"/>
                </a:solidFill>
              </a:ln>
            </p:spPr>
            <p:txBody>
              <a:bodyPr wrap="square" lIns="360000" rIns="360000" rtlCol="0" anchor="ctr" anchorCtr="0">
                <a:noAutofit/>
              </a:bodyPr>
              <a:lstStyle/>
              <a:p>
                <a:pPr algn="ctr"/>
                <a:r>
                  <a:rPr lang="en-AU" sz="1600" b="1" dirty="0"/>
                  <a:t>AREAS FOR ACTION</a:t>
                </a:r>
                <a:endParaRPr lang="en-AU" sz="1600" b="1" dirty="0">
                  <a:cs typeface="Segoe UI Semilight" panose="020B0402040204020203" pitchFamily="34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2E02BA2-5848-8B24-C939-E53EA6E941C6}"/>
                  </a:ext>
                </a:extLst>
              </p:cNvPr>
              <p:cNvSpPr txBox="1"/>
              <p:nvPr/>
            </p:nvSpPr>
            <p:spPr>
              <a:xfrm>
                <a:off x="6785992" y="1427352"/>
                <a:ext cx="3034707" cy="54000"/>
              </a:xfrm>
              <a:prstGeom prst="rect">
                <a:avLst/>
              </a:prstGeom>
              <a:solidFill>
                <a:srgbClr val="215868"/>
              </a:solidFill>
              <a:ln w="19050">
                <a:solidFill>
                  <a:srgbClr val="215868"/>
                </a:solidFill>
                <a:miter lim="800000"/>
              </a:ln>
            </p:spPr>
            <p:txBody>
              <a:bodyPr wrap="square" lIns="144000" rIns="180000" rtlCol="0" anchor="ctr" anchorCtr="0">
                <a:noAutofit/>
              </a:bodyPr>
              <a:lstStyle/>
              <a:p>
                <a:pPr algn="ctr"/>
                <a:endParaRPr lang="en-AU" sz="1400" b="1" dirty="0">
                  <a:latin typeface="+mj-lt"/>
                </a:endParaRPr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456B2BA-D49F-65CB-408C-4AE29216F97A}"/>
                </a:ext>
              </a:extLst>
            </p:cNvPr>
            <p:cNvSpPr/>
            <p:nvPr/>
          </p:nvSpPr>
          <p:spPr>
            <a:xfrm>
              <a:off x="3164021" y="3728389"/>
              <a:ext cx="1291773" cy="1573067"/>
            </a:xfrm>
            <a:prstGeom prst="rect">
              <a:avLst/>
            </a:prstGeom>
            <a:noFill/>
            <a:ln w="19050">
              <a:solidFill>
                <a:srgbClr val="2158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72000" rIns="144000" bIns="72000" rtlCol="0" anchor="ctr" anchorCtr="0">
              <a:noAutofit/>
            </a:bodyPr>
            <a:lstStyle/>
            <a:p>
              <a:pPr marL="34290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Develop our people through formal and informal learning &amp; development activities to ensure they have the right knowledge and skills to achieve their work &amp; career goals.</a:t>
              </a:r>
            </a:p>
            <a:p>
              <a:pPr marL="34290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Identify and publicise potential career paths across the FCA Entity for existing and potential employees.</a:t>
              </a:r>
            </a:p>
            <a:p>
              <a:pPr marL="34290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Recognise and celebrate the achievements of our employees.</a:t>
              </a:r>
            </a:p>
            <a:p>
              <a:pPr marL="342900" indent="-342900" defTabSz="914349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Engage with employees about the potential benefits of flexible working, where possible.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42520FD-0ADC-0648-53D6-A0DD97D3BA4D}"/>
                </a:ext>
              </a:extLst>
            </p:cNvPr>
            <p:cNvSpPr/>
            <p:nvPr/>
          </p:nvSpPr>
          <p:spPr>
            <a:xfrm>
              <a:off x="5818235" y="3728389"/>
              <a:ext cx="1275341" cy="1573067"/>
            </a:xfrm>
            <a:prstGeom prst="rect">
              <a:avLst/>
            </a:prstGeom>
            <a:noFill/>
            <a:ln w="19050">
              <a:solidFill>
                <a:srgbClr val="2158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72000" rIns="144000" bIns="72000" rtlCol="0" anchor="ctr" anchorCtr="0">
              <a:noAutofit/>
            </a:bodyPr>
            <a:lstStyle/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Emphasise existing health and wellbeing initiatives and increase the opportunities for employees to engage with them.</a:t>
              </a: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Review existing work practices to promote work/life balance for all employees.</a:t>
              </a: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Investigate and implement further wellbeing programs to encourage all employees to engage in activities designed to increase their wellbeing.</a:t>
              </a: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Identify possible ways to break down barriers that may be created as a result of flexible working.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0B2BBB4-0213-EBC1-FCEE-6FD9A29BB279}"/>
                </a:ext>
              </a:extLst>
            </p:cNvPr>
            <p:cNvSpPr/>
            <p:nvPr/>
          </p:nvSpPr>
          <p:spPr>
            <a:xfrm>
              <a:off x="4491128" y="3728389"/>
              <a:ext cx="1291773" cy="1573067"/>
            </a:xfrm>
            <a:prstGeom prst="rect">
              <a:avLst/>
            </a:prstGeom>
            <a:noFill/>
            <a:ln w="19050">
              <a:solidFill>
                <a:srgbClr val="2158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72000" rIns="144000" bIns="72000" rtlCol="0" anchor="ctr" anchorCtr="0">
              <a:noAutofit/>
            </a:bodyPr>
            <a:lstStyle/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endParaRPr lang="en-AU" sz="1000" dirty="0">
                <a:solidFill>
                  <a:schemeClr val="tx1"/>
                </a:solidFill>
                <a:cs typeface="Segoe UI" panose="020B0502040204020203" pitchFamily="34" charset="0"/>
              </a:endParaRP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Develop appropriate communications guidelines &amp; protocols to facilitate supporting employees’ work in a geographically dispersed organisation.</a:t>
              </a: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Review existing communications tools to ensure employees can access current relevant information as required.</a:t>
              </a:r>
            </a:p>
            <a:p>
              <a:pPr marL="342900" lvl="0" indent="-342900" defTabSz="914349">
                <a:spcBef>
                  <a:spcPts val="600"/>
                </a:spcBef>
                <a:spcAft>
                  <a:spcPts val="300"/>
                </a:spcAft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Provide meaningful and relevant communications training within the organisation, with a particular emphasis on team leaders, managers and executive.</a:t>
              </a:r>
            </a:p>
            <a:p>
              <a:pPr marL="342900" indent="-342900" defTabSz="914349">
                <a:spcBef>
                  <a:spcPts val="600"/>
                </a:spcBef>
                <a:buFont typeface="Symbol" panose="05050102010706020507" pitchFamily="18" charset="2"/>
                <a:buChar char=""/>
              </a:pPr>
              <a:r>
                <a:rPr lang="en-AU" sz="1000" dirty="0">
                  <a:solidFill>
                    <a:schemeClr val="tx1"/>
                  </a:solidFill>
                  <a:cs typeface="Segoe UI" panose="020B0502040204020203" pitchFamily="34" charset="0"/>
                </a:rPr>
                <a:t>Foster appropriate engagement with employees when change is being planned to assist in implementing that change effectively.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1BC88415-8B3A-1B06-6CC6-931C897B69CF}"/>
              </a:ext>
            </a:extLst>
          </p:cNvPr>
          <p:cNvSpPr txBox="1"/>
          <p:nvPr/>
        </p:nvSpPr>
        <p:spPr>
          <a:xfrm>
            <a:off x="1476462" y="3972777"/>
            <a:ext cx="1551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/>
              <a:t>People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EFC250E-23EE-9F4C-E869-9C48EE043015}"/>
              </a:ext>
            </a:extLst>
          </p:cNvPr>
          <p:cNvSpPr txBox="1"/>
          <p:nvPr/>
        </p:nvSpPr>
        <p:spPr>
          <a:xfrm>
            <a:off x="4840449" y="3972777"/>
            <a:ext cx="2162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/>
              <a:t>Communication &amp; Change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FDE5EC-E190-139C-7FF9-9F89338B358B}"/>
              </a:ext>
            </a:extLst>
          </p:cNvPr>
          <p:cNvSpPr txBox="1"/>
          <p:nvPr/>
        </p:nvSpPr>
        <p:spPr>
          <a:xfrm>
            <a:off x="8616393" y="3976344"/>
            <a:ext cx="1551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/>
              <a:t>Wellbeing</a:t>
            </a:r>
          </a:p>
        </p:txBody>
      </p:sp>
    </p:spTree>
    <p:extLst>
      <p:ext uri="{BB962C8B-B14F-4D97-AF65-F5344CB8AC3E}">
        <p14:creationId xmlns:p14="http://schemas.microsoft.com/office/powerpoint/2010/main" val="81692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407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>Federal Court of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Cowdell</dc:creator>
  <cp:lastModifiedBy>Rachael Cowdell</cp:lastModifiedBy>
  <cp:revision>1</cp:revision>
  <dcterms:created xsi:type="dcterms:W3CDTF">2023-11-29T04:30:41Z</dcterms:created>
  <dcterms:modified xsi:type="dcterms:W3CDTF">2023-11-29T04:47:39Z</dcterms:modified>
</cp:coreProperties>
</file>