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notesMasterIdLst>
    <p:notesMasterId r:id="rId35"/>
  </p:notesMasterIdLst>
  <p:sldIdLst>
    <p:sldId id="267" r:id="rId2"/>
    <p:sldId id="279" r:id="rId3"/>
    <p:sldId id="475" r:id="rId4"/>
    <p:sldId id="445" r:id="rId5"/>
    <p:sldId id="437" r:id="rId6"/>
    <p:sldId id="438" r:id="rId7"/>
    <p:sldId id="440" r:id="rId8"/>
    <p:sldId id="458" r:id="rId9"/>
    <p:sldId id="478" r:id="rId10"/>
    <p:sldId id="479" r:id="rId11"/>
    <p:sldId id="480" r:id="rId12"/>
    <p:sldId id="462" r:id="rId13"/>
    <p:sldId id="441" r:id="rId14"/>
    <p:sldId id="481" r:id="rId15"/>
    <p:sldId id="482" r:id="rId16"/>
    <p:sldId id="446" r:id="rId17"/>
    <p:sldId id="431" r:id="rId18"/>
    <p:sldId id="491" r:id="rId19"/>
    <p:sldId id="448" r:id="rId20"/>
    <p:sldId id="449" r:id="rId21"/>
    <p:sldId id="483" r:id="rId22"/>
    <p:sldId id="484" r:id="rId23"/>
    <p:sldId id="485" r:id="rId24"/>
    <p:sldId id="486" r:id="rId25"/>
    <p:sldId id="487" r:id="rId26"/>
    <p:sldId id="488" r:id="rId27"/>
    <p:sldId id="489" r:id="rId28"/>
    <p:sldId id="490" r:id="rId29"/>
    <p:sldId id="477" r:id="rId30"/>
    <p:sldId id="476" r:id="rId31"/>
    <p:sldId id="495" r:id="rId32"/>
    <p:sldId id="494" r:id="rId33"/>
    <p:sldId id="493" r:id="rId3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19194B"/>
    <a:srgbClr val="30C0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A2447B-B2E7-4A89-AF22-8B99578F5ED2}" v="4" dt="2023-02-24T05:09:51.7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38" autoAdjust="0"/>
    <p:restoredTop sz="94660"/>
  </p:normalViewPr>
  <p:slideViewPr>
    <p:cSldViewPr>
      <p:cViewPr varScale="1">
        <p:scale>
          <a:sx n="108" d="100"/>
          <a:sy n="108" d="100"/>
        </p:scale>
        <p:origin x="145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garet Barron" userId="a79c9217-38ba-4ec7-9373-1b49c8c93ca8" providerId="ADAL" clId="{A3A2447B-B2E7-4A89-AF22-8B99578F5ED2}"/>
    <pc:docChg chg="custSel addSld modSld">
      <pc:chgData name="Margaret Barron" userId="a79c9217-38ba-4ec7-9373-1b49c8c93ca8" providerId="ADAL" clId="{A3A2447B-B2E7-4A89-AF22-8B99578F5ED2}" dt="2023-02-24T05:09:56.430" v="65" actId="1076"/>
      <pc:docMkLst>
        <pc:docMk/>
      </pc:docMkLst>
      <pc:sldChg chg="addSp delSp modSp mod">
        <pc:chgData name="Margaret Barron" userId="a79c9217-38ba-4ec7-9373-1b49c8c93ca8" providerId="ADAL" clId="{A3A2447B-B2E7-4A89-AF22-8B99578F5ED2}" dt="2023-02-24T05:09:56.430" v="65" actId="1076"/>
        <pc:sldMkLst>
          <pc:docMk/>
          <pc:sldMk cId="56463374" sldId="438"/>
        </pc:sldMkLst>
        <pc:spChg chg="mod">
          <ac:chgData name="Margaret Barron" userId="a79c9217-38ba-4ec7-9373-1b49c8c93ca8" providerId="ADAL" clId="{A3A2447B-B2E7-4A89-AF22-8B99578F5ED2}" dt="2023-02-24T04:42:25.970" v="2" actId="27636"/>
          <ac:spMkLst>
            <pc:docMk/>
            <pc:sldMk cId="56463374" sldId="438"/>
            <ac:spMk id="3" creationId="{322C1F5C-DC8E-A36C-944C-A7904F8624EB}"/>
          </ac:spMkLst>
        </pc:spChg>
        <pc:spChg chg="del mod">
          <ac:chgData name="Margaret Barron" userId="a79c9217-38ba-4ec7-9373-1b49c8c93ca8" providerId="ADAL" clId="{A3A2447B-B2E7-4A89-AF22-8B99578F5ED2}" dt="2023-02-24T05:09:51.796" v="64"/>
          <ac:spMkLst>
            <pc:docMk/>
            <pc:sldMk cId="56463374" sldId="438"/>
            <ac:spMk id="4" creationId="{1B819907-A21E-B6CB-B1DB-B1E87B628C00}"/>
          </ac:spMkLst>
        </pc:spChg>
        <pc:picChg chg="add mod">
          <ac:chgData name="Margaret Barron" userId="a79c9217-38ba-4ec7-9373-1b49c8c93ca8" providerId="ADAL" clId="{A3A2447B-B2E7-4A89-AF22-8B99578F5ED2}" dt="2023-02-24T05:09:56.430" v="65" actId="1076"/>
          <ac:picMkLst>
            <pc:docMk/>
            <pc:sldMk cId="56463374" sldId="438"/>
            <ac:picMk id="6" creationId="{C6CEA536-DA41-4C38-4A82-CD2CF4467A80}"/>
          </ac:picMkLst>
        </pc:picChg>
      </pc:sldChg>
      <pc:sldChg chg="modSp mod">
        <pc:chgData name="Margaret Barron" userId="a79c9217-38ba-4ec7-9373-1b49c8c93ca8" providerId="ADAL" clId="{A3A2447B-B2E7-4A89-AF22-8B99578F5ED2}" dt="2023-02-24T04:43:40.285" v="23" actId="255"/>
        <pc:sldMkLst>
          <pc:docMk/>
          <pc:sldMk cId="1341336240" sldId="440"/>
        </pc:sldMkLst>
        <pc:spChg chg="mod">
          <ac:chgData name="Margaret Barron" userId="a79c9217-38ba-4ec7-9373-1b49c8c93ca8" providerId="ADAL" clId="{A3A2447B-B2E7-4A89-AF22-8B99578F5ED2}" dt="2023-02-24T04:43:02.890" v="14" actId="255"/>
          <ac:spMkLst>
            <pc:docMk/>
            <pc:sldMk cId="1341336240" sldId="440"/>
            <ac:spMk id="2" creationId="{77E24F45-D23A-C0A9-3335-C9C18EA861C5}"/>
          </ac:spMkLst>
        </pc:spChg>
        <pc:spChg chg="mod">
          <ac:chgData name="Margaret Barron" userId="a79c9217-38ba-4ec7-9373-1b49c8c93ca8" providerId="ADAL" clId="{A3A2447B-B2E7-4A89-AF22-8B99578F5ED2}" dt="2023-02-24T04:43:40.285" v="23" actId="255"/>
          <ac:spMkLst>
            <pc:docMk/>
            <pc:sldMk cId="1341336240" sldId="440"/>
            <ac:spMk id="3" creationId="{322C1F5C-DC8E-A36C-944C-A7904F8624EB}"/>
          </ac:spMkLst>
        </pc:spChg>
      </pc:sldChg>
      <pc:sldChg chg="modSp mod">
        <pc:chgData name="Margaret Barron" userId="a79c9217-38ba-4ec7-9373-1b49c8c93ca8" providerId="ADAL" clId="{A3A2447B-B2E7-4A89-AF22-8B99578F5ED2}" dt="2023-02-24T04:45:09.430" v="41" actId="255"/>
        <pc:sldMkLst>
          <pc:docMk/>
          <pc:sldMk cId="3651281255" sldId="441"/>
        </pc:sldMkLst>
        <pc:spChg chg="mod">
          <ac:chgData name="Margaret Barron" userId="a79c9217-38ba-4ec7-9373-1b49c8c93ca8" providerId="ADAL" clId="{A3A2447B-B2E7-4A89-AF22-8B99578F5ED2}" dt="2023-02-24T04:44:40.830" v="36" actId="27636"/>
          <ac:spMkLst>
            <pc:docMk/>
            <pc:sldMk cId="3651281255" sldId="441"/>
            <ac:spMk id="2" creationId="{77E24F45-D23A-C0A9-3335-C9C18EA861C5}"/>
          </ac:spMkLst>
        </pc:spChg>
        <pc:spChg chg="mod">
          <ac:chgData name="Margaret Barron" userId="a79c9217-38ba-4ec7-9373-1b49c8c93ca8" providerId="ADAL" clId="{A3A2447B-B2E7-4A89-AF22-8B99578F5ED2}" dt="2023-02-24T04:45:09.430" v="41" actId="255"/>
          <ac:spMkLst>
            <pc:docMk/>
            <pc:sldMk cId="3651281255" sldId="441"/>
            <ac:spMk id="3" creationId="{322C1F5C-DC8E-A36C-944C-A7904F8624EB}"/>
          </ac:spMkLst>
        </pc:spChg>
      </pc:sldChg>
      <pc:sldChg chg="modSp add mod">
        <pc:chgData name="Margaret Barron" userId="a79c9217-38ba-4ec7-9373-1b49c8c93ca8" providerId="ADAL" clId="{A3A2447B-B2E7-4A89-AF22-8B99578F5ED2}" dt="2023-02-24T04:46:18.877" v="63" actId="27636"/>
        <pc:sldMkLst>
          <pc:docMk/>
          <pc:sldMk cId="4093199294" sldId="442"/>
        </pc:sldMkLst>
        <pc:spChg chg="mod">
          <ac:chgData name="Margaret Barron" userId="a79c9217-38ba-4ec7-9373-1b49c8c93ca8" providerId="ADAL" clId="{A3A2447B-B2E7-4A89-AF22-8B99578F5ED2}" dt="2023-02-24T04:46:18.877" v="63" actId="27636"/>
          <ac:spMkLst>
            <pc:docMk/>
            <pc:sldMk cId="4093199294" sldId="442"/>
            <ac:spMk id="3" creationId="{322C1F5C-DC8E-A36C-944C-A7904F8624EB}"/>
          </ac:spMkLst>
        </pc:spChg>
        <pc:spChg chg="mod">
          <ac:chgData name="Margaret Barron" userId="a79c9217-38ba-4ec7-9373-1b49c8c93ca8" providerId="ADAL" clId="{A3A2447B-B2E7-4A89-AF22-8B99578F5ED2}" dt="2023-02-24T04:46:18.876" v="62" actId="27636"/>
          <ac:spMkLst>
            <pc:docMk/>
            <pc:sldMk cId="4093199294" sldId="442"/>
            <ac:spMk id="4" creationId="{1B819907-A21E-B6CB-B1DB-B1E87B628C00}"/>
          </ac:spMkLst>
        </pc:spChg>
      </pc:sldChg>
      <pc:sldChg chg="modSp add mod">
        <pc:chgData name="Margaret Barron" userId="a79c9217-38ba-4ec7-9373-1b49c8c93ca8" providerId="ADAL" clId="{A3A2447B-B2E7-4A89-AF22-8B99578F5ED2}" dt="2023-02-24T04:45:41.751" v="46" actId="6549"/>
        <pc:sldMkLst>
          <pc:docMk/>
          <pc:sldMk cId="629180575" sldId="443"/>
        </pc:sldMkLst>
        <pc:spChg chg="mod">
          <ac:chgData name="Margaret Barron" userId="a79c9217-38ba-4ec7-9373-1b49c8c93ca8" providerId="ADAL" clId="{A3A2447B-B2E7-4A89-AF22-8B99578F5ED2}" dt="2023-02-24T04:45:41.751" v="46" actId="6549"/>
          <ac:spMkLst>
            <pc:docMk/>
            <pc:sldMk cId="629180575" sldId="443"/>
            <ac:spMk id="3" creationId="{322C1F5C-DC8E-A36C-944C-A7904F8624EB}"/>
          </ac:spMkLst>
        </pc:spChg>
      </pc:sldChg>
      <pc:sldChg chg="modSp add mod">
        <pc:chgData name="Margaret Barron" userId="a79c9217-38ba-4ec7-9373-1b49c8c93ca8" providerId="ADAL" clId="{A3A2447B-B2E7-4A89-AF22-8B99578F5ED2}" dt="2023-02-24T04:45:35.807" v="45" actId="6549"/>
        <pc:sldMkLst>
          <pc:docMk/>
          <pc:sldMk cId="3894008014" sldId="444"/>
        </pc:sldMkLst>
        <pc:spChg chg="mod">
          <ac:chgData name="Margaret Barron" userId="a79c9217-38ba-4ec7-9373-1b49c8c93ca8" providerId="ADAL" clId="{A3A2447B-B2E7-4A89-AF22-8B99578F5ED2}" dt="2023-02-24T04:45:35.807" v="45" actId="6549"/>
          <ac:spMkLst>
            <pc:docMk/>
            <pc:sldMk cId="3894008014" sldId="444"/>
            <ac:spMk id="3" creationId="{322C1F5C-DC8E-A36C-944C-A7904F8624E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9D878B4-4E42-4C38-9214-2C08BEA17FCA}" type="datetimeFigureOut">
              <a:rPr lang="en-AU" smtClean="0"/>
              <a:t>15/06/2023</a:t>
            </a:fld>
            <a:endParaRPr lang="en-AU" dirty="0"/>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AA0978-DB08-4AFF-9E7B-7837B3BF8B27}" type="slidenum">
              <a:rPr lang="en-AU" smtClean="0"/>
              <a:t>‹#›</a:t>
            </a:fld>
            <a:endParaRPr lang="en-AU" dirty="0"/>
          </a:p>
        </p:txBody>
      </p:sp>
    </p:spTree>
    <p:extLst>
      <p:ext uri="{BB962C8B-B14F-4D97-AF65-F5344CB8AC3E}">
        <p14:creationId xmlns:p14="http://schemas.microsoft.com/office/powerpoint/2010/main" val="129803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AU"/>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554237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128669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AU"/>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995988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79573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88067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729840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5323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720226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AU"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25504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272342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91962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401F3D4-0363-48A4-BF4F-8959CF89B14D}" type="datetimeFigureOut">
              <a:rPr lang="en-AU" smtClean="0">
                <a:solidFill>
                  <a:prstClr val="black">
                    <a:tint val="75000"/>
                  </a:prstClr>
                </a:solidFill>
              </a:rPr>
              <a:pPr/>
              <a:t>15/06/2023</a:t>
            </a:fld>
            <a:endParaRPr lang="en-AU" dirty="0">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890830423"/>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tif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96868"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4000" b="1" dirty="0">
                <a:solidFill>
                  <a:srgbClr val="002060"/>
                </a:solidFill>
              </a:rPr>
              <a:t>Judicial Officers’ </a:t>
            </a:r>
          </a:p>
          <a:p>
            <a:pPr algn="ctr">
              <a:spcBef>
                <a:spcPct val="0"/>
              </a:spcBef>
            </a:pPr>
            <a:r>
              <a:rPr lang="en-AU" altLang="en-US" sz="4000" b="1" dirty="0">
                <a:solidFill>
                  <a:srgbClr val="002060"/>
                </a:solidFill>
              </a:rPr>
              <a:t>Fraud and Corruption Online Course</a:t>
            </a:r>
          </a:p>
          <a:p>
            <a:pPr algn="ctr">
              <a:spcBef>
                <a:spcPct val="0"/>
              </a:spcBef>
            </a:pPr>
            <a:endParaRPr lang="en-AU" altLang="en-US" sz="1000" b="1" dirty="0"/>
          </a:p>
          <a:p>
            <a:pPr algn="ctr"/>
            <a:r>
              <a:rPr lang="en-AU" altLang="en-US" sz="2400" b="1" dirty="0">
                <a:solidFill>
                  <a:srgbClr val="595959"/>
                </a:solidFill>
              </a:rPr>
              <a:t>Via Zoom - 18, 25 &amp; 31 May, 8 &amp; 15 June 2023</a:t>
            </a:r>
            <a:endParaRPr lang="en-AU" altLang="en-US" sz="2400" b="1" dirty="0"/>
          </a:p>
          <a:p>
            <a:pPr algn="ctr"/>
            <a:r>
              <a:rPr lang="en-AU" sz="2400" b="1" dirty="0">
                <a:solidFill>
                  <a:srgbClr val="595959"/>
                </a:solidFill>
              </a:rPr>
              <a:t> </a:t>
            </a: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5308" y="531702"/>
            <a:ext cx="4155193" cy="1262681"/>
          </a:xfrm>
          <a:prstGeom prst="rect">
            <a:avLst/>
          </a:prstGeom>
        </p:spPr>
      </p:pic>
      <p:pic>
        <p:nvPicPr>
          <p:cNvPr id="15" name="Picture 14"/>
          <p:cNvPicPr/>
          <p:nvPr/>
        </p:nvPicPr>
        <p:blipFill>
          <a:blip r:embed="rId3">
            <a:extLst>
              <a:ext uri="{28A0092B-C50C-407E-A947-70E740481C1C}">
                <a14:useLocalDpi xmlns:a14="http://schemas.microsoft.com/office/drawing/2010/main" val="0"/>
              </a:ext>
            </a:extLst>
          </a:blip>
          <a:stretch>
            <a:fillRect/>
          </a:stretch>
        </p:blipFill>
        <p:spPr>
          <a:xfrm>
            <a:off x="4821997" y="5592585"/>
            <a:ext cx="4059847" cy="722384"/>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710" y="5439427"/>
            <a:ext cx="332105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1640" y="409307"/>
            <a:ext cx="1728192" cy="1335843"/>
          </a:xfrm>
          <a:prstGeom prst="rect">
            <a:avLst/>
          </a:prstGeom>
        </p:spPr>
      </p:pic>
    </p:spTree>
    <p:extLst>
      <p:ext uri="{BB962C8B-B14F-4D97-AF65-F5344CB8AC3E}">
        <p14:creationId xmlns:p14="http://schemas.microsoft.com/office/powerpoint/2010/main" val="4142381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5913"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3200" b="1" dirty="0">
                <a:solidFill>
                  <a:srgbClr val="002060"/>
                </a:solidFill>
              </a:rPr>
              <a:t>Session 5: Evidence </a:t>
            </a:r>
          </a:p>
          <a:p>
            <a:pPr algn="ctr">
              <a:spcBef>
                <a:spcPct val="0"/>
              </a:spcBef>
            </a:pPr>
            <a:endParaRPr lang="en-AU" altLang="en-US" sz="1000" b="1" dirty="0"/>
          </a:p>
          <a:p>
            <a:pPr algn="ctr"/>
            <a:r>
              <a:rPr lang="en-AU" sz="2400" b="1" dirty="0">
                <a:solidFill>
                  <a:srgbClr val="595959"/>
                </a:solidFill>
              </a:rPr>
              <a:t>Thursday 15 June, 2023</a:t>
            </a:r>
          </a:p>
          <a:p>
            <a:pPr algn="ctr"/>
            <a:endParaRPr lang="en-AU" sz="2400" b="1" dirty="0">
              <a:solidFill>
                <a:srgbClr val="595959"/>
              </a:solidFill>
            </a:endParaRPr>
          </a:p>
          <a:p>
            <a:pPr algn="ctr"/>
            <a:r>
              <a:rPr lang="en-AU" sz="2400" b="1" i="1" dirty="0">
                <a:solidFill>
                  <a:srgbClr val="002060"/>
                </a:solidFill>
              </a:rPr>
              <a:t>Honourable Chief Judge Brian Devereaux SC </a:t>
            </a:r>
          </a:p>
          <a:p>
            <a:pPr algn="ctr"/>
            <a:r>
              <a:rPr lang="en-AU" sz="2400" b="1" i="1" dirty="0">
                <a:solidFill>
                  <a:srgbClr val="002060"/>
                </a:solidFill>
              </a:rPr>
              <a:t>Honourable Judge Brad Farr SC</a:t>
            </a:r>
          </a:p>
          <a:p>
            <a:pPr algn="ctr"/>
            <a:r>
              <a:rPr lang="en-AU" sz="2400" b="1" i="1" dirty="0">
                <a:solidFill>
                  <a:srgbClr val="002060"/>
                </a:solidFill>
              </a:rPr>
              <a:t>District Court of Queensland</a:t>
            </a:r>
          </a:p>
          <a:p>
            <a:pPr algn="ctr"/>
            <a:endParaRPr lang="en-AU" altLang="en-US" sz="2400" b="1" i="1" dirty="0">
              <a:solidFill>
                <a:srgbClr val="595959"/>
              </a:solidFill>
            </a:endParaRP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1759" y="533267"/>
            <a:ext cx="4155193" cy="1262681"/>
          </a:xfrm>
          <a:prstGeom prst="rect">
            <a:avLst/>
          </a:prstGeom>
        </p:spPr>
      </p:pic>
      <p:sp>
        <p:nvSpPr>
          <p:cNvPr id="8" name="TextBox 7"/>
          <p:cNvSpPr txBox="1">
            <a:spLocks noChangeArrowheads="1"/>
          </p:cNvSpPr>
          <p:nvPr/>
        </p:nvSpPr>
        <p:spPr bwMode="auto">
          <a:xfrm>
            <a:off x="-108520" y="4958393"/>
            <a:ext cx="8784976" cy="828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endParaRPr lang="en-US" altLang="en-US" sz="4000" b="1" i="1" dirty="0">
              <a:solidFill>
                <a:srgbClr val="002060"/>
              </a:solidFill>
            </a:endParaRPr>
          </a:p>
        </p:txBody>
      </p:sp>
    </p:spTree>
    <p:extLst>
      <p:ext uri="{BB962C8B-B14F-4D97-AF65-F5344CB8AC3E}">
        <p14:creationId xmlns:p14="http://schemas.microsoft.com/office/powerpoint/2010/main" val="3833620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0930" y="4886579"/>
            <a:ext cx="184731" cy="300082"/>
          </a:xfrm>
          <a:prstGeom prst="rect">
            <a:avLst/>
          </a:prstGeom>
          <a:noFill/>
        </p:spPr>
        <p:txBody>
          <a:bodyPr wrap="none" rtlCol="0">
            <a:spAutoFit/>
          </a:bodyPr>
          <a:lstStyle/>
          <a:p>
            <a:endParaRPr lang="en-US" sz="1350">
              <a:solidFill>
                <a:prstClr val="black"/>
              </a:solidFill>
            </a:endParaRPr>
          </a:p>
        </p:txBody>
      </p:sp>
      <p:sp>
        <p:nvSpPr>
          <p:cNvPr id="3" name="Title 2"/>
          <p:cNvSpPr>
            <a:spLocks noGrp="1"/>
          </p:cNvSpPr>
          <p:nvPr>
            <p:ph type="title"/>
          </p:nvPr>
        </p:nvSpPr>
        <p:spPr>
          <a:xfrm>
            <a:off x="807243" y="437670"/>
            <a:ext cx="7529513" cy="567685"/>
          </a:xfrm>
        </p:spPr>
        <p:txBody>
          <a:bodyPr>
            <a:normAutofit/>
          </a:bodyPr>
          <a:lstStyle/>
          <a:p>
            <a:r>
              <a:rPr lang="en-AU" sz="3200" b="1" dirty="0">
                <a:solidFill>
                  <a:srgbClr val="002060"/>
                </a:solidFill>
                <a:latin typeface="+mn-lt"/>
                <a:cs typeface="Calibri" panose="020F0502020204030204" pitchFamily="34" charset="0"/>
              </a:rPr>
              <a:t>Session 5: Evidence</a:t>
            </a:r>
          </a:p>
        </p:txBody>
      </p:sp>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260648"/>
            <a:ext cx="1606097" cy="921730"/>
          </a:xfrm>
          <a:prstGeom prst="rect">
            <a:avLst/>
          </a:prstGeom>
          <a:noFill/>
          <a:ln>
            <a:noFill/>
          </a:ln>
        </p:spPr>
      </p:pic>
      <p:sp>
        <p:nvSpPr>
          <p:cNvPr id="8" name="Rectangle 7"/>
          <p:cNvSpPr/>
          <p:nvPr/>
        </p:nvSpPr>
        <p:spPr>
          <a:xfrm>
            <a:off x="807243" y="1700809"/>
            <a:ext cx="7725197" cy="3785652"/>
          </a:xfrm>
          <a:prstGeom prst="rect">
            <a:avLst/>
          </a:prstGeom>
        </p:spPr>
        <p:txBody>
          <a:bodyPr wrap="square">
            <a:spAutoFit/>
          </a:bodyPr>
          <a:lstStyle/>
          <a:p>
            <a:pPr marL="457200" indent="-457200">
              <a:lnSpc>
                <a:spcPct val="200000"/>
              </a:lnSpc>
              <a:buAutoNum type="arabicPeriod"/>
            </a:pPr>
            <a:r>
              <a:rPr lang="en-AU" sz="2000" dirty="0"/>
              <a:t>Welcome &amp; Introduction (5 minutes)</a:t>
            </a:r>
          </a:p>
          <a:p>
            <a:pPr marL="457200" indent="-457200">
              <a:lnSpc>
                <a:spcPct val="200000"/>
              </a:lnSpc>
              <a:buAutoNum type="arabicPeriod"/>
            </a:pPr>
            <a:r>
              <a:rPr lang="en-AU" sz="2000" dirty="0"/>
              <a:t>Chief Judge </a:t>
            </a:r>
            <a:r>
              <a:rPr lang="en-AU" sz="2000" dirty="0" smtClean="0"/>
              <a:t>Devereaux &amp; Judge Farr’s </a:t>
            </a:r>
            <a:r>
              <a:rPr lang="en-AU" sz="2000" dirty="0"/>
              <a:t>presentation </a:t>
            </a:r>
            <a:r>
              <a:rPr lang="en-AU" sz="2000" dirty="0" smtClean="0"/>
              <a:t>(30 </a:t>
            </a:r>
            <a:r>
              <a:rPr lang="en-AU" sz="2000" dirty="0"/>
              <a:t>minutes)</a:t>
            </a:r>
          </a:p>
          <a:p>
            <a:pPr marL="457200" indent="-457200">
              <a:lnSpc>
                <a:spcPct val="200000"/>
              </a:lnSpc>
              <a:buAutoNum type="arabicPeriod"/>
            </a:pPr>
            <a:r>
              <a:rPr lang="en-AU" sz="2000" dirty="0"/>
              <a:t>Questions &amp; Answers on presentation </a:t>
            </a:r>
            <a:r>
              <a:rPr lang="en-AU" sz="2000" dirty="0" smtClean="0"/>
              <a:t>(15 </a:t>
            </a:r>
            <a:r>
              <a:rPr lang="en-AU" sz="2000" dirty="0"/>
              <a:t>minutes)</a:t>
            </a:r>
          </a:p>
          <a:p>
            <a:pPr marL="457200" indent="-457200">
              <a:lnSpc>
                <a:spcPct val="200000"/>
              </a:lnSpc>
              <a:buAutoNum type="arabicPeriod"/>
            </a:pPr>
            <a:r>
              <a:rPr lang="en-AU" sz="2000" dirty="0"/>
              <a:t>Scenario Questions on Evidence </a:t>
            </a:r>
            <a:r>
              <a:rPr lang="en-AU" sz="2000" dirty="0" smtClean="0"/>
              <a:t>(40 </a:t>
            </a:r>
            <a:r>
              <a:rPr lang="en-AU" sz="2000" dirty="0"/>
              <a:t>minutes)</a:t>
            </a:r>
          </a:p>
          <a:p>
            <a:pPr marL="457200" indent="-457200">
              <a:lnSpc>
                <a:spcPct val="200000"/>
              </a:lnSpc>
              <a:buAutoNum type="arabicPeriod"/>
            </a:pPr>
            <a:r>
              <a:rPr lang="en-AU" sz="2000" dirty="0"/>
              <a:t>Session Wrap-Up (5 minutes</a:t>
            </a:r>
            <a:r>
              <a:rPr lang="en-AU" sz="2000" dirty="0" smtClean="0"/>
              <a:t>)</a:t>
            </a:r>
          </a:p>
          <a:p>
            <a:pPr marL="457200" indent="-457200">
              <a:lnSpc>
                <a:spcPct val="200000"/>
              </a:lnSpc>
              <a:buAutoNum type="arabicPeriod"/>
            </a:pPr>
            <a:r>
              <a:rPr lang="en-AU" sz="2000" dirty="0" smtClean="0"/>
              <a:t>Course Wrap-Up (20 minutes)</a:t>
            </a:r>
            <a:endParaRPr lang="en-AU" sz="2000" dirty="0"/>
          </a:p>
        </p:txBody>
      </p:sp>
    </p:spTree>
    <p:extLst>
      <p:ext uri="{BB962C8B-B14F-4D97-AF65-F5344CB8AC3E}">
        <p14:creationId xmlns:p14="http://schemas.microsoft.com/office/powerpoint/2010/main" val="915041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99592" y="1268760"/>
            <a:ext cx="4176464" cy="5006556"/>
          </a:xfrm>
        </p:spPr>
        <p:txBody>
          <a:bodyPr>
            <a:normAutofit fontScale="55000" lnSpcReduction="20000"/>
          </a:bodyPr>
          <a:lstStyle/>
          <a:p>
            <a:pPr marL="0" indent="0" algn="just">
              <a:lnSpc>
                <a:spcPct val="120000"/>
              </a:lnSpc>
              <a:spcBef>
                <a:spcPts val="1200"/>
              </a:spcBef>
              <a:buNone/>
            </a:pPr>
            <a:r>
              <a:rPr lang="en-AU" sz="3600" b="1" dirty="0">
                <a:effectLst/>
                <a:ea typeface="Times New Roman" panose="02020603050405020304" pitchFamily="18" charset="0"/>
              </a:rPr>
              <a:t>Once a document is admitted:</a:t>
            </a:r>
            <a:endParaRPr lang="en-AU" sz="3600" dirty="0">
              <a:effectLst/>
              <a:ea typeface="Times New Roman" panose="02020603050405020304" pitchFamily="18" charset="0"/>
            </a:endParaRPr>
          </a:p>
          <a:p>
            <a:pPr marL="342900" lvl="0" indent="-342900">
              <a:lnSpc>
                <a:spcPct val="120000"/>
              </a:lnSpc>
              <a:spcBef>
                <a:spcPts val="1200"/>
              </a:spcBef>
              <a:buFont typeface="Symbol" panose="05050102010706020507" pitchFamily="18" charset="2"/>
              <a:buChar char=""/>
            </a:pPr>
            <a:r>
              <a:rPr lang="en-AU" sz="3600" dirty="0" smtClean="0">
                <a:effectLst/>
                <a:ea typeface="Times New Roman" panose="02020603050405020304" pitchFamily="18" charset="0"/>
              </a:rPr>
              <a:t>The Court </a:t>
            </a:r>
            <a:r>
              <a:rPr lang="en-AU" sz="3600" dirty="0">
                <a:effectLst/>
                <a:ea typeface="Times New Roman" panose="02020603050405020304" pitchFamily="18" charset="0"/>
              </a:rPr>
              <a:t>must determine what the </a:t>
            </a:r>
            <a:r>
              <a:rPr lang="en-AU" sz="3600" dirty="0" smtClean="0">
                <a:effectLst/>
                <a:ea typeface="Times New Roman" panose="02020603050405020304" pitchFamily="18" charset="0"/>
              </a:rPr>
              <a:t>document/statement </a:t>
            </a:r>
            <a:r>
              <a:rPr lang="en-AU" sz="3600" dirty="0">
                <a:effectLst/>
                <a:ea typeface="Times New Roman" panose="02020603050405020304" pitchFamily="18" charset="0"/>
              </a:rPr>
              <a:t>contained therein </a:t>
            </a:r>
            <a:r>
              <a:rPr lang="en-AU" sz="3600" b="1" dirty="0">
                <a:effectLst/>
                <a:ea typeface="Times New Roman" panose="02020603050405020304" pitchFamily="18" charset="0"/>
              </a:rPr>
              <a:t>is evidence of</a:t>
            </a:r>
            <a:r>
              <a:rPr lang="en-AU" sz="3600" dirty="0">
                <a:effectLst/>
                <a:ea typeface="Times New Roman" panose="02020603050405020304" pitchFamily="18" charset="0"/>
              </a:rPr>
              <a:t>?</a:t>
            </a:r>
          </a:p>
          <a:p>
            <a:pPr marL="342900" lvl="0" indent="-342900">
              <a:lnSpc>
                <a:spcPct val="120000"/>
              </a:lnSpc>
              <a:spcBef>
                <a:spcPts val="1200"/>
              </a:spcBef>
              <a:buFont typeface="Symbol" panose="05050102010706020507" pitchFamily="18" charset="2"/>
              <a:buChar char=""/>
            </a:pPr>
            <a:r>
              <a:rPr lang="en-AU" sz="3600" dirty="0" smtClean="0">
                <a:effectLst/>
                <a:ea typeface="Times New Roman" panose="02020603050405020304" pitchFamily="18" charset="0"/>
              </a:rPr>
              <a:t>What </a:t>
            </a:r>
            <a:r>
              <a:rPr lang="en-AU" sz="3600" b="1" dirty="0">
                <a:effectLst/>
                <a:ea typeface="Times New Roman" panose="02020603050405020304" pitchFamily="18" charset="0"/>
              </a:rPr>
              <a:t>weight</a:t>
            </a:r>
            <a:r>
              <a:rPr lang="en-AU" sz="3600" dirty="0">
                <a:effectLst/>
                <a:ea typeface="Times New Roman" panose="02020603050405020304" pitchFamily="18" charset="0"/>
              </a:rPr>
              <a:t> should be attached to it?</a:t>
            </a:r>
          </a:p>
          <a:p>
            <a:pPr marL="342900" lvl="0" indent="-342900">
              <a:lnSpc>
                <a:spcPct val="120000"/>
              </a:lnSpc>
              <a:buFont typeface="Symbol" panose="05050102010706020507" pitchFamily="18" charset="2"/>
              <a:buChar char=""/>
            </a:pPr>
            <a:r>
              <a:rPr lang="en-AU" sz="3600" dirty="0" smtClean="0">
                <a:ea typeface="Calibri" panose="020F0502020204030204" pitchFamily="34" charset="0"/>
                <a:cs typeface="Calibri" panose="020F0502020204030204" pitchFamily="34" charset="0"/>
              </a:rPr>
              <a:t>The </a:t>
            </a:r>
            <a:r>
              <a:rPr lang="en-AU" sz="3600" dirty="0">
                <a:ea typeface="Calibri" panose="020F0502020204030204" pitchFamily="34" charset="0"/>
                <a:cs typeface="Calibri" panose="020F0502020204030204" pitchFamily="34" charset="0"/>
              </a:rPr>
              <a:t>fact a </a:t>
            </a:r>
            <a:r>
              <a:rPr lang="en-AU" sz="3600" dirty="0">
                <a:effectLst/>
                <a:ea typeface="Calibri" panose="020F0502020204030204" pitchFamily="34" charset="0"/>
                <a:cs typeface="Calibri" panose="020F0502020204030204" pitchFamily="34" charset="0"/>
              </a:rPr>
              <a:t>document is admitted </a:t>
            </a:r>
            <a:r>
              <a:rPr lang="en-AU" sz="3600" b="1" dirty="0">
                <a:effectLst/>
                <a:ea typeface="Calibri" panose="020F0502020204030204" pitchFamily="34" charset="0"/>
                <a:cs typeface="Calibri" panose="020F0502020204030204" pitchFamily="34" charset="0"/>
              </a:rPr>
              <a:t>does not mean</a:t>
            </a:r>
            <a:r>
              <a:rPr lang="en-AU" sz="3600" dirty="0">
                <a:effectLst/>
                <a:ea typeface="Calibri" panose="020F0502020204030204" pitchFamily="34" charset="0"/>
                <a:cs typeface="Calibri" panose="020F0502020204030204" pitchFamily="34" charset="0"/>
              </a:rPr>
              <a:t> it will be accepted by the court or weight will be given to it. No different from oral </a:t>
            </a:r>
            <a:r>
              <a:rPr lang="en-AU" sz="3600" dirty="0" smtClean="0">
                <a:effectLst/>
                <a:ea typeface="Calibri" panose="020F0502020204030204" pitchFamily="34" charset="0"/>
                <a:cs typeface="Calibri" panose="020F0502020204030204" pitchFamily="34" charset="0"/>
              </a:rPr>
              <a:t>testimony.</a:t>
            </a:r>
            <a:endParaRPr lang="en-AU" sz="3600" dirty="0">
              <a:effectLst/>
              <a:ea typeface="Calibri" panose="020F0502020204030204" pitchFamily="34" charset="0"/>
              <a:cs typeface="Times New Roman" panose="02020603050405020304" pitchFamily="18" charset="0"/>
            </a:endParaRPr>
          </a:p>
          <a:p>
            <a:pPr marL="342900" lvl="0" indent="-342900">
              <a:lnSpc>
                <a:spcPct val="120000"/>
              </a:lnSpc>
              <a:spcAft>
                <a:spcPts val="800"/>
              </a:spcAft>
              <a:buFont typeface="Symbol" panose="05050102010706020507" pitchFamily="18" charset="2"/>
              <a:buChar char=""/>
            </a:pPr>
            <a:r>
              <a:rPr lang="en-AU" sz="3600" dirty="0" smtClean="0">
                <a:ea typeface="Calibri" panose="020F0502020204030204" pitchFamily="34" charset="0"/>
                <a:cs typeface="Calibri" panose="020F0502020204030204" pitchFamily="34" charset="0"/>
              </a:rPr>
              <a:t>What should the court play close attention to? </a:t>
            </a:r>
            <a:endParaRPr lang="en-AU"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4798F552-4C1F-1E8F-7832-CC41FC85EA6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0" name="Content Placeholder 9">
            <a:extLst>
              <a:ext uri="{FF2B5EF4-FFF2-40B4-BE49-F238E27FC236}">
                <a16:creationId xmlns:a16="http://schemas.microsoft.com/office/drawing/2014/main" id="{AB11EC25-DD54-7140-A098-9570B44EA33A}"/>
              </a:ext>
            </a:extLst>
          </p:cNvPr>
          <p:cNvPicPr>
            <a:picLocks noGrp="1" noChangeAspect="1"/>
          </p:cNvPicPr>
          <p:nvPr>
            <p:ph sz="half" idx="2"/>
          </p:nvPr>
        </p:nvPicPr>
        <p:blipFill>
          <a:blip r:embed="rId3"/>
          <a:stretch>
            <a:fillRect/>
          </a:stretch>
        </p:blipFill>
        <p:spPr>
          <a:xfrm>
            <a:off x="5076056" y="2420888"/>
            <a:ext cx="3248996" cy="2407150"/>
          </a:xfrm>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Evidentiary effect of documents</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031773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916832"/>
            <a:ext cx="3886200" cy="3312368"/>
          </a:xfrm>
        </p:spPr>
        <p:txBody>
          <a:bodyPr/>
          <a:lstStyle/>
          <a:p>
            <a:pPr>
              <a:lnSpc>
                <a:spcPct val="100000"/>
              </a:lnSpc>
              <a:spcAft>
                <a:spcPts val="800"/>
              </a:spcAft>
            </a:pPr>
            <a:r>
              <a:rPr lang="en-AU" sz="2000" i="1" dirty="0">
                <a:effectLst/>
                <a:latin typeface="Calibri" panose="020F0502020204030204" pitchFamily="34" charset="0"/>
                <a:ea typeface="Calibri" panose="020F0502020204030204" pitchFamily="34" charset="0"/>
                <a:cs typeface="Times New Roman" panose="02020603050405020304" pitchFamily="18" charset="0"/>
              </a:rPr>
              <a:t>Evidence Act</a:t>
            </a:r>
            <a:r>
              <a:rPr lang="en-AU" sz="2000" dirty="0">
                <a:effectLst/>
                <a:latin typeface="Calibri" panose="020F0502020204030204" pitchFamily="34" charset="0"/>
                <a:ea typeface="Calibri" panose="020F0502020204030204" pitchFamily="34" charset="0"/>
                <a:cs typeface="Times New Roman" panose="02020603050405020304" pitchFamily="18" charset="0"/>
              </a:rPr>
              <a:t> 1995 (</a:t>
            </a:r>
            <a:r>
              <a:rPr lang="en-AU" sz="2000" dirty="0" err="1">
                <a:effectLst/>
                <a:latin typeface="Calibri" panose="020F0502020204030204" pitchFamily="34" charset="0"/>
                <a:ea typeface="Calibri" panose="020F0502020204030204" pitchFamily="34" charset="0"/>
                <a:cs typeface="Times New Roman" panose="02020603050405020304" pitchFamily="18" charset="0"/>
              </a:rPr>
              <a:t>Cth</a:t>
            </a:r>
            <a:r>
              <a:rPr lang="en-AU" sz="2000" dirty="0">
                <a:effectLst/>
                <a:latin typeface="Calibri" panose="020F0502020204030204" pitchFamily="34" charset="0"/>
                <a:ea typeface="Calibri" panose="020F0502020204030204" pitchFamily="34" charset="0"/>
                <a:cs typeface="Times New Roman" panose="02020603050405020304" pitchFamily="18" charset="0"/>
              </a:rPr>
              <a:t>) definition.</a:t>
            </a:r>
          </a:p>
          <a:p>
            <a:pPr>
              <a:lnSpc>
                <a:spcPct val="100000"/>
              </a:lnSpc>
              <a:spcAft>
                <a:spcPts val="800"/>
              </a:spcAft>
            </a:pPr>
            <a:r>
              <a:rPr lang="en-AU" sz="2000" i="1" dirty="0" smtClean="0">
                <a:effectLst/>
                <a:latin typeface="Calibri" panose="020F0502020204030204" pitchFamily="34" charset="0"/>
                <a:ea typeface="Calibri" panose="020F0502020204030204" pitchFamily="34" charset="0"/>
                <a:cs typeface="Times New Roman" panose="02020603050405020304" pitchFamily="18" charset="0"/>
              </a:rPr>
              <a:t>Evidence </a:t>
            </a:r>
            <a:r>
              <a:rPr lang="en-AU" sz="2000" i="1" dirty="0">
                <a:effectLst/>
                <a:latin typeface="Calibri" panose="020F0502020204030204" pitchFamily="34" charset="0"/>
                <a:ea typeface="Calibri" panose="020F0502020204030204" pitchFamily="34" charset="0"/>
                <a:cs typeface="Times New Roman" panose="02020603050405020304" pitchFamily="18" charset="0"/>
              </a:rPr>
              <a:t>Act </a:t>
            </a:r>
            <a:r>
              <a:rPr lang="en-AU" sz="2000" dirty="0">
                <a:effectLst/>
                <a:latin typeface="Calibri" panose="020F0502020204030204" pitchFamily="34" charset="0"/>
                <a:ea typeface="Calibri" panose="020F0502020204030204" pitchFamily="34" charset="0"/>
                <a:cs typeface="Times New Roman" panose="02020603050405020304" pitchFamily="18" charset="0"/>
              </a:rPr>
              <a:t>1977 (Qld), in contrast.</a:t>
            </a:r>
          </a:p>
          <a:p>
            <a:pPr>
              <a:lnSpc>
                <a:spcPct val="100000"/>
              </a:lnSpc>
              <a:spcAft>
                <a:spcPts val="800"/>
              </a:spcAft>
            </a:pPr>
            <a:r>
              <a:rPr lang="en-AU" sz="2000" dirty="0" smtClean="0">
                <a:effectLst/>
                <a:latin typeface="Calibri" panose="020F0502020204030204" pitchFamily="34" charset="0"/>
                <a:ea typeface="Calibri" panose="020F0502020204030204" pitchFamily="34" charset="0"/>
                <a:cs typeface="Calibri" panose="020F0502020204030204" pitchFamily="34" charset="0"/>
              </a:rPr>
              <a:t>How </a:t>
            </a:r>
            <a:r>
              <a:rPr lang="en-AU" sz="2000" dirty="0">
                <a:effectLst/>
                <a:latin typeface="Calibri" panose="020F0502020204030204" pitchFamily="34" charset="0"/>
                <a:ea typeface="Calibri" panose="020F0502020204030204" pitchFamily="34" charset="0"/>
                <a:cs typeface="Calibri" panose="020F0502020204030204" pitchFamily="34" charset="0"/>
              </a:rPr>
              <a:t>does your jurisdiction define a ‘document’?</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4798F552-4C1F-1E8F-7832-CC41FC85EA6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1" name="Content Placeholder 10">
            <a:extLst>
              <a:ext uri="{FF2B5EF4-FFF2-40B4-BE49-F238E27FC236}">
                <a16:creationId xmlns:a16="http://schemas.microsoft.com/office/drawing/2014/main" id="{C0A1CCBE-9767-0B60-311B-7A44EF2F9383}"/>
              </a:ext>
            </a:extLst>
          </p:cNvPr>
          <p:cNvPicPr>
            <a:picLocks noGrp="1" noChangeAspect="1"/>
          </p:cNvPicPr>
          <p:nvPr>
            <p:ph sz="half" idx="2"/>
          </p:nvPr>
        </p:nvPicPr>
        <p:blipFill>
          <a:blip r:embed="rId3"/>
          <a:stretch>
            <a:fillRect/>
          </a:stretch>
        </p:blipFill>
        <p:spPr>
          <a:xfrm>
            <a:off x="5888484" y="2132857"/>
            <a:ext cx="2211908" cy="2361868"/>
          </a:xfrm>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What is a ‘document’?</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4032148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772816"/>
            <a:ext cx="3886200" cy="3547591"/>
          </a:xfrm>
        </p:spPr>
        <p:txBody>
          <a:bodyPr>
            <a:normAutofit/>
          </a:bodyPr>
          <a:lstStyle/>
          <a:p>
            <a:pPr>
              <a:lnSpc>
                <a:spcPct val="100000"/>
              </a:lnSpc>
              <a:spcAft>
                <a:spcPts val="800"/>
              </a:spcAft>
            </a:pPr>
            <a:r>
              <a:rPr lang="en-AU" sz="2000" dirty="0" smtClean="0">
                <a:effectLst/>
                <a:latin typeface="Calibri" panose="020F0502020204030204" pitchFamily="34" charset="0"/>
                <a:ea typeface="Calibri" panose="020F0502020204030204" pitchFamily="34" charset="0"/>
                <a:cs typeface="Calibri" panose="020F0502020204030204" pitchFamily="34" charset="0"/>
              </a:rPr>
              <a:t>In </a:t>
            </a:r>
            <a:r>
              <a:rPr lang="en-AU" sz="2000" dirty="0">
                <a:effectLst/>
                <a:latin typeface="Calibri" panose="020F0502020204030204" pitchFamily="34" charset="0"/>
                <a:ea typeface="Calibri" panose="020F0502020204030204" pitchFamily="34" charset="0"/>
                <a:cs typeface="Calibri" panose="020F0502020204030204" pitchFamily="34" charset="0"/>
              </a:rPr>
              <a:t>the form of </a:t>
            </a:r>
            <a:r>
              <a:rPr lang="en-AU" sz="2000" dirty="0">
                <a:effectLst/>
                <a:latin typeface="Calibri" panose="020F0502020204030204" pitchFamily="34" charset="0"/>
                <a:ea typeface="Calibri" panose="020F0502020204030204" pitchFamily="34" charset="0"/>
                <a:cs typeface="Times New Roman" panose="02020603050405020304" pitchFamily="18" charset="0"/>
              </a:rPr>
              <a:t>business records, bank records, ledgers, invoices, receipts etc and, email </a:t>
            </a:r>
            <a:r>
              <a:rPr lang="en-AU" sz="2000" dirty="0" smtClean="0">
                <a:effectLst/>
                <a:latin typeface="Calibri" panose="020F0502020204030204" pitchFamily="34" charset="0"/>
                <a:ea typeface="Calibri" panose="020F0502020204030204" pitchFamily="34" charset="0"/>
                <a:cs typeface="Times New Roman" panose="02020603050405020304" pitchFamily="18" charset="0"/>
              </a:rPr>
              <a:t>exchanges.</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800"/>
              </a:spcAft>
            </a:pPr>
            <a:r>
              <a:rPr lang="en-AU" sz="2000" dirty="0">
                <a:latin typeface="Calibri" panose="020F0502020204030204" pitchFamily="34" charset="0"/>
                <a:ea typeface="Calibri" panose="020F0502020204030204" pitchFamily="34" charset="0"/>
                <a:cs typeface="Calibri" panose="020F0502020204030204" pitchFamily="34" charset="0"/>
              </a:rPr>
              <a:t>D</a:t>
            </a:r>
            <a:r>
              <a:rPr lang="en-AU" sz="2000" dirty="0" smtClean="0">
                <a:effectLst/>
                <a:latin typeface="Calibri" panose="020F0502020204030204" pitchFamily="34" charset="0"/>
                <a:ea typeface="Calibri" panose="020F0502020204030204" pitchFamily="34" charset="0"/>
                <a:cs typeface="Calibri" panose="020F0502020204030204" pitchFamily="34" charset="0"/>
              </a:rPr>
              <a:t>iscussion </a:t>
            </a:r>
            <a:r>
              <a:rPr lang="en-AU" sz="2000" dirty="0">
                <a:effectLst/>
                <a:latin typeface="Calibri" panose="020F0502020204030204" pitchFamily="34" charset="0"/>
                <a:ea typeface="Calibri" panose="020F0502020204030204" pitchFamily="34" charset="0"/>
                <a:cs typeface="Calibri" panose="020F0502020204030204" pitchFamily="34" charset="0"/>
              </a:rPr>
              <a:t>of business </a:t>
            </a:r>
            <a:r>
              <a:rPr lang="en-AU" sz="2000" dirty="0" smtClean="0">
                <a:effectLst/>
                <a:latin typeface="Calibri" panose="020F0502020204030204" pitchFamily="34" charset="0"/>
                <a:ea typeface="Calibri" panose="020F0502020204030204" pitchFamily="34" charset="0"/>
                <a:cs typeface="Calibri" panose="020F0502020204030204" pitchFamily="34" charset="0"/>
              </a:rPr>
              <a:t>records.</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800"/>
              </a:spcAft>
            </a:pPr>
            <a:r>
              <a:rPr lang="en-AU" sz="2000" dirty="0">
                <a:latin typeface="Calibri" panose="020F0502020204030204" pitchFamily="34" charset="0"/>
                <a:ea typeface="Calibri" panose="020F0502020204030204" pitchFamily="34" charset="0"/>
                <a:cs typeface="Calibri" panose="020F0502020204030204" pitchFamily="34" charset="0"/>
              </a:rPr>
              <a:t>D</a:t>
            </a:r>
            <a:r>
              <a:rPr lang="en-AU" sz="2000" dirty="0" smtClean="0">
                <a:effectLst/>
                <a:latin typeface="Calibri" panose="020F0502020204030204" pitchFamily="34" charset="0"/>
                <a:ea typeface="Calibri" panose="020F0502020204030204" pitchFamily="34" charset="0"/>
                <a:cs typeface="Calibri" panose="020F0502020204030204" pitchFamily="34" charset="0"/>
              </a:rPr>
              <a:t>iscussion </a:t>
            </a:r>
            <a:r>
              <a:rPr lang="en-AU" sz="2000" dirty="0">
                <a:effectLst/>
                <a:latin typeface="Calibri" panose="020F0502020204030204" pitchFamily="34" charset="0"/>
                <a:ea typeface="Calibri" panose="020F0502020204030204" pitchFamily="34" charset="0"/>
                <a:cs typeface="Calibri" panose="020F0502020204030204" pitchFamily="34" charset="0"/>
              </a:rPr>
              <a:t>of emails – may include third party emails (exception to the hearsay rule</a:t>
            </a:r>
            <a:r>
              <a:rPr lang="en-AU" sz="2000" dirty="0" smtClean="0">
                <a:effectLst/>
                <a:latin typeface="Calibri" panose="020F0502020204030204" pitchFamily="34" charset="0"/>
                <a:ea typeface="Calibri" panose="020F0502020204030204" pitchFamily="34" charset="0"/>
                <a:cs typeface="Calibri" panose="020F0502020204030204" pitchFamily="34" charset="0"/>
              </a:rPr>
              <a:t>).</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6" name="Content Placeholder 5" descr="What Is Scientific Research Misconduct Fraud In Clinical Research">
            <a:extLst>
              <a:ext uri="{FF2B5EF4-FFF2-40B4-BE49-F238E27FC236}">
                <a16:creationId xmlns:a16="http://schemas.microsoft.com/office/drawing/2014/main" id="{C6CEA536-DA41-4C38-4A82-CD2CF4467A8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201295" y="2060848"/>
            <a:ext cx="3456384" cy="2304256"/>
          </a:xfrm>
          <a:prstGeom prst="rect">
            <a:avLst/>
          </a:prstGeom>
          <a:noFill/>
          <a:ln>
            <a:noFill/>
          </a:ln>
        </p:spPr>
      </p:pic>
      <p:sp>
        <p:nvSpPr>
          <p:cNvPr id="7"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Fraud trials most documents are:</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56463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825625"/>
            <a:ext cx="3886200" cy="4351338"/>
          </a:xfrm>
        </p:spPr>
        <p:txBody>
          <a:bodyPr/>
          <a:lstStyle/>
          <a:p>
            <a:pPr>
              <a:lnSpc>
                <a:spcPct val="100000"/>
              </a:lnSpc>
              <a:spcAft>
                <a:spcPts val="800"/>
              </a:spcAft>
            </a:pPr>
            <a:r>
              <a:rPr lang="en-AU" sz="2000" dirty="0" smtClean="0">
                <a:latin typeface="Calibri" panose="020F0502020204030204" pitchFamily="34" charset="0"/>
                <a:ea typeface="Calibri" panose="020F0502020204030204" pitchFamily="34" charset="0"/>
                <a:cs typeface="Calibri" panose="020F0502020204030204" pitchFamily="34" charset="0"/>
              </a:rPr>
              <a:t>Usually</a:t>
            </a:r>
            <a:r>
              <a:rPr lang="en-AU" sz="2000" dirty="0" smtClean="0">
                <a:effectLst/>
                <a:latin typeface="Calibri" panose="020F0502020204030204" pitchFamily="34" charset="0"/>
                <a:ea typeface="Calibri" panose="020F0502020204030204" pitchFamily="34" charset="0"/>
                <a:cs typeface="Calibri" panose="020F0502020204030204" pitchFamily="34" charset="0"/>
              </a:rPr>
              <a:t>, </a:t>
            </a:r>
            <a:r>
              <a:rPr lang="en-AU" sz="2000" dirty="0">
                <a:effectLst/>
                <a:latin typeface="Calibri" panose="020F0502020204030204" pitchFamily="34" charset="0"/>
                <a:ea typeface="Calibri" panose="020F0502020204030204" pitchFamily="34" charset="0"/>
                <a:cs typeface="Calibri" panose="020F0502020204030204" pitchFamily="34" charset="0"/>
              </a:rPr>
              <a:t>a witness is </a:t>
            </a:r>
            <a:r>
              <a:rPr lang="en-AU" sz="2000" b="1" dirty="0">
                <a:effectLst/>
                <a:latin typeface="Calibri" panose="020F0502020204030204" pitchFamily="34" charset="0"/>
                <a:ea typeface="Calibri" panose="020F0502020204030204" pitchFamily="34" charset="0"/>
                <a:cs typeface="Calibri" panose="020F0502020204030204" pitchFamily="34" charset="0"/>
              </a:rPr>
              <a:t>not</a:t>
            </a:r>
            <a:r>
              <a:rPr lang="en-AU" sz="2000" dirty="0">
                <a:effectLst/>
                <a:latin typeface="Calibri" panose="020F0502020204030204" pitchFamily="34" charset="0"/>
                <a:ea typeface="Calibri" panose="020F0502020204030204" pitchFamily="34" charset="0"/>
                <a:cs typeface="Calibri" panose="020F0502020204030204" pitchFamily="34" charset="0"/>
              </a:rPr>
              <a:t> permitted to consult a contemporary note until his/her memory of the event is </a:t>
            </a:r>
            <a:r>
              <a:rPr lang="en-AU" sz="2000" b="1" dirty="0" smtClean="0">
                <a:effectLst/>
                <a:latin typeface="Calibri" panose="020F0502020204030204" pitchFamily="34" charset="0"/>
                <a:ea typeface="Calibri" panose="020F0502020204030204" pitchFamily="34" charset="0"/>
                <a:cs typeface="Calibri" panose="020F0502020204030204" pitchFamily="34" charset="0"/>
              </a:rPr>
              <a:t>exhausted.</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spcAft>
                <a:spcPts val="800"/>
              </a:spcAft>
            </a:pPr>
            <a:r>
              <a:rPr lang="en-AU" sz="2000" dirty="0">
                <a:latin typeface="Calibri" panose="020F0502020204030204" pitchFamily="34" charset="0"/>
                <a:ea typeface="Calibri" panose="020F0502020204030204" pitchFamily="34" charset="0"/>
                <a:cs typeface="Calibri" panose="020F0502020204030204" pitchFamily="34" charset="0"/>
              </a:rPr>
              <a:t>E</a:t>
            </a:r>
            <a:r>
              <a:rPr lang="en-AU" sz="2000" dirty="0" smtClean="0">
                <a:effectLst/>
                <a:latin typeface="Calibri" panose="020F0502020204030204" pitchFamily="34" charset="0"/>
                <a:ea typeface="Calibri" panose="020F0502020204030204" pitchFamily="34" charset="0"/>
                <a:cs typeface="Calibri" panose="020F0502020204030204" pitchFamily="34" charset="0"/>
              </a:rPr>
              <a:t>xceptions </a:t>
            </a:r>
            <a:r>
              <a:rPr lang="en-AU" sz="2000" dirty="0">
                <a:effectLst/>
                <a:latin typeface="Calibri" panose="020F0502020204030204" pitchFamily="34" charset="0"/>
                <a:ea typeface="Calibri" panose="020F0502020204030204" pitchFamily="34" charset="0"/>
                <a:cs typeface="Calibri" panose="020F0502020204030204" pitchFamily="34" charset="0"/>
              </a:rPr>
              <a:t>– what are they?</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7"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Refreshing memory from </a:t>
            </a:r>
          </a:p>
          <a:p>
            <a:r>
              <a:rPr lang="en-AU" sz="3200" b="1" dirty="0" smtClean="0">
                <a:solidFill>
                  <a:srgbClr val="002060"/>
                </a:solidFill>
                <a:latin typeface="+mn-lt"/>
                <a:cs typeface="Calibri" panose="020F0502020204030204" pitchFamily="34" charset="0"/>
              </a:rPr>
              <a:t>documents</a:t>
            </a:r>
            <a:endParaRPr lang="en-AU" sz="3200" b="1" dirty="0">
              <a:solidFill>
                <a:srgbClr val="002060"/>
              </a:solidFill>
              <a:latin typeface="+mn-lt"/>
              <a:cs typeface="Calibri" panose="020F0502020204030204" pitchFamily="34" charset="0"/>
            </a:endParaRPr>
          </a:p>
        </p:txBody>
      </p:sp>
      <p:pic>
        <p:nvPicPr>
          <p:cNvPr id="9" name="Content Placeholder 9">
            <a:extLst>
              <a:ext uri="{FF2B5EF4-FFF2-40B4-BE49-F238E27FC236}">
                <a16:creationId xmlns:a16="http://schemas.microsoft.com/office/drawing/2014/main" id="{AB11EC25-DD54-7140-A098-9570B44EA33A}"/>
              </a:ext>
            </a:extLst>
          </p:cNvPr>
          <p:cNvPicPr>
            <a:picLocks noChangeAspect="1"/>
          </p:cNvPicPr>
          <p:nvPr/>
        </p:nvPicPr>
        <p:blipFill>
          <a:blip r:embed="rId3"/>
          <a:stretch>
            <a:fillRect/>
          </a:stretch>
        </p:blipFill>
        <p:spPr>
          <a:xfrm>
            <a:off x="5292080" y="2060848"/>
            <a:ext cx="3248996" cy="2407150"/>
          </a:xfrm>
          <a:prstGeom prst="rect">
            <a:avLst/>
          </a:prstGeom>
        </p:spPr>
      </p:pic>
    </p:spTree>
    <p:extLst>
      <p:ext uri="{BB962C8B-B14F-4D97-AF65-F5344CB8AC3E}">
        <p14:creationId xmlns:p14="http://schemas.microsoft.com/office/powerpoint/2010/main" val="1341336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449160"/>
            <a:ext cx="3886200" cy="4351338"/>
          </a:xfrm>
        </p:spPr>
        <p:txBody>
          <a:bodyPr/>
          <a:lstStyle/>
          <a:p>
            <a:pPr>
              <a:lnSpc>
                <a:spcPct val="107000"/>
              </a:lnSpc>
              <a:spcAft>
                <a:spcPts val="800"/>
              </a:spcAft>
            </a:pPr>
            <a:r>
              <a:rPr lang="en-AU" sz="2000" dirty="0" smtClean="0">
                <a:effectLst/>
                <a:latin typeface="Calibri" panose="020F0502020204030204" pitchFamily="34" charset="0"/>
                <a:ea typeface="Times New Roman" panose="02020603050405020304" pitchFamily="18" charset="0"/>
                <a:cs typeface="Calibri" panose="020F0502020204030204" pitchFamily="34" charset="0"/>
              </a:rPr>
              <a:t>Is </a:t>
            </a:r>
            <a:r>
              <a:rPr lang="en-AU" sz="2000" dirty="0">
                <a:effectLst/>
                <a:latin typeface="Calibri" panose="020F0502020204030204" pitchFamily="34" charset="0"/>
                <a:ea typeface="Times New Roman" panose="02020603050405020304" pitchFamily="18" charset="0"/>
                <a:cs typeface="Calibri" panose="020F0502020204030204" pitchFamily="34" charset="0"/>
              </a:rPr>
              <a:t>based on the policy of excluding unreliable </a:t>
            </a:r>
            <a:r>
              <a:rPr lang="en-AU" sz="2000" dirty="0" smtClean="0">
                <a:effectLst/>
                <a:latin typeface="Calibri" panose="020F0502020204030204" pitchFamily="34" charset="0"/>
                <a:ea typeface="Times New Roman" panose="02020603050405020304" pitchFamily="18" charset="0"/>
                <a:cs typeface="Calibri" panose="020F0502020204030204" pitchFamily="34" charset="0"/>
              </a:rPr>
              <a:t>evidence.</a:t>
            </a:r>
            <a:endParaRPr lang="en-AU" sz="2000" dirty="0">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en-AU" sz="2000" dirty="0" smtClean="0">
                <a:effectLst/>
                <a:latin typeface="Calibri" panose="020F0502020204030204" pitchFamily="34" charset="0"/>
                <a:ea typeface="Times New Roman" panose="02020603050405020304" pitchFamily="18" charset="0"/>
                <a:cs typeface="Calibri" panose="020F0502020204030204" pitchFamily="34" charset="0"/>
              </a:rPr>
              <a:t>Forbids </a:t>
            </a:r>
            <a:r>
              <a:rPr lang="en-AU" sz="2000" dirty="0">
                <a:effectLst/>
                <a:latin typeface="Calibri" panose="020F0502020204030204" pitchFamily="34" charset="0"/>
                <a:ea typeface="Times New Roman" panose="02020603050405020304" pitchFamily="18" charset="0"/>
                <a:cs typeface="Calibri" panose="020F0502020204030204" pitchFamily="34" charset="0"/>
              </a:rPr>
              <a:t>the repetition of a prior statement to the witness by another, if the purpose is to assert that the facts contained within the statement are </a:t>
            </a:r>
            <a:r>
              <a:rPr lang="en-AU" sz="2000" dirty="0" smtClean="0">
                <a:effectLst/>
                <a:latin typeface="Calibri" panose="020F0502020204030204" pitchFamily="34" charset="0"/>
                <a:ea typeface="Times New Roman" panose="02020603050405020304" pitchFamily="18" charset="0"/>
                <a:cs typeface="Calibri" panose="020F0502020204030204" pitchFamily="34" charset="0"/>
              </a:rPr>
              <a:t>true.</a:t>
            </a:r>
            <a:endParaRPr lang="en-AU" sz="2000" dirty="0">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r>
              <a:rPr lang="en-AU" sz="2000" dirty="0">
                <a:latin typeface="Calibri" panose="020F0502020204030204" pitchFamily="34" charset="0"/>
                <a:ea typeface="Times New Roman" panose="02020603050405020304" pitchFamily="18" charset="0"/>
                <a:cs typeface="Calibri" panose="020F0502020204030204" pitchFamily="34" charset="0"/>
              </a:rPr>
              <a:t>A</a:t>
            </a:r>
            <a:r>
              <a:rPr lang="en-AU" sz="2000" dirty="0" smtClean="0">
                <a:effectLst/>
                <a:latin typeface="Calibri" panose="020F0502020204030204" pitchFamily="34" charset="0"/>
                <a:ea typeface="Times New Roman" panose="02020603050405020304" pitchFamily="18" charset="0"/>
                <a:cs typeface="Calibri" panose="020F0502020204030204" pitchFamily="34" charset="0"/>
              </a:rPr>
              <a:t>pplies </a:t>
            </a:r>
            <a:r>
              <a:rPr lang="en-AU" sz="2000" dirty="0">
                <a:effectLst/>
                <a:latin typeface="Calibri" panose="020F0502020204030204" pitchFamily="34" charset="0"/>
                <a:ea typeface="Times New Roman" panose="02020603050405020304" pitchFamily="18" charset="0"/>
                <a:cs typeface="Calibri" panose="020F0502020204030204" pitchFamily="34" charset="0"/>
              </a:rPr>
              <a:t>equally to evidence elicited in evidence-in-chief and to cross-examination.</a:t>
            </a:r>
          </a:p>
          <a:p>
            <a:pPr marL="0" indent="0">
              <a:lnSpc>
                <a:spcPct val="107000"/>
              </a:lnSpc>
              <a:spcAft>
                <a:spcPts val="800"/>
              </a:spcAft>
              <a:buNone/>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1" name="Content Placeholder 10">
            <a:extLst>
              <a:ext uri="{FF2B5EF4-FFF2-40B4-BE49-F238E27FC236}">
                <a16:creationId xmlns:a16="http://schemas.microsoft.com/office/drawing/2014/main" id="{15A39D9F-F1DC-6B6E-B646-BCDA89DD2197}"/>
              </a:ext>
            </a:extLst>
          </p:cNvPr>
          <p:cNvPicPr>
            <a:picLocks noGrp="1" noChangeAspect="1"/>
          </p:cNvPicPr>
          <p:nvPr>
            <p:ph sz="half" idx="2"/>
          </p:nvPr>
        </p:nvPicPr>
        <p:blipFill>
          <a:blip r:embed="rId3"/>
          <a:stretch>
            <a:fillRect/>
          </a:stretch>
        </p:blipFill>
        <p:spPr>
          <a:xfrm>
            <a:off x="5842808" y="1666643"/>
            <a:ext cx="2814871" cy="4138621"/>
          </a:xfrm>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Rule against hearsay</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6462905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449160"/>
            <a:ext cx="3886200" cy="4351338"/>
          </a:xfrm>
        </p:spPr>
        <p:txBody>
          <a:bodyPr/>
          <a:lstStyle/>
          <a:p>
            <a:pPr>
              <a:lnSpc>
                <a:spcPct val="107000"/>
              </a:lnSpc>
              <a:spcAft>
                <a:spcPts val="800"/>
              </a:spcAft>
            </a:pPr>
            <a:r>
              <a:rPr lang="en-AU" sz="2000" dirty="0">
                <a:ea typeface="Times New Roman" panose="02020603050405020304" pitchFamily="18" charset="0"/>
              </a:rPr>
              <a:t>H</a:t>
            </a:r>
            <a:r>
              <a:rPr lang="en-AU" sz="2000" dirty="0" smtClean="0">
                <a:ea typeface="Times New Roman" panose="02020603050405020304" pitchFamily="18" charset="0"/>
              </a:rPr>
              <a:t>earsay </a:t>
            </a:r>
            <a:r>
              <a:rPr lang="en-AU" sz="2000" dirty="0">
                <a:ea typeface="Times New Roman" panose="02020603050405020304" pitchFamily="18" charset="0"/>
              </a:rPr>
              <a:t>evidence may be </a:t>
            </a:r>
            <a:r>
              <a:rPr lang="en-AU" sz="2000" dirty="0" smtClean="0">
                <a:ea typeface="Times New Roman" panose="02020603050405020304" pitchFamily="18" charset="0"/>
              </a:rPr>
              <a:t>unreliable.</a:t>
            </a:r>
            <a:endParaRPr lang="en-AU" sz="2000" dirty="0">
              <a:ea typeface="Times New Roman" panose="02020603050405020304" pitchFamily="18" charset="0"/>
            </a:endParaRPr>
          </a:p>
          <a:p>
            <a:pPr>
              <a:lnSpc>
                <a:spcPct val="107000"/>
              </a:lnSpc>
              <a:spcAft>
                <a:spcPts val="800"/>
              </a:spcAft>
            </a:pPr>
            <a:r>
              <a:rPr lang="en-AU" sz="2000" dirty="0">
                <a:ea typeface="Times New Roman" panose="02020603050405020304" pitchFamily="18" charset="0"/>
              </a:rPr>
              <a:t> </a:t>
            </a:r>
            <a:r>
              <a:rPr lang="en-AU" sz="2000" dirty="0" smtClean="0">
                <a:ea typeface="Times New Roman" panose="02020603050405020304" pitchFamily="18" charset="0"/>
              </a:rPr>
              <a:t>Absence </a:t>
            </a:r>
            <a:r>
              <a:rPr lang="en-AU" sz="2000" dirty="0">
                <a:ea typeface="Times New Roman" panose="02020603050405020304" pitchFamily="18" charset="0"/>
              </a:rPr>
              <a:t>of opportunity to cross-examine on it, because the alleged author of the statement in question is not the witness.</a:t>
            </a:r>
          </a:p>
          <a:p>
            <a:pPr>
              <a:lnSpc>
                <a:spcPct val="107000"/>
              </a:lnSpc>
              <a:spcAft>
                <a:spcPts val="800"/>
              </a:spcAft>
            </a:pPr>
            <a:r>
              <a:rPr lang="en-AU" sz="2000" dirty="0" smtClean="0">
                <a:ea typeface="Times New Roman" panose="02020603050405020304" pitchFamily="18" charset="0"/>
              </a:rPr>
              <a:t>Witnesses </a:t>
            </a:r>
            <a:r>
              <a:rPr lang="en-AU" sz="2000" dirty="0">
                <a:ea typeface="Times New Roman" panose="02020603050405020304" pitchFamily="18" charset="0"/>
              </a:rPr>
              <a:t>are only permitted to give evidence as to the matters that they personally </a:t>
            </a:r>
            <a:r>
              <a:rPr lang="en-AU" sz="2000" dirty="0" smtClean="0">
                <a:ea typeface="Times New Roman" panose="02020603050405020304" pitchFamily="18" charset="0"/>
              </a:rPr>
              <a:t>experienced/ witnessed/heard.</a:t>
            </a:r>
            <a:endParaRPr lang="en-AU" sz="2000" dirty="0">
              <a:ea typeface="Times New Roman" panose="02020603050405020304" pitchFamily="18" charset="0"/>
            </a:endParaRPr>
          </a:p>
          <a:p>
            <a:pPr marL="0" indent="0">
              <a:lnSpc>
                <a:spcPct val="107000"/>
              </a:lnSpc>
              <a:spcAft>
                <a:spcPts val="800"/>
              </a:spcAft>
              <a:buNone/>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1" name="Content Placeholder 10">
            <a:extLst>
              <a:ext uri="{FF2B5EF4-FFF2-40B4-BE49-F238E27FC236}">
                <a16:creationId xmlns:a16="http://schemas.microsoft.com/office/drawing/2014/main" id="{15A39D9F-F1DC-6B6E-B646-BCDA89DD2197}"/>
              </a:ext>
            </a:extLst>
          </p:cNvPr>
          <p:cNvPicPr>
            <a:picLocks noGrp="1" noChangeAspect="1"/>
          </p:cNvPicPr>
          <p:nvPr>
            <p:ph sz="half" idx="2"/>
          </p:nvPr>
        </p:nvPicPr>
        <p:blipFill>
          <a:blip r:embed="rId3"/>
          <a:stretch>
            <a:fillRect/>
          </a:stretch>
        </p:blipFill>
        <p:spPr>
          <a:xfrm>
            <a:off x="5842808" y="1666643"/>
            <a:ext cx="2814871" cy="4138621"/>
          </a:xfrm>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Rule against hearsay</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4118422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844824"/>
            <a:ext cx="3886200" cy="3955674"/>
          </a:xfrm>
        </p:spPr>
        <p:txBody>
          <a:bodyPr/>
          <a:lstStyle/>
          <a:p>
            <a:pPr>
              <a:lnSpc>
                <a:spcPct val="107000"/>
              </a:lnSpc>
              <a:spcAft>
                <a:spcPts val="800"/>
              </a:spcAft>
            </a:pPr>
            <a:r>
              <a:rPr lang="en-AU" sz="2000" dirty="0">
                <a:latin typeface="Calibri" panose="020F0502020204030204" pitchFamily="34" charset="0"/>
                <a:ea typeface="Times New Roman" panose="02020603050405020304" pitchFamily="18" charset="0"/>
                <a:cs typeface="Calibri" panose="020F0502020204030204" pitchFamily="34" charset="0"/>
              </a:rPr>
              <a:t>Not every repetition of another’s statement infringes the hearsay rule</a:t>
            </a:r>
          </a:p>
          <a:p>
            <a:pPr>
              <a:lnSpc>
                <a:spcPct val="107000"/>
              </a:lnSpc>
              <a:spcAft>
                <a:spcPts val="800"/>
              </a:spcAft>
            </a:pPr>
            <a:r>
              <a:rPr lang="en-AU" sz="2000" dirty="0">
                <a:latin typeface="Calibri" panose="020F0502020204030204" pitchFamily="34" charset="0"/>
                <a:ea typeface="Times New Roman" panose="02020603050405020304" pitchFamily="18" charset="0"/>
                <a:cs typeface="Calibri" panose="020F0502020204030204" pitchFamily="34" charset="0"/>
              </a:rPr>
              <a:t>Why?</a:t>
            </a:r>
          </a:p>
          <a:p>
            <a:pPr marL="0" indent="0">
              <a:lnSpc>
                <a:spcPct val="107000"/>
              </a:lnSpc>
              <a:spcAft>
                <a:spcPts val="800"/>
              </a:spcAft>
              <a:buNone/>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1" name="Content Placeholder 10">
            <a:extLst>
              <a:ext uri="{FF2B5EF4-FFF2-40B4-BE49-F238E27FC236}">
                <a16:creationId xmlns:a16="http://schemas.microsoft.com/office/drawing/2014/main" id="{15A39D9F-F1DC-6B6E-B646-BCDA89DD2197}"/>
              </a:ext>
            </a:extLst>
          </p:cNvPr>
          <p:cNvPicPr>
            <a:picLocks noGrp="1" noChangeAspect="1"/>
          </p:cNvPicPr>
          <p:nvPr>
            <p:ph sz="half" idx="2"/>
          </p:nvPr>
        </p:nvPicPr>
        <p:blipFill>
          <a:blip r:embed="rId3"/>
          <a:stretch>
            <a:fillRect/>
          </a:stretch>
        </p:blipFill>
        <p:spPr>
          <a:xfrm>
            <a:off x="5842808" y="1666643"/>
            <a:ext cx="2814871" cy="4138621"/>
          </a:xfrm>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Rule against hearsay</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1048103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2" y="1844824"/>
            <a:ext cx="4412829" cy="4248472"/>
          </a:xfrm>
        </p:spPr>
        <p:txBody>
          <a:bodyPr>
            <a:normAutofit/>
          </a:bodyPr>
          <a:lstStyle/>
          <a:p>
            <a:pPr marL="342900" lvl="0" indent="-342900" algn="just">
              <a:lnSpc>
                <a:spcPct val="110000"/>
              </a:lnSpc>
              <a:spcBef>
                <a:spcPts val="800"/>
              </a:spcBef>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Calibri" panose="020F0502020204030204" pitchFamily="34" charset="0"/>
              </a:rPr>
              <a:t>Res </a:t>
            </a:r>
            <a:r>
              <a:rPr lang="en-AU" sz="2000" dirty="0">
                <a:latin typeface="Calibri" panose="020F0502020204030204" pitchFamily="34" charset="0"/>
                <a:ea typeface="Times New Roman" panose="02020603050405020304" pitchFamily="18" charset="0"/>
                <a:cs typeface="Calibri" panose="020F0502020204030204" pitchFamily="34" charset="0"/>
              </a:rPr>
              <a:t>gestae utterances</a:t>
            </a:r>
          </a:p>
          <a:p>
            <a:pPr marL="342900" lvl="0" indent="-342900" algn="just">
              <a:lnSpc>
                <a:spcPct val="110000"/>
              </a:lnSpc>
              <a:spcBef>
                <a:spcPts val="800"/>
              </a:spcBef>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Calibri" panose="020F0502020204030204" pitchFamily="34" charset="0"/>
              </a:rPr>
              <a:t>Admissions</a:t>
            </a:r>
            <a:endParaRPr lang="en-AU" sz="2000" dirty="0">
              <a:latin typeface="Calibri" panose="020F0502020204030204" pitchFamily="34" charset="0"/>
              <a:ea typeface="Times New Roman" panose="02020603050405020304" pitchFamily="18" charset="0"/>
              <a:cs typeface="Calibri" panose="020F0502020204030204" pitchFamily="34" charset="0"/>
            </a:endParaRPr>
          </a:p>
          <a:p>
            <a:pPr marL="342900" lvl="0" indent="-342900" algn="just">
              <a:lnSpc>
                <a:spcPct val="110000"/>
              </a:lnSpc>
              <a:spcBef>
                <a:spcPts val="800"/>
              </a:spcBef>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Calibri" panose="020F0502020204030204" pitchFamily="34" charset="0"/>
              </a:rPr>
              <a:t>Confessions</a:t>
            </a:r>
            <a:endParaRPr lang="en-AU" sz="2000" dirty="0">
              <a:latin typeface="Calibri" panose="020F0502020204030204" pitchFamily="34" charset="0"/>
              <a:ea typeface="Times New Roman" panose="02020603050405020304" pitchFamily="18" charset="0"/>
              <a:cs typeface="Calibri" panose="020F0502020204030204" pitchFamily="34" charset="0"/>
            </a:endParaRPr>
          </a:p>
          <a:p>
            <a:pPr marL="342900" lvl="0" indent="-342900" algn="just">
              <a:lnSpc>
                <a:spcPct val="110000"/>
              </a:lnSpc>
              <a:spcBef>
                <a:spcPts val="800"/>
              </a:spcBef>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Calibri" panose="020F0502020204030204" pitchFamily="34" charset="0"/>
              </a:rPr>
              <a:t>Statements </a:t>
            </a:r>
            <a:r>
              <a:rPr lang="en-AU" sz="2000" dirty="0">
                <a:latin typeface="Calibri" panose="020F0502020204030204" pitchFamily="34" charset="0"/>
                <a:ea typeface="Times New Roman" panose="02020603050405020304" pitchFamily="18" charset="0"/>
                <a:cs typeface="Calibri" panose="020F0502020204030204" pitchFamily="34" charset="0"/>
              </a:rPr>
              <a:t>of deceased persons</a:t>
            </a:r>
          </a:p>
          <a:p>
            <a:pPr marL="342900" lvl="0" indent="-342900" algn="just">
              <a:lnSpc>
                <a:spcPct val="110000"/>
              </a:lnSpc>
              <a:spcBef>
                <a:spcPts val="800"/>
              </a:spcBef>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Calibri" panose="020F0502020204030204" pitchFamily="34" charset="0"/>
              </a:rPr>
              <a:t>Statements </a:t>
            </a:r>
            <a:r>
              <a:rPr lang="en-AU" sz="2000" dirty="0">
                <a:latin typeface="Calibri" panose="020F0502020204030204" pitchFamily="34" charset="0"/>
                <a:ea typeface="Times New Roman" panose="02020603050405020304" pitchFamily="18" charset="0"/>
                <a:cs typeface="Calibri" panose="020F0502020204030204" pitchFamily="34" charset="0"/>
              </a:rPr>
              <a:t>in public documents</a:t>
            </a:r>
          </a:p>
          <a:p>
            <a:pPr marL="342900" lvl="0" indent="-342900" algn="just">
              <a:lnSpc>
                <a:spcPct val="110000"/>
              </a:lnSpc>
              <a:spcBef>
                <a:spcPts val="800"/>
              </a:spcBef>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Calibri" panose="020F0502020204030204" pitchFamily="34" charset="0"/>
              </a:rPr>
              <a:t>Evidence </a:t>
            </a:r>
            <a:r>
              <a:rPr lang="en-AU" sz="2000" dirty="0">
                <a:latin typeface="Calibri" panose="020F0502020204030204" pitchFamily="34" charset="0"/>
                <a:ea typeface="Times New Roman" panose="02020603050405020304" pitchFamily="18" charset="0"/>
                <a:cs typeface="Calibri" panose="020F0502020204030204" pitchFamily="34" charset="0"/>
              </a:rPr>
              <a:t>in earlier proceedings; and</a:t>
            </a:r>
          </a:p>
          <a:p>
            <a:pPr marL="342900" lvl="0" indent="-342900" algn="just">
              <a:lnSpc>
                <a:spcPct val="110000"/>
              </a:lnSpc>
              <a:spcBef>
                <a:spcPts val="800"/>
              </a:spcBef>
              <a:buFont typeface="Symbol" panose="05050102010706020507" pitchFamily="18" charset="2"/>
              <a:buChar char=""/>
            </a:pPr>
            <a:r>
              <a:rPr lang="en-AU" sz="2000" dirty="0" smtClean="0">
                <a:latin typeface="Calibri" panose="020F0502020204030204" pitchFamily="34" charset="0"/>
                <a:ea typeface="Times New Roman" panose="02020603050405020304" pitchFamily="18" charset="0"/>
                <a:cs typeface="Calibri" panose="020F0502020204030204" pitchFamily="34" charset="0"/>
              </a:rPr>
              <a:t>Recent </a:t>
            </a:r>
            <a:r>
              <a:rPr lang="en-AU" sz="2000" dirty="0">
                <a:latin typeface="Calibri" panose="020F0502020204030204" pitchFamily="34" charset="0"/>
                <a:ea typeface="Times New Roman" panose="02020603050405020304" pitchFamily="18" charset="0"/>
                <a:cs typeface="Calibri" panose="020F0502020204030204" pitchFamily="34" charset="0"/>
              </a:rPr>
              <a:t>complaint and sexual offence cases</a:t>
            </a:r>
          </a:p>
          <a:p>
            <a:pPr marL="0" indent="0">
              <a:lnSpc>
                <a:spcPct val="107000"/>
              </a:lnSpc>
              <a:spcAft>
                <a:spcPts val="800"/>
              </a:spcAft>
              <a:buNone/>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1" name="Content Placeholder 10">
            <a:extLst>
              <a:ext uri="{FF2B5EF4-FFF2-40B4-BE49-F238E27FC236}">
                <a16:creationId xmlns:a16="http://schemas.microsoft.com/office/drawing/2014/main" id="{15A39D9F-F1DC-6B6E-B646-BCDA89DD2197}"/>
              </a:ext>
            </a:extLst>
          </p:cNvPr>
          <p:cNvPicPr>
            <a:picLocks noGrp="1" noChangeAspect="1"/>
          </p:cNvPicPr>
          <p:nvPr>
            <p:ph sz="half" idx="2"/>
          </p:nvPr>
        </p:nvPicPr>
        <p:blipFill>
          <a:blip r:embed="rId3"/>
          <a:stretch>
            <a:fillRect/>
          </a:stretch>
        </p:blipFill>
        <p:spPr>
          <a:xfrm>
            <a:off x="5842808" y="1666643"/>
            <a:ext cx="2814871" cy="4138621"/>
          </a:xfrm>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Exceptions to the rule against </a:t>
            </a:r>
          </a:p>
          <a:p>
            <a:r>
              <a:rPr lang="en-AU" sz="3200" b="1" dirty="0" smtClean="0">
                <a:solidFill>
                  <a:srgbClr val="002060"/>
                </a:solidFill>
                <a:latin typeface="+mn-lt"/>
                <a:cs typeface="Calibri" panose="020F0502020204030204" pitchFamily="34" charset="0"/>
              </a:rPr>
              <a:t>hearsay</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886538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820172"/>
            <a:ext cx="3886200" cy="4351338"/>
          </a:xfrm>
        </p:spPr>
        <p:txBody>
          <a:bodyPr>
            <a:normAutofit/>
          </a:bodyPr>
          <a:lstStyle/>
          <a:p>
            <a:pPr marL="342900" lvl="0" indent="-342900" algn="just">
              <a:lnSpc>
                <a:spcPct val="100000"/>
              </a:lnSpc>
              <a:spcBef>
                <a:spcPts val="800"/>
              </a:spcBef>
              <a:buFont typeface="Symbol" panose="05050102010706020507" pitchFamily="18" charset="2"/>
              <a:buChar char=""/>
            </a:pPr>
            <a:r>
              <a:rPr lang="en-AU" sz="2000" dirty="0">
                <a:ea typeface="Times New Roman" panose="02020603050405020304" pitchFamily="18" charset="0"/>
                <a:cs typeface="Calibri" panose="020F0502020204030204" pitchFamily="34" charset="0"/>
              </a:rPr>
              <a:t>Books of account</a:t>
            </a:r>
          </a:p>
          <a:p>
            <a:pPr marL="342900" lvl="0" indent="-342900" algn="just">
              <a:lnSpc>
                <a:spcPct val="100000"/>
              </a:lnSpc>
              <a:spcBef>
                <a:spcPts val="800"/>
              </a:spcBef>
              <a:buFont typeface="Symbol" panose="05050102010706020507" pitchFamily="18" charset="2"/>
              <a:buChar char=""/>
            </a:pPr>
            <a:r>
              <a:rPr lang="en-AU" sz="2000" dirty="0">
                <a:effectLst/>
                <a:ea typeface="Times New Roman" panose="02020603050405020304" pitchFamily="18" charset="0"/>
                <a:cs typeface="Calibri" panose="020F0502020204030204" pitchFamily="34" charset="0"/>
              </a:rPr>
              <a:t>Documents used </a:t>
            </a:r>
            <a:r>
              <a:rPr lang="en-AU" sz="2000" dirty="0" smtClean="0">
                <a:ea typeface="Times New Roman" panose="02020603050405020304" pitchFamily="18" charset="0"/>
                <a:cs typeface="Calibri" panose="020F0502020204030204" pitchFamily="34" charset="0"/>
              </a:rPr>
              <a:t>testimonial </a:t>
            </a:r>
            <a:r>
              <a:rPr lang="en-AU" sz="2000" dirty="0" smtClean="0">
                <a:effectLst/>
                <a:ea typeface="Times New Roman" panose="02020603050405020304" pitchFamily="18" charset="0"/>
                <a:cs typeface="Calibri" panose="020F0502020204030204" pitchFamily="34" charset="0"/>
              </a:rPr>
              <a:t>in </a:t>
            </a:r>
            <a:r>
              <a:rPr lang="en-AU" sz="2000" dirty="0">
                <a:effectLst/>
                <a:ea typeface="Times New Roman" panose="02020603050405020304" pitchFamily="18" charset="0"/>
                <a:cs typeface="Calibri" panose="020F0502020204030204" pitchFamily="34" charset="0"/>
              </a:rPr>
              <a:t>criminal </a:t>
            </a:r>
            <a:r>
              <a:rPr lang="en-AU" sz="2000" dirty="0">
                <a:ea typeface="Times New Roman" panose="02020603050405020304" pitchFamily="18" charset="0"/>
                <a:cs typeface="Calibri" panose="020F0502020204030204" pitchFamily="34" charset="0"/>
              </a:rPr>
              <a:t>cases</a:t>
            </a:r>
          </a:p>
          <a:p>
            <a:pPr marL="342900" indent="-342900" algn="just">
              <a:lnSpc>
                <a:spcPct val="100000"/>
              </a:lnSpc>
              <a:spcBef>
                <a:spcPts val="800"/>
              </a:spcBef>
              <a:buFont typeface="Symbol" panose="05050102010706020507" pitchFamily="18" charset="2"/>
              <a:buChar char=""/>
            </a:pPr>
            <a:r>
              <a:rPr lang="en-AU" sz="2000" dirty="0">
                <a:effectLst/>
                <a:ea typeface="Times New Roman" panose="02020603050405020304" pitchFamily="18" charset="0"/>
              </a:rPr>
              <a:t>Things produced by processes or devices</a:t>
            </a:r>
          </a:p>
          <a:p>
            <a:pPr marL="342900" indent="-342900" algn="just">
              <a:lnSpc>
                <a:spcPct val="100000"/>
              </a:lnSpc>
              <a:spcBef>
                <a:spcPts val="800"/>
              </a:spcBef>
              <a:buFont typeface="Symbol" panose="05050102010706020507" pitchFamily="18" charset="2"/>
              <a:buChar char=""/>
            </a:pPr>
            <a:r>
              <a:rPr lang="en-AU" sz="2000" dirty="0">
                <a:effectLst/>
                <a:ea typeface="Times New Roman" panose="02020603050405020304" pitchFamily="18" charset="0"/>
              </a:rPr>
              <a:t>Prior inconsistent statements in writing</a:t>
            </a:r>
          </a:p>
          <a:p>
            <a:pPr marL="342900" lvl="0" indent="-342900" algn="just">
              <a:lnSpc>
                <a:spcPct val="100000"/>
              </a:lnSpc>
              <a:spcBef>
                <a:spcPts val="800"/>
              </a:spcBef>
              <a:buFont typeface="Symbol" panose="05050102010706020507" pitchFamily="18" charset="2"/>
              <a:buChar char=""/>
            </a:pPr>
            <a:r>
              <a:rPr lang="en-AU" sz="2000" dirty="0">
                <a:effectLst/>
                <a:ea typeface="Times New Roman" panose="02020603050405020304" pitchFamily="18" charset="0"/>
                <a:cs typeface="Calibri" panose="020F0502020204030204" pitchFamily="34" charset="0"/>
              </a:rPr>
              <a:t>Expert evidence</a:t>
            </a:r>
          </a:p>
          <a:p>
            <a:pPr marL="0" indent="0">
              <a:lnSpc>
                <a:spcPct val="107000"/>
              </a:lnSpc>
              <a:spcAft>
                <a:spcPts val="800"/>
              </a:spcAft>
              <a:buNone/>
            </a:pPr>
            <a:endParaRPr lang="en-AU" sz="2000" dirty="0">
              <a:effectLst/>
              <a:latin typeface="Calibri" panose="020F0502020204030204" pitchFamily="34" charset="0"/>
              <a:ea typeface="Times New Roman" panose="02020603050405020304" pitchFamily="18" charset="0"/>
              <a:cs typeface="Calibri" panose="020F0502020204030204" pitchFamily="34" charset="0"/>
            </a:endParaRPr>
          </a:p>
          <a:p>
            <a:pPr>
              <a:lnSpc>
                <a:spcPct val="107000"/>
              </a:lnSpc>
              <a:spcAft>
                <a:spcPts val="800"/>
              </a:spcAft>
            </a:pPr>
            <a:endParaRPr lang="en-AU" sz="2000" dirty="0">
              <a:effectLst/>
              <a:ea typeface="Times New Roman" panose="02020603050405020304" pitchFamily="18" charset="0"/>
            </a:endParaRPr>
          </a:p>
          <a:p>
            <a:pPr>
              <a:lnSpc>
                <a:spcPct val="107000"/>
              </a:lnSpc>
              <a:spcAft>
                <a:spcPts val="800"/>
              </a:spcAft>
            </a:pPr>
            <a:endParaRPr lang="en-AU" sz="2000" dirty="0">
              <a:effectLst/>
              <a:latin typeface="Calibri" panose="020F0502020204030204" pitchFamily="34" charset="0"/>
              <a:ea typeface="Times New Roman" panose="02020603050405020304" pitchFamily="18" charset="0"/>
              <a:cs typeface="Calibri" panose="020F0502020204030204" pitchFamily="34" charset="0"/>
            </a:endParaRPr>
          </a:p>
          <a:p>
            <a:pPr marL="0" indent="0">
              <a:lnSpc>
                <a:spcPct val="107000"/>
              </a:lnSpc>
              <a:spcAft>
                <a:spcPts val="800"/>
              </a:spcAft>
              <a:buNone/>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Content Placeholder 10">
            <a:extLst>
              <a:ext uri="{FF2B5EF4-FFF2-40B4-BE49-F238E27FC236}">
                <a16:creationId xmlns:a16="http://schemas.microsoft.com/office/drawing/2014/main" id="{D247499A-7D6A-D11F-6DB9-2DF5BB4B2854}"/>
              </a:ext>
            </a:extLst>
          </p:cNvPr>
          <p:cNvPicPr>
            <a:picLocks noGrp="1" noChangeAspect="1"/>
          </p:cNvPicPr>
          <p:nvPr>
            <p:ph sz="half" idx="2"/>
          </p:nvPr>
        </p:nvPicPr>
        <p:blipFill>
          <a:blip r:embed="rId3"/>
          <a:stretch>
            <a:fillRect/>
          </a:stretch>
        </p:blipFill>
        <p:spPr>
          <a:xfrm>
            <a:off x="5892801" y="1988840"/>
            <a:ext cx="2764878" cy="2952328"/>
          </a:xfrm>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Documentary exceptions to the </a:t>
            </a:r>
          </a:p>
          <a:p>
            <a:r>
              <a:rPr lang="en-AU" sz="3200" b="1" dirty="0">
                <a:solidFill>
                  <a:srgbClr val="002060"/>
                </a:solidFill>
                <a:latin typeface="+mn-lt"/>
                <a:cs typeface="Calibri" panose="020F0502020204030204" pitchFamily="34" charset="0"/>
              </a:rPr>
              <a:t>r</a:t>
            </a:r>
            <a:r>
              <a:rPr lang="en-AU" sz="3200" b="1" dirty="0" smtClean="0">
                <a:solidFill>
                  <a:srgbClr val="002060"/>
                </a:solidFill>
                <a:latin typeface="+mn-lt"/>
                <a:cs typeface="Calibri" panose="020F0502020204030204" pitchFamily="34" charset="0"/>
              </a:rPr>
              <a:t>ule against hearsay</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17538753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99592" y="1772816"/>
            <a:ext cx="7272808" cy="4351338"/>
          </a:xfrm>
        </p:spPr>
        <p:txBody>
          <a:bodyPr/>
          <a:lstStyle/>
          <a:p>
            <a:pPr marL="0" indent="0">
              <a:buNone/>
            </a:pPr>
            <a:endParaRPr lang="en-AU" dirty="0"/>
          </a:p>
          <a:p>
            <a:pPr marL="0" indent="0">
              <a:lnSpc>
                <a:spcPct val="100000"/>
              </a:lnSpc>
              <a:buNone/>
            </a:pPr>
            <a:r>
              <a:rPr lang="en-AU" sz="2000" b="1" dirty="0" smtClean="0">
                <a:effectLst/>
                <a:latin typeface="Calibri" panose="020F0502020204030204" pitchFamily="34" charset="0"/>
                <a:ea typeface="Calibri" panose="020F0502020204030204" pitchFamily="34" charset="0"/>
                <a:cs typeface="Times New Roman" panose="02020603050405020304" pitchFamily="18" charset="0"/>
              </a:rPr>
              <a:t>Definition</a:t>
            </a:r>
            <a:r>
              <a:rPr lang="en-AU" sz="2000" b="1" dirty="0">
                <a:effectLst/>
                <a:latin typeface="Calibri" panose="020F0502020204030204" pitchFamily="34" charset="0"/>
                <a:ea typeface="Calibri" panose="020F0502020204030204" pitchFamily="34" charset="0"/>
                <a:cs typeface="Times New Roman" panose="02020603050405020304" pitchFamily="18" charset="0"/>
              </a:rPr>
              <a:t>:</a:t>
            </a:r>
            <a:r>
              <a:rPr lang="en-AU" sz="2000" dirty="0">
                <a:effectLst/>
                <a:latin typeface="Calibri" panose="020F0502020204030204" pitchFamily="34" charset="0"/>
                <a:ea typeface="Calibri" panose="020F0502020204030204" pitchFamily="34" charset="0"/>
                <a:cs typeface="Times New Roman" panose="02020603050405020304" pitchFamily="18" charset="0"/>
              </a:rPr>
              <a:t> evidence of circumstances which can be relied upon not as proving a fact directly but instead as pointing to its existence</a:t>
            </a:r>
            <a:r>
              <a:rPr lang="en-AU" sz="2800" dirty="0">
                <a:effectLst/>
                <a:latin typeface="Calibri" panose="020F0502020204030204" pitchFamily="34" charset="0"/>
                <a:ea typeface="Calibri" panose="020F0502020204030204" pitchFamily="34" charset="0"/>
                <a:cs typeface="Times New Roman" panose="02020603050405020304" pitchFamily="18" charset="0"/>
              </a:rPr>
              <a:t>.</a:t>
            </a: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6" name="Content Placeholder 5">
            <a:extLst>
              <a:ext uri="{FF2B5EF4-FFF2-40B4-BE49-F238E27FC236}">
                <a16:creationId xmlns:a16="http://schemas.microsoft.com/office/drawing/2014/main" id="{8B983771-A0A9-8A96-947D-F15B47DACD12}"/>
              </a:ext>
            </a:extLst>
          </p:cNvPr>
          <p:cNvPicPr>
            <a:picLocks noGrp="1" noChangeAspect="1"/>
          </p:cNvPicPr>
          <p:nvPr>
            <p:ph sz="half" idx="2"/>
          </p:nvPr>
        </p:nvPicPr>
        <p:blipFill>
          <a:blip r:embed="rId3"/>
          <a:stretch>
            <a:fillRect/>
          </a:stretch>
        </p:blipFill>
        <p:spPr>
          <a:xfrm>
            <a:off x="2578833" y="3501008"/>
            <a:ext cx="3986331" cy="1872208"/>
          </a:xfrm>
          <a:prstGeom prst="rect">
            <a:avLst/>
          </a:prstGeom>
        </p:spPr>
      </p:pic>
      <p:sp>
        <p:nvSpPr>
          <p:cNvPr id="7"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Circumstantial Evidence</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3651281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99592" y="1772816"/>
            <a:ext cx="7272808" cy="4351338"/>
          </a:xfrm>
        </p:spPr>
        <p:txBody>
          <a:bodyPr/>
          <a:lstStyle/>
          <a:p>
            <a:pPr marL="342900" lvl="0" indent="-342900">
              <a:lnSpc>
                <a:spcPct val="107000"/>
              </a:lnSpc>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Differs </a:t>
            </a:r>
            <a:r>
              <a:rPr lang="en-AU" sz="2000" dirty="0">
                <a:latin typeface="Calibri" panose="020F0502020204030204" pitchFamily="34" charset="0"/>
                <a:ea typeface="Calibri" panose="020F0502020204030204" pitchFamily="34" charset="0"/>
                <a:cs typeface="Times New Roman" panose="02020603050405020304" pitchFamily="18" charset="0"/>
              </a:rPr>
              <a:t>from direct evidence, how?</a:t>
            </a:r>
          </a:p>
          <a:p>
            <a:pPr marL="342900" lvl="0" indent="-342900">
              <a:lnSpc>
                <a:spcPct val="107000"/>
              </a:lnSpc>
              <a:buFont typeface="Symbol" panose="05050102010706020507" pitchFamily="18" charset="2"/>
              <a:buChar char=""/>
            </a:pPr>
            <a:r>
              <a:rPr lang="en-AU" sz="2000" dirty="0">
                <a:latin typeface="Calibri" panose="020F0502020204030204" pitchFamily="34" charset="0"/>
                <a:ea typeface="Calibri" panose="020F0502020204030204" pitchFamily="34" charset="0"/>
                <a:cs typeface="Calibri" panose="020F0502020204030204" pitchFamily="34" charset="0"/>
              </a:rPr>
              <a:t>What if only evidence against </a:t>
            </a:r>
            <a:r>
              <a:rPr lang="en-AU" sz="2000" dirty="0" smtClean="0">
                <a:latin typeface="Calibri" panose="020F0502020204030204" pitchFamily="34" charset="0"/>
                <a:ea typeface="Calibri" panose="020F0502020204030204" pitchFamily="34" charset="0"/>
                <a:cs typeface="Calibri" panose="020F0502020204030204" pitchFamily="34" charset="0"/>
              </a:rPr>
              <a:t>defence </a:t>
            </a:r>
            <a:r>
              <a:rPr lang="en-AU" sz="2000" dirty="0">
                <a:latin typeface="Calibri" panose="020F0502020204030204" pitchFamily="34" charset="0"/>
                <a:ea typeface="Calibri" panose="020F0502020204030204" pitchFamily="34" charset="0"/>
                <a:cs typeface="Calibri" panose="020F0502020204030204" pitchFamily="34" charset="0"/>
              </a:rPr>
              <a:t>is circumstantial?</a:t>
            </a:r>
          </a:p>
          <a:p>
            <a:pPr marL="342900" lvl="0" indent="-342900">
              <a:lnSpc>
                <a:spcPct val="107000"/>
              </a:lnSpc>
              <a:buFont typeface="Symbol" panose="05050102010706020507" pitchFamily="18" charset="2"/>
              <a:buChar char=""/>
            </a:pPr>
            <a:r>
              <a:rPr lang="en-AU" sz="2000" dirty="0">
                <a:latin typeface="Calibri" panose="020F0502020204030204" pitchFamily="34" charset="0"/>
                <a:ea typeface="Calibri" panose="020F0502020204030204" pitchFamily="34" charset="0"/>
                <a:cs typeface="Calibri" panose="020F0502020204030204" pitchFamily="34" charset="0"/>
              </a:rPr>
              <a:t>Must each part of circumstantial evidence be proved?</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6" name="Content Placeholder 5">
            <a:extLst>
              <a:ext uri="{FF2B5EF4-FFF2-40B4-BE49-F238E27FC236}">
                <a16:creationId xmlns:a16="http://schemas.microsoft.com/office/drawing/2014/main" id="{8B983771-A0A9-8A96-947D-F15B47DACD12}"/>
              </a:ext>
            </a:extLst>
          </p:cNvPr>
          <p:cNvPicPr>
            <a:picLocks noGrp="1" noChangeAspect="1"/>
          </p:cNvPicPr>
          <p:nvPr>
            <p:ph sz="half" idx="2"/>
          </p:nvPr>
        </p:nvPicPr>
        <p:blipFill>
          <a:blip r:embed="rId3"/>
          <a:stretch>
            <a:fillRect/>
          </a:stretch>
        </p:blipFill>
        <p:spPr>
          <a:xfrm>
            <a:off x="2578833" y="3501008"/>
            <a:ext cx="3986331" cy="1872208"/>
          </a:xfrm>
          <a:prstGeom prst="rect">
            <a:avLst/>
          </a:prstGeom>
        </p:spPr>
      </p:pic>
      <p:sp>
        <p:nvSpPr>
          <p:cNvPr id="7"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Circumstantial Evidence</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864712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99592" y="1772816"/>
            <a:ext cx="7272808" cy="4351338"/>
          </a:xfrm>
        </p:spPr>
        <p:txBody>
          <a:bodyPr/>
          <a:lstStyle/>
          <a:p>
            <a:pPr lvl="0">
              <a:lnSpc>
                <a:spcPct val="107000"/>
              </a:lnSpc>
            </a:pPr>
            <a:r>
              <a:rPr lang="en-AU" sz="2000" dirty="0" smtClean="0">
                <a:latin typeface="Calibri" panose="020F0502020204030204" pitchFamily="34" charset="0"/>
                <a:ea typeface="Calibri" panose="020F0502020204030204" pitchFamily="34" charset="0"/>
                <a:cs typeface="Calibri" panose="020F0502020204030204" pitchFamily="34" charset="0"/>
              </a:rPr>
              <a:t>Circumstantial </a:t>
            </a:r>
            <a:r>
              <a:rPr lang="en-AU" sz="2000" dirty="0">
                <a:latin typeface="Calibri" panose="020F0502020204030204" pitchFamily="34" charset="0"/>
                <a:ea typeface="Calibri" panose="020F0502020204030204" pitchFamily="34" charset="0"/>
                <a:cs typeface="Calibri" panose="020F0502020204030204" pitchFamily="34" charset="0"/>
              </a:rPr>
              <a:t>evidence may be only evidence of intent of </a:t>
            </a:r>
            <a:r>
              <a:rPr lang="en-AU" sz="2000" dirty="0" smtClean="0">
                <a:latin typeface="Calibri" panose="020F0502020204030204" pitchFamily="34" charset="0"/>
                <a:ea typeface="Calibri" panose="020F0502020204030204" pitchFamily="34" charset="0"/>
                <a:cs typeface="Calibri" panose="020F0502020204030204" pitchFamily="34" charset="0"/>
              </a:rPr>
              <a:t>defendant.</a:t>
            </a:r>
            <a:endParaRPr lang="en-AU" sz="2000" dirty="0">
              <a:latin typeface="Calibri" panose="020F0502020204030204" pitchFamily="34" charset="0"/>
              <a:ea typeface="Calibri" panose="020F0502020204030204" pitchFamily="34" charset="0"/>
              <a:cs typeface="Calibri" panose="020F0502020204030204" pitchFamily="34" charset="0"/>
            </a:endParaRPr>
          </a:p>
          <a:p>
            <a:pPr lvl="0">
              <a:lnSpc>
                <a:spcPct val="107000"/>
              </a:lnSpc>
            </a:pPr>
            <a:r>
              <a:rPr lang="en-AU" sz="2000" dirty="0" smtClean="0">
                <a:latin typeface="Calibri" panose="020F0502020204030204" pitchFamily="34" charset="0"/>
                <a:ea typeface="Calibri" panose="020F0502020204030204" pitchFamily="34" charset="0"/>
                <a:cs typeface="Calibri" panose="020F0502020204030204" pitchFamily="34" charset="0"/>
              </a:rPr>
              <a:t>Must </a:t>
            </a:r>
            <a:r>
              <a:rPr lang="en-AU" sz="2000" b="1" dirty="0">
                <a:latin typeface="Calibri" panose="020F0502020204030204" pitchFamily="34" charset="0"/>
                <a:ea typeface="Calibri" panose="020F0502020204030204" pitchFamily="34" charset="0"/>
                <a:cs typeface="Calibri" panose="020F0502020204030204" pitchFamily="34" charset="0"/>
              </a:rPr>
              <a:t>assess circumstantial evidence as a </a:t>
            </a:r>
            <a:r>
              <a:rPr lang="en-AU" sz="2000" b="1" dirty="0" smtClean="0">
                <a:latin typeface="Calibri" panose="020F0502020204030204" pitchFamily="34" charset="0"/>
                <a:ea typeface="Calibri" panose="020F0502020204030204" pitchFamily="34" charset="0"/>
                <a:cs typeface="Calibri" panose="020F0502020204030204" pitchFamily="34" charset="0"/>
              </a:rPr>
              <a:t>whole.</a:t>
            </a:r>
            <a:endParaRPr lang="en-AU" sz="2000" dirty="0">
              <a:latin typeface="Calibri" panose="020F0502020204030204" pitchFamily="34" charset="0"/>
              <a:ea typeface="Calibri" panose="020F0502020204030204" pitchFamily="34" charset="0"/>
              <a:cs typeface="Calibri" panose="020F0502020204030204" pitchFamily="34" charset="0"/>
            </a:endParaRPr>
          </a:p>
          <a:p>
            <a:pPr lvl="0">
              <a:lnSpc>
                <a:spcPct val="107000"/>
              </a:lnSpc>
            </a:pPr>
            <a:r>
              <a:rPr lang="en-AU" sz="2000" dirty="0" smtClean="0">
                <a:latin typeface="Calibri" panose="020F0502020204030204" pitchFamily="34" charset="0"/>
                <a:ea typeface="Calibri" panose="020F0502020204030204" pitchFamily="34" charset="0"/>
                <a:cs typeface="Calibri" panose="020F0502020204030204" pitchFamily="34" charset="0"/>
              </a:rPr>
              <a:t>Weight is </a:t>
            </a:r>
            <a:r>
              <a:rPr lang="en-AU" sz="2000" dirty="0">
                <a:latin typeface="Calibri" panose="020F0502020204030204" pitchFamily="34" charset="0"/>
                <a:ea typeface="Calibri" panose="020F0502020204030204" pitchFamily="34" charset="0"/>
                <a:cs typeface="Calibri" panose="020F0502020204030204" pitchFamily="34" charset="0"/>
              </a:rPr>
              <a:t>to be given to any piece of circumstantial </a:t>
            </a:r>
            <a:r>
              <a:rPr lang="en-AU" sz="2000" dirty="0" smtClean="0">
                <a:latin typeface="Calibri" panose="020F0502020204030204" pitchFamily="34" charset="0"/>
                <a:ea typeface="Calibri" panose="020F0502020204030204" pitchFamily="34" charset="0"/>
                <a:cs typeface="Calibri" panose="020F0502020204030204" pitchFamily="34" charset="0"/>
              </a:rPr>
              <a:t>evidence, depending upon the nature </a:t>
            </a:r>
            <a:r>
              <a:rPr lang="en-AU" sz="2000" dirty="0">
                <a:latin typeface="Calibri" panose="020F0502020204030204" pitchFamily="34" charset="0"/>
                <a:ea typeface="Calibri" panose="020F0502020204030204" pitchFamily="34" charset="0"/>
                <a:cs typeface="Calibri" panose="020F0502020204030204" pitchFamily="34" charset="0"/>
              </a:rPr>
              <a:t>of the evidence, the issues in contest and the strength of other </a:t>
            </a:r>
            <a:r>
              <a:rPr lang="en-AU" sz="2000" dirty="0" smtClean="0">
                <a:latin typeface="Calibri" panose="020F0502020204030204" pitchFamily="34" charset="0"/>
                <a:ea typeface="Calibri" panose="020F0502020204030204" pitchFamily="34" charset="0"/>
                <a:cs typeface="Calibri" panose="020F0502020204030204" pitchFamily="34" charset="0"/>
              </a:rPr>
              <a:t>evidence.</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6" name="Content Placeholder 5">
            <a:extLst>
              <a:ext uri="{FF2B5EF4-FFF2-40B4-BE49-F238E27FC236}">
                <a16:creationId xmlns:a16="http://schemas.microsoft.com/office/drawing/2014/main" id="{8B983771-A0A9-8A96-947D-F15B47DACD12}"/>
              </a:ext>
            </a:extLst>
          </p:cNvPr>
          <p:cNvPicPr>
            <a:picLocks noGrp="1" noChangeAspect="1"/>
          </p:cNvPicPr>
          <p:nvPr>
            <p:ph sz="half" idx="2"/>
          </p:nvPr>
        </p:nvPicPr>
        <p:blipFill>
          <a:blip r:embed="rId3"/>
          <a:stretch>
            <a:fillRect/>
          </a:stretch>
        </p:blipFill>
        <p:spPr>
          <a:xfrm>
            <a:off x="2578833" y="4251946"/>
            <a:ext cx="3986331" cy="1872208"/>
          </a:xfrm>
          <a:prstGeom prst="rect">
            <a:avLst/>
          </a:prstGeom>
        </p:spPr>
      </p:pic>
      <p:sp>
        <p:nvSpPr>
          <p:cNvPr id="7"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Circumstantial Evidence</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3577482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endParaRPr lang="en-AU" altLang="en-US" sz="3200" b="1" dirty="0">
              <a:solidFill>
                <a:srgbClr val="002060"/>
              </a:solidFill>
              <a:latin typeface="+mn-lt"/>
            </a:endParaRPr>
          </a:p>
          <a:p>
            <a:pPr marL="0" indent="0">
              <a:buNone/>
            </a:pPr>
            <a:endParaRPr lang="en-AU" altLang="en-US" sz="3200" b="1" dirty="0">
              <a:solidFill>
                <a:srgbClr val="002060"/>
              </a:solidFill>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4" name="Rectangle 3"/>
          <p:cNvSpPr/>
          <p:nvPr/>
        </p:nvSpPr>
        <p:spPr>
          <a:xfrm>
            <a:off x="807243" y="1599483"/>
            <a:ext cx="7850436" cy="4768228"/>
          </a:xfrm>
          <a:prstGeom prst="rect">
            <a:avLst/>
          </a:prstGeom>
        </p:spPr>
        <p:txBody>
          <a:bodyPr wrap="square">
            <a:spAutoFit/>
          </a:bodyPr>
          <a:lstStyle/>
          <a:p>
            <a:pPr marL="285750" indent="-285750">
              <a:lnSpc>
                <a:spcPct val="107000"/>
              </a:lnSpc>
              <a:spcAft>
                <a:spcPts val="800"/>
              </a:spcAft>
              <a:buFont typeface="Arial" panose="020B0604020202020204" pitchFamily="34" charset="0"/>
              <a:buChar char="•"/>
            </a:pPr>
            <a:r>
              <a:rPr lang="en-AU" sz="2000" b="1" dirty="0">
                <a:effectLst/>
                <a:latin typeface="Calibri" panose="020F0502020204030204" pitchFamily="34" charset="0"/>
                <a:ea typeface="Calibri" panose="020F0502020204030204" pitchFamily="34" charset="0"/>
                <a:cs typeface="Calibri" panose="020F0502020204030204" pitchFamily="34" charset="0"/>
              </a:rPr>
              <a:t>Queensland position</a:t>
            </a:r>
            <a:r>
              <a:rPr lang="en-AU" sz="2000" dirty="0">
                <a:effectLst/>
                <a:latin typeface="Calibri" panose="020F0502020204030204" pitchFamily="34" charset="0"/>
                <a:ea typeface="Calibri" panose="020F0502020204030204" pitchFamily="34" charset="0"/>
                <a:cs typeface="Calibri" panose="020F0502020204030204" pitchFamily="34" charset="0"/>
              </a:rPr>
              <a:t>: Section 7(1) of the </a:t>
            </a:r>
            <a:r>
              <a:rPr lang="en-AU" sz="2000" i="1" dirty="0">
                <a:effectLst/>
                <a:latin typeface="Calibri" panose="020F0502020204030204" pitchFamily="34" charset="0"/>
                <a:ea typeface="Calibri" panose="020F0502020204030204" pitchFamily="34" charset="0"/>
                <a:cs typeface="Calibri" panose="020F0502020204030204" pitchFamily="34" charset="0"/>
              </a:rPr>
              <a:t>Criminal Code Act 1899</a:t>
            </a:r>
            <a:r>
              <a:rPr lang="en-AU" sz="2000" dirty="0">
                <a:effectLst/>
                <a:latin typeface="Calibri" panose="020F0502020204030204" pitchFamily="34" charset="0"/>
                <a:ea typeface="Calibri" panose="020F0502020204030204" pitchFamily="34" charset="0"/>
                <a:cs typeface="Calibri" panose="020F0502020204030204" pitchFamily="34" charset="0"/>
              </a:rPr>
              <a:t> (QLD) </a:t>
            </a:r>
            <a:r>
              <a:rPr lang="en-AU" sz="2000" dirty="0">
                <a:effectLst/>
                <a:ea typeface="Calibri" panose="020F0502020204030204" pitchFamily="34" charset="0"/>
                <a:cs typeface="Times New Roman" panose="02020603050405020304" pitchFamily="18" charset="0"/>
              </a:rPr>
              <a:t>: When an offence is committed, </a:t>
            </a:r>
            <a:r>
              <a:rPr lang="en-AU" sz="2000" b="1" dirty="0">
                <a:effectLst/>
                <a:ea typeface="Calibri" panose="020F0502020204030204" pitchFamily="34" charset="0"/>
                <a:cs typeface="Times New Roman" panose="02020603050405020304" pitchFamily="18" charset="0"/>
              </a:rPr>
              <a:t>each of the following persons </a:t>
            </a:r>
            <a:r>
              <a:rPr lang="en-AU" sz="2000" dirty="0">
                <a:effectLst/>
                <a:ea typeface="Calibri" panose="020F0502020204030204" pitchFamily="34" charset="0"/>
                <a:cs typeface="Times New Roman" panose="02020603050405020304" pitchFamily="18" charset="0"/>
              </a:rPr>
              <a:t>is deemed to have taken part in committing the offence and to be </a:t>
            </a:r>
            <a:r>
              <a:rPr lang="en-AU" sz="2000" b="1" dirty="0">
                <a:effectLst/>
                <a:ea typeface="Calibri" panose="020F0502020204030204" pitchFamily="34" charset="0"/>
                <a:cs typeface="Times New Roman" panose="02020603050405020304" pitchFamily="18" charset="0"/>
              </a:rPr>
              <a:t>guilty of the offence</a:t>
            </a:r>
            <a:r>
              <a:rPr lang="en-AU" sz="2000" dirty="0">
                <a:effectLst/>
                <a:ea typeface="Calibri" panose="020F0502020204030204" pitchFamily="34" charset="0"/>
                <a:cs typeface="Times New Roman" panose="02020603050405020304" pitchFamily="18" charset="0"/>
              </a:rPr>
              <a:t>, and may be charged with actually committing it …</a:t>
            </a:r>
          </a:p>
          <a:p>
            <a:pPr marL="285750" indent="-285750">
              <a:lnSpc>
                <a:spcPct val="107000"/>
              </a:lnSpc>
              <a:spcAft>
                <a:spcPts val="800"/>
              </a:spcAft>
              <a:buFont typeface="Arial" panose="020B0604020202020204" pitchFamily="34" charset="0"/>
              <a:buChar char="•"/>
            </a:pPr>
            <a:r>
              <a:rPr lang="en-AU" sz="2000" dirty="0" smtClean="0">
                <a:latin typeface="Calibri" panose="020F0502020204030204" pitchFamily="34" charset="0"/>
                <a:ea typeface="Calibri" panose="020F0502020204030204" pitchFamily="34" charset="0"/>
                <a:cs typeface="Calibri" panose="020F0502020204030204" pitchFamily="34" charset="0"/>
              </a:rPr>
              <a:t>Section</a:t>
            </a:r>
            <a:r>
              <a:rPr lang="en-AU" sz="2000" dirty="0" smtClean="0">
                <a:effectLst/>
                <a:latin typeface="Calibri" panose="020F0502020204030204" pitchFamily="34" charset="0"/>
                <a:ea typeface="Calibri" panose="020F0502020204030204" pitchFamily="34" charset="0"/>
                <a:cs typeface="Calibri" panose="020F0502020204030204" pitchFamily="34" charset="0"/>
              </a:rPr>
              <a:t> </a:t>
            </a:r>
            <a:r>
              <a:rPr lang="en-AU" sz="2000" dirty="0">
                <a:effectLst/>
                <a:latin typeface="Calibri" panose="020F0502020204030204" pitchFamily="34" charset="0"/>
                <a:ea typeface="Calibri" panose="020F0502020204030204" pitchFamily="34" charset="0"/>
                <a:cs typeface="Calibri" panose="020F0502020204030204" pitchFamily="34" charset="0"/>
              </a:rPr>
              <a:t>8 of the </a:t>
            </a:r>
            <a:r>
              <a:rPr lang="en-AU" sz="2000" i="1" dirty="0">
                <a:effectLst/>
                <a:latin typeface="Calibri" panose="020F0502020204030204" pitchFamily="34" charset="0"/>
                <a:ea typeface="Calibri" panose="020F0502020204030204" pitchFamily="34" charset="0"/>
                <a:cs typeface="Calibri" panose="020F0502020204030204" pitchFamily="34" charset="0"/>
              </a:rPr>
              <a:t>Criminal Code Act 1899</a:t>
            </a:r>
            <a:r>
              <a:rPr lang="en-AU" sz="2000" dirty="0">
                <a:effectLst/>
                <a:latin typeface="Calibri" panose="020F0502020204030204" pitchFamily="34" charset="0"/>
                <a:ea typeface="Calibri" panose="020F0502020204030204" pitchFamily="34" charset="0"/>
                <a:cs typeface="Calibri" panose="020F0502020204030204" pitchFamily="34" charset="0"/>
              </a:rPr>
              <a:t> (QLD) deals with </a:t>
            </a:r>
            <a:r>
              <a:rPr lang="en-AU" sz="2000" b="1" dirty="0">
                <a:effectLst/>
                <a:latin typeface="Calibri" panose="020F0502020204030204" pitchFamily="34" charset="0"/>
                <a:ea typeface="Calibri" panose="020F0502020204030204" pitchFamily="34" charset="0"/>
                <a:cs typeface="Calibri" panose="020F0502020204030204" pitchFamily="34" charset="0"/>
              </a:rPr>
              <a:t>counselling another</a:t>
            </a:r>
            <a:r>
              <a:rPr lang="en-AU" sz="2000" dirty="0">
                <a:effectLst/>
                <a:latin typeface="Calibri" panose="020F0502020204030204" pitchFamily="34" charset="0"/>
                <a:ea typeface="Calibri" panose="020F0502020204030204" pitchFamily="34" charset="0"/>
                <a:cs typeface="Calibri" panose="020F0502020204030204" pitchFamily="34" charset="0"/>
              </a:rPr>
              <a:t> to commit an offence, and the consequences if an offence is committed.</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AU" sz="2000" dirty="0" smtClean="0">
                <a:latin typeface="Calibri" panose="020F0502020204030204" pitchFamily="34" charset="0"/>
                <a:ea typeface="Calibri" panose="020F0502020204030204" pitchFamily="34" charset="0"/>
                <a:cs typeface="Calibri" panose="020F0502020204030204" pitchFamily="34" charset="0"/>
              </a:rPr>
              <a:t>Section </a:t>
            </a:r>
            <a:r>
              <a:rPr lang="en-AU" sz="2000" dirty="0" smtClean="0">
                <a:effectLst/>
                <a:latin typeface="Calibri" panose="020F0502020204030204" pitchFamily="34" charset="0"/>
                <a:ea typeface="Calibri" panose="020F0502020204030204" pitchFamily="34" charset="0"/>
                <a:cs typeface="Calibri" panose="020F0502020204030204" pitchFamily="34" charset="0"/>
              </a:rPr>
              <a:t>9 </a:t>
            </a:r>
            <a:r>
              <a:rPr lang="en-AU" sz="2000" dirty="0">
                <a:effectLst/>
                <a:latin typeface="Calibri" panose="020F0502020204030204" pitchFamily="34" charset="0"/>
                <a:ea typeface="Calibri" panose="020F0502020204030204" pitchFamily="34" charset="0"/>
                <a:cs typeface="Calibri" panose="020F0502020204030204" pitchFamily="34" charset="0"/>
              </a:rPr>
              <a:t>of the </a:t>
            </a:r>
            <a:r>
              <a:rPr lang="en-AU" sz="2000" i="1" dirty="0">
                <a:effectLst/>
                <a:latin typeface="Calibri" panose="020F0502020204030204" pitchFamily="34" charset="0"/>
                <a:ea typeface="Calibri" panose="020F0502020204030204" pitchFamily="34" charset="0"/>
                <a:cs typeface="Calibri" panose="020F0502020204030204" pitchFamily="34" charset="0"/>
              </a:rPr>
              <a:t>Criminal Code Act 1899</a:t>
            </a:r>
            <a:r>
              <a:rPr lang="en-AU" sz="2000" dirty="0">
                <a:effectLst/>
                <a:latin typeface="Calibri" panose="020F0502020204030204" pitchFamily="34" charset="0"/>
                <a:ea typeface="Calibri" panose="020F0502020204030204" pitchFamily="34" charset="0"/>
                <a:cs typeface="Calibri" panose="020F0502020204030204" pitchFamily="34" charset="0"/>
              </a:rPr>
              <a:t> (QLD) deals with when two or more persons form </a:t>
            </a:r>
            <a:r>
              <a:rPr lang="en-AU" sz="2000" b="1" dirty="0">
                <a:effectLst/>
                <a:latin typeface="Calibri" panose="020F0502020204030204" pitchFamily="34" charset="0"/>
                <a:ea typeface="Calibri" panose="020F0502020204030204" pitchFamily="34" charset="0"/>
                <a:cs typeface="Calibri" panose="020F0502020204030204" pitchFamily="34" charset="0"/>
              </a:rPr>
              <a:t>a common intention to prosecute an unlawful purpose</a:t>
            </a:r>
            <a:r>
              <a:rPr lang="en-AU" sz="2000" dirty="0">
                <a:effectLst/>
                <a:latin typeface="Calibri" panose="020F0502020204030204" pitchFamily="34" charset="0"/>
                <a:ea typeface="Calibri" panose="020F0502020204030204" pitchFamily="34" charset="0"/>
                <a:cs typeface="Calibri" panose="020F0502020204030204" pitchFamily="34" charset="0"/>
              </a:rPr>
              <a:t> in conjunction with one </a:t>
            </a:r>
            <a:r>
              <a:rPr lang="en-AU" sz="2000" dirty="0" smtClean="0">
                <a:effectLst/>
                <a:latin typeface="Calibri" panose="020F0502020204030204" pitchFamily="34" charset="0"/>
                <a:ea typeface="Calibri" panose="020F0502020204030204" pitchFamily="34" charset="0"/>
                <a:cs typeface="Calibri" panose="020F0502020204030204" pitchFamily="34" charset="0"/>
              </a:rPr>
              <a:t>another.</a:t>
            </a:r>
            <a:endParaRPr lang="en-AU" sz="20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AU"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AU" sz="1800" dirty="0">
                <a:effectLst/>
                <a:latin typeface="Calibri" panose="020F0502020204030204" pitchFamily="34" charset="0"/>
                <a:ea typeface="Calibri" panose="020F0502020204030204" pitchFamily="34" charset="0"/>
                <a:cs typeface="Calibri" panose="020F0502020204030204" pitchFamily="34" charset="0"/>
              </a:rPr>
              <a:t> </a:t>
            </a: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PG"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descr="Conspirator - English Language Tutorials">
            <a:extLst>
              <a:ext uri="{FF2B5EF4-FFF2-40B4-BE49-F238E27FC236}">
                <a16:creationId xmlns:a16="http://schemas.microsoft.com/office/drawing/2014/main" id="{2F0E44DF-D154-177D-5F95-E92D1677D08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82349" y="5237025"/>
            <a:ext cx="2179300" cy="1492510"/>
          </a:xfrm>
          <a:prstGeom prst="rect">
            <a:avLst/>
          </a:prstGeom>
          <a:noFill/>
          <a:ln>
            <a:noFill/>
          </a:ln>
        </p:spPr>
      </p:pic>
      <p:sp>
        <p:nvSpPr>
          <p:cNvPr id="8"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Parties to an offence </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3580357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endParaRPr lang="en-AU" altLang="en-US" sz="3200" b="1" dirty="0">
              <a:solidFill>
                <a:srgbClr val="002060"/>
              </a:solidFill>
              <a:latin typeface="+mn-lt"/>
            </a:endParaRPr>
          </a:p>
          <a:p>
            <a:pPr marL="0" indent="0">
              <a:buNone/>
            </a:pPr>
            <a:endParaRPr lang="en-AU" altLang="en-US" sz="3200" b="1" dirty="0">
              <a:solidFill>
                <a:srgbClr val="002060"/>
              </a:solidFill>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4" name="Rectangle 3"/>
          <p:cNvSpPr/>
          <p:nvPr/>
        </p:nvSpPr>
        <p:spPr>
          <a:xfrm>
            <a:off x="820833" y="2093008"/>
            <a:ext cx="8157245" cy="3652282"/>
          </a:xfrm>
          <a:prstGeom prst="rect">
            <a:avLst/>
          </a:prstGeom>
        </p:spPr>
        <p:txBody>
          <a:bodyPr wrap="square">
            <a:spAutoFit/>
          </a:bodyPr>
          <a:lstStyle/>
          <a:p>
            <a:pPr marL="342900" lvl="0" indent="-342900">
              <a:spcAft>
                <a:spcPts val="800"/>
              </a:spcAft>
              <a:buFont typeface="+mj-lt"/>
              <a:buAutoNum type="arabicParenBoth"/>
            </a:pPr>
            <a:r>
              <a:rPr lang="en-AU" sz="2000" i="1" dirty="0">
                <a:effectLst/>
                <a:latin typeface="Times New Roman" panose="02020603050405020304" pitchFamily="18" charset="0"/>
                <a:ea typeface="Calibri" panose="020F0502020204030204" pitchFamily="34" charset="0"/>
                <a:cs typeface="Times New Roman" panose="02020603050405020304" pitchFamily="18" charset="0"/>
              </a:rPr>
              <a:t>Under section </a:t>
            </a:r>
            <a:r>
              <a:rPr lang="en-AU" sz="2000" i="1" dirty="0" smtClean="0">
                <a:effectLst/>
                <a:latin typeface="Times New Roman" panose="02020603050405020304" pitchFamily="18" charset="0"/>
                <a:ea typeface="Calibri" panose="020F0502020204030204" pitchFamily="34" charset="0"/>
                <a:cs typeface="Times New Roman" panose="02020603050405020304" pitchFamily="18" charset="0"/>
              </a:rPr>
              <a:t>7 </a:t>
            </a:r>
            <a:r>
              <a:rPr lang="en-AU" sz="2000" i="1" dirty="0">
                <a:effectLst/>
                <a:latin typeface="Times New Roman" panose="02020603050405020304" pitchFamily="18" charset="0"/>
                <a:ea typeface="Calibri" panose="020F0502020204030204" pitchFamily="34" charset="0"/>
                <a:cs typeface="Times New Roman" panose="02020603050405020304" pitchFamily="18" charset="0"/>
              </a:rPr>
              <a:t>a person’s criminal responsibility extends to any offence that, on the evidence admissible against him or her, is either the offence proved against the person who did the act or made the omission that constitutes that offence or any statutory or other alternative to that offence</a:t>
            </a:r>
            <a:r>
              <a:rPr lang="en-AU" sz="2000" i="1" dirty="0" smtClean="0">
                <a:effectLst/>
                <a:latin typeface="Times New Roman" panose="02020603050405020304" pitchFamily="18" charset="0"/>
                <a:ea typeface="Calibri" panose="020F0502020204030204" pitchFamily="34" charset="0"/>
                <a:cs typeface="Times New Roman" panose="02020603050405020304" pitchFamily="18" charset="0"/>
              </a:rPr>
              <a:t>.</a:t>
            </a:r>
          </a:p>
          <a:p>
            <a:pPr lvl="0">
              <a:spcAft>
                <a:spcPts val="800"/>
              </a:spcAft>
            </a:pPr>
            <a:endParaRPr lang="en-AU" sz="2000" dirty="0">
              <a:effectLst/>
              <a:latin typeface="Times New Roman" panose="02020603050405020304" pitchFamily="18" charset="0"/>
              <a:ea typeface="Calibri" panose="020F0502020204030204" pitchFamily="34" charset="0"/>
              <a:cs typeface="Times New Roman" panose="02020603050405020304" pitchFamily="18" charset="0"/>
            </a:endParaRPr>
          </a:p>
          <a:p>
            <a:pPr marL="285750" indent="-285750">
              <a:spcAft>
                <a:spcPts val="800"/>
              </a:spcAft>
              <a:buFont typeface="Arial" panose="020B0604020202020204" pitchFamily="34" charset="0"/>
              <a:buChar char="•"/>
            </a:pPr>
            <a:r>
              <a:rPr lang="en-AU" sz="2000" dirty="0">
                <a:effectLst/>
                <a:latin typeface="Calibri" panose="020F0502020204030204" pitchFamily="34" charset="0"/>
                <a:ea typeface="Calibri" panose="020F0502020204030204" pitchFamily="34" charset="0"/>
                <a:cs typeface="Calibri" panose="020F0502020204030204" pitchFamily="34" charset="0"/>
              </a:rPr>
              <a:t>Discussion of </a:t>
            </a:r>
            <a:r>
              <a:rPr lang="en-AU" sz="2000" i="1" dirty="0">
                <a:effectLst/>
                <a:latin typeface="Calibri" panose="020F0502020204030204" pitchFamily="34" charset="0"/>
                <a:ea typeface="Calibri" panose="020F0502020204030204" pitchFamily="34" charset="0"/>
                <a:cs typeface="Calibri" panose="020F0502020204030204" pitchFamily="34" charset="0"/>
              </a:rPr>
              <a:t>R v </a:t>
            </a:r>
            <a:r>
              <a:rPr lang="en-AU" sz="2000" i="1" dirty="0" smtClean="0">
                <a:effectLst/>
                <a:latin typeface="Calibri" panose="020F0502020204030204" pitchFamily="34" charset="0"/>
                <a:ea typeface="Calibri" panose="020F0502020204030204" pitchFamily="34" charset="0"/>
                <a:cs typeface="Calibri" panose="020F0502020204030204" pitchFamily="34" charset="0"/>
              </a:rPr>
              <a:t>Taylor.</a:t>
            </a:r>
          </a:p>
          <a:p>
            <a:pPr>
              <a:spcAft>
                <a:spcPts val="800"/>
              </a:spcAft>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spcAft>
                <a:spcPts val="800"/>
              </a:spcAft>
              <a:buFont typeface="Arial" panose="020B0604020202020204" pitchFamily="34" charset="0"/>
              <a:buChar char="•"/>
            </a:pPr>
            <a:r>
              <a:rPr lang="en-AU" sz="2000" dirty="0">
                <a:latin typeface="Calibri" panose="020F0502020204030204" pitchFamily="34" charset="0"/>
                <a:ea typeface="Calibri" panose="020F0502020204030204" pitchFamily="34" charset="0"/>
                <a:cs typeface="Calibri" panose="020F0502020204030204" pitchFamily="34" charset="0"/>
              </a:rPr>
              <a:t>A</a:t>
            </a:r>
            <a:r>
              <a:rPr lang="en-AU" sz="2000" dirty="0" smtClean="0">
                <a:effectLst/>
                <a:latin typeface="Calibri" panose="020F0502020204030204" pitchFamily="34" charset="0"/>
                <a:ea typeface="Calibri" panose="020F0502020204030204" pitchFamily="34" charset="0"/>
                <a:cs typeface="Calibri" panose="020F0502020204030204" pitchFamily="34" charset="0"/>
              </a:rPr>
              <a:t>pplication </a:t>
            </a:r>
            <a:r>
              <a:rPr lang="en-AU" sz="2000" dirty="0">
                <a:effectLst/>
                <a:latin typeface="Calibri" panose="020F0502020204030204" pitchFamily="34" charset="0"/>
                <a:ea typeface="Calibri" panose="020F0502020204030204" pitchFamily="34" charset="0"/>
                <a:cs typeface="Calibri" panose="020F0502020204030204" pitchFamily="34" charset="0"/>
              </a:rPr>
              <a:t>of </a:t>
            </a:r>
            <a:r>
              <a:rPr lang="en-AU" sz="2000" dirty="0" smtClean="0">
                <a:effectLst/>
                <a:latin typeface="Calibri" panose="020F0502020204030204" pitchFamily="34" charset="0"/>
                <a:ea typeface="Calibri" panose="020F0502020204030204" pitchFamily="34" charset="0"/>
                <a:cs typeface="Calibri" panose="020F0502020204030204" pitchFamily="34" charset="0"/>
              </a:rPr>
              <a:t>section </a:t>
            </a:r>
            <a:r>
              <a:rPr lang="en-AU" sz="2000" dirty="0">
                <a:effectLst/>
                <a:latin typeface="Calibri" panose="020F0502020204030204" pitchFamily="34" charset="0"/>
                <a:ea typeface="Calibri" panose="020F0502020204030204" pitchFamily="34" charset="0"/>
                <a:cs typeface="Calibri" panose="020F0502020204030204" pitchFamily="34" charset="0"/>
              </a:rPr>
              <a:t>7(1) (a</a:t>
            </a:r>
            <a:r>
              <a:rPr lang="en-AU" sz="2000" dirty="0" smtClean="0">
                <a:effectLst/>
                <a:latin typeface="Calibri" panose="020F0502020204030204" pitchFamily="34" charset="0"/>
                <a:ea typeface="Calibri" panose="020F0502020204030204" pitchFamily="34" charset="0"/>
                <a:cs typeface="Calibri" panose="020F0502020204030204" pitchFamily="34" charset="0"/>
              </a:rPr>
              <a:t>).</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PG"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Title 2"/>
          <p:cNvSpPr txBox="1">
            <a:spLocks/>
          </p:cNvSpPr>
          <p:nvPr/>
        </p:nvSpPr>
        <p:spPr>
          <a:xfrm>
            <a:off x="807243" y="437670"/>
            <a:ext cx="7529513" cy="952763"/>
          </a:xfrm>
          <a:prstGeom prst="rect">
            <a:avLst/>
          </a:prstGeom>
        </p:spPr>
        <p:txBody>
          <a:bodyPr vert="horz" lIns="91440" tIns="45720" rIns="91440" bIns="45720" rtlCol="0" anchor="ctr">
            <a:normAutofit lnSpcReduction="1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Section 10A of the Criminal Code</a:t>
            </a:r>
          </a:p>
          <a:p>
            <a:r>
              <a:rPr lang="en-AU" sz="3200" b="1" dirty="0" smtClean="0">
                <a:solidFill>
                  <a:srgbClr val="002060"/>
                </a:solidFill>
                <a:latin typeface="+mn-lt"/>
                <a:cs typeface="Calibri" panose="020F0502020204030204" pitchFamily="34" charset="0"/>
              </a:rPr>
              <a:t>Act 1899 (QLD) provides: </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979394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endParaRPr lang="en-AU" altLang="en-US" sz="3200" b="1" dirty="0">
              <a:solidFill>
                <a:srgbClr val="002060"/>
              </a:solidFill>
              <a:latin typeface="+mn-lt"/>
            </a:endParaRPr>
          </a:p>
          <a:p>
            <a:pPr marL="0" indent="0">
              <a:buNone/>
            </a:pPr>
            <a:endParaRPr lang="en-AU" altLang="en-US" sz="3200" b="1" dirty="0">
              <a:solidFill>
                <a:srgbClr val="002060"/>
              </a:solidFill>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4" name="Rectangle 3"/>
          <p:cNvSpPr/>
          <p:nvPr/>
        </p:nvSpPr>
        <p:spPr>
          <a:xfrm>
            <a:off x="807243" y="2126831"/>
            <a:ext cx="8191822" cy="3344505"/>
          </a:xfrm>
          <a:prstGeom prst="rect">
            <a:avLst/>
          </a:prstGeom>
        </p:spPr>
        <p:txBody>
          <a:bodyPr wrap="square">
            <a:spAutoFit/>
          </a:bodyPr>
          <a:lstStyle/>
          <a:p>
            <a:pPr marL="285750" indent="-285750">
              <a:spcAft>
                <a:spcPts val="800"/>
              </a:spcAft>
              <a:buFont typeface="Arial" panose="020B0604020202020204" pitchFamily="34" charset="0"/>
              <a:buChar char="•"/>
            </a:pPr>
            <a:r>
              <a:rPr lang="en-AU" sz="2000" dirty="0" smtClean="0">
                <a:effectLst/>
                <a:latin typeface="Calibri" panose="020F0502020204030204" pitchFamily="34" charset="0"/>
                <a:ea typeface="Calibri" panose="020F0502020204030204" pitchFamily="34" charset="0"/>
                <a:cs typeface="Calibri" panose="020F0502020204030204" pitchFamily="34" charset="0"/>
              </a:rPr>
              <a:t>To </a:t>
            </a:r>
            <a:r>
              <a:rPr lang="en-AU" sz="2000" dirty="0">
                <a:effectLst/>
                <a:latin typeface="Calibri" panose="020F0502020204030204" pitchFamily="34" charset="0"/>
                <a:ea typeface="Calibri" panose="020F0502020204030204" pitchFamily="34" charset="0"/>
                <a:cs typeface="Calibri" panose="020F0502020204030204" pitchFamily="34" charset="0"/>
              </a:rPr>
              <a:t>establish criminal responsibility under s 7(1)(b) or s 7(1)(c), the prosecution must prove that the defendant knows “the essential facts constituting or making up the offence that is being or about to be committed by the person he is aiding or assisting</a:t>
            </a:r>
            <a:r>
              <a:rPr lang="en-AU" sz="2000" dirty="0" smtClean="0">
                <a:effectLst/>
                <a:latin typeface="Calibri" panose="020F0502020204030204" pitchFamily="34" charset="0"/>
                <a:ea typeface="Calibri" panose="020F0502020204030204" pitchFamily="34" charset="0"/>
                <a:cs typeface="Calibri" panose="020F0502020204030204" pitchFamily="34" charset="0"/>
              </a:rPr>
              <a:t>”.</a:t>
            </a:r>
          </a:p>
          <a:p>
            <a:pPr>
              <a:spcAft>
                <a:spcPts val="800"/>
              </a:spcAft>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spcAft>
                <a:spcPts val="800"/>
              </a:spcAft>
              <a:buFont typeface="Arial" panose="020B0604020202020204" pitchFamily="34" charset="0"/>
              <a:buChar char="•"/>
            </a:pPr>
            <a:r>
              <a:rPr lang="en-AU" sz="2000" dirty="0">
                <a:effectLst/>
                <a:latin typeface="Calibri" panose="020F0502020204030204" pitchFamily="34" charset="0"/>
                <a:ea typeface="Calibri" panose="020F0502020204030204" pitchFamily="34" charset="0"/>
                <a:cs typeface="Calibri" panose="020F0502020204030204" pitchFamily="34" charset="0"/>
              </a:rPr>
              <a:t>Discussion of aiding and </a:t>
            </a:r>
            <a:r>
              <a:rPr lang="en-AU" sz="2000" dirty="0" smtClean="0">
                <a:effectLst/>
                <a:latin typeface="Calibri" panose="020F0502020204030204" pitchFamily="34" charset="0"/>
                <a:ea typeface="Calibri" panose="020F0502020204030204" pitchFamily="34" charset="0"/>
                <a:cs typeface="Calibri" panose="020F0502020204030204" pitchFamily="34" charset="0"/>
              </a:rPr>
              <a:t>procuring.</a:t>
            </a:r>
          </a:p>
          <a:p>
            <a:pPr>
              <a:spcAft>
                <a:spcPts val="800"/>
              </a:spcAft>
            </a:pP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spcAft>
                <a:spcPts val="800"/>
              </a:spcAft>
              <a:buFont typeface="Arial" panose="020B0604020202020204" pitchFamily="34" charset="0"/>
              <a:buChar char="•"/>
            </a:pPr>
            <a:r>
              <a:rPr lang="en-AU" sz="2000" dirty="0" smtClean="0">
                <a:effectLst/>
                <a:latin typeface="Calibri" panose="020F0502020204030204" pitchFamily="34" charset="0"/>
                <a:ea typeface="Calibri" panose="020F0502020204030204" pitchFamily="34" charset="0"/>
                <a:cs typeface="Calibri" panose="020F0502020204030204" pitchFamily="34" charset="0"/>
              </a:rPr>
              <a:t>What are the defences?</a:t>
            </a:r>
            <a:endParaRPr lang="en-A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PG"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Title 2"/>
          <p:cNvSpPr txBox="1">
            <a:spLocks/>
          </p:cNvSpPr>
          <p:nvPr/>
        </p:nvSpPr>
        <p:spPr>
          <a:xfrm>
            <a:off x="807243" y="437670"/>
            <a:ext cx="7529513" cy="952763"/>
          </a:xfrm>
          <a:prstGeom prst="rect">
            <a:avLst/>
          </a:prstGeom>
        </p:spPr>
        <p:txBody>
          <a:bodyPr vert="horz" lIns="91440" tIns="45720" rIns="91440" bIns="45720" rtlCol="0" anchor="ctr">
            <a:normAutofit lnSpcReduction="1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Section 10A of the Criminal Code</a:t>
            </a:r>
          </a:p>
          <a:p>
            <a:r>
              <a:rPr lang="en-AU" sz="3200" b="1" dirty="0" smtClean="0">
                <a:solidFill>
                  <a:srgbClr val="002060"/>
                </a:solidFill>
                <a:latin typeface="+mn-lt"/>
                <a:cs typeface="Calibri" panose="020F0502020204030204" pitchFamily="34" charset="0"/>
              </a:rPr>
              <a:t>Act 1899 (QLD) provides: </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723593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99592" y="1556792"/>
            <a:ext cx="4104456" cy="3960440"/>
          </a:xfrm>
        </p:spPr>
        <p:txBody>
          <a:bodyPr>
            <a:normAutofit/>
          </a:bodyPr>
          <a:lstStyle/>
          <a:p>
            <a:pPr>
              <a:lnSpc>
                <a:spcPct val="107000"/>
              </a:lnSpc>
              <a:spcAft>
                <a:spcPts val="800"/>
              </a:spcAft>
            </a:pPr>
            <a:endParaRPr lang="en-AU" sz="2000"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r>
              <a:rPr lang="en-AU" sz="2000" dirty="0" smtClean="0">
                <a:effectLst/>
                <a:latin typeface="Calibri" panose="020F0502020204030204" pitchFamily="34" charset="0"/>
                <a:ea typeface="Calibri" panose="020F0502020204030204" pitchFamily="34" charset="0"/>
                <a:cs typeface="Calibri" panose="020F0502020204030204" pitchFamily="34" charset="0"/>
              </a:rPr>
              <a:t>Whether </a:t>
            </a:r>
            <a:r>
              <a:rPr lang="en-AU" sz="2000" dirty="0">
                <a:effectLst/>
                <a:latin typeface="Calibri" panose="020F0502020204030204" pitchFamily="34" charset="0"/>
                <a:ea typeface="Calibri" panose="020F0502020204030204" pitchFamily="34" charset="0"/>
                <a:cs typeface="Calibri" panose="020F0502020204030204" pitchFamily="34" charset="0"/>
              </a:rPr>
              <a:t>the defendant has withdrawn from a common purpose, or from a role enabling, aiding, counselling or procuring an offence, may arise as a </a:t>
            </a:r>
            <a:r>
              <a:rPr lang="en-AU" sz="2000" b="1" dirty="0">
                <a:effectLst/>
                <a:latin typeface="Calibri" panose="020F0502020204030204" pitchFamily="34" charset="0"/>
                <a:ea typeface="Calibri" panose="020F0502020204030204" pitchFamily="34" charset="0"/>
                <a:cs typeface="Calibri" panose="020F0502020204030204" pitchFamily="34" charset="0"/>
              </a:rPr>
              <a:t>question of fact </a:t>
            </a:r>
            <a:r>
              <a:rPr lang="en-AU" sz="2000" dirty="0">
                <a:effectLst/>
                <a:latin typeface="Calibri" panose="020F0502020204030204" pitchFamily="34" charset="0"/>
                <a:ea typeface="Calibri" panose="020F0502020204030204" pitchFamily="34" charset="0"/>
                <a:cs typeface="Calibri" panose="020F0502020204030204" pitchFamily="34" charset="0"/>
              </a:rPr>
              <a:t>relevant to whether the offence has been committed, </a:t>
            </a:r>
            <a:r>
              <a:rPr lang="en-AU" sz="2000" b="1" dirty="0">
                <a:effectLst/>
                <a:latin typeface="Calibri" panose="020F0502020204030204" pitchFamily="34" charset="0"/>
                <a:ea typeface="Calibri" panose="020F0502020204030204" pitchFamily="34" charset="0"/>
                <a:cs typeface="Calibri" panose="020F0502020204030204" pitchFamily="34" charset="0"/>
              </a:rPr>
              <a:t>rather than as constituting a </a:t>
            </a:r>
            <a:r>
              <a:rPr lang="en-AU" sz="2000" b="1" dirty="0" smtClean="0">
                <a:effectLst/>
                <a:latin typeface="Calibri" panose="020F0502020204030204" pitchFamily="34" charset="0"/>
                <a:ea typeface="Calibri" panose="020F0502020204030204" pitchFamily="34" charset="0"/>
                <a:cs typeface="Calibri" panose="020F0502020204030204" pitchFamily="34" charset="0"/>
              </a:rPr>
              <a:t>defence.</a:t>
            </a:r>
            <a:endParaRPr lang="en-AU" sz="20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8" name="Content Placeholder 7" descr="Conspirator - English Language Tutorials">
            <a:extLst>
              <a:ext uri="{FF2B5EF4-FFF2-40B4-BE49-F238E27FC236}">
                <a16:creationId xmlns:a16="http://schemas.microsoft.com/office/drawing/2014/main" id="{5B3822D1-578F-A669-6679-541845A4A526}"/>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292080" y="2132856"/>
            <a:ext cx="3432101" cy="2355612"/>
          </a:xfrm>
          <a:prstGeom prst="rect">
            <a:avLst/>
          </a:prstGeom>
          <a:noFill/>
          <a:ln>
            <a:noFill/>
          </a:ln>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Withdrawal as a party to an offence</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200812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628800"/>
            <a:ext cx="4340821" cy="4351338"/>
          </a:xfrm>
        </p:spPr>
        <p:txBody>
          <a:bodyPr>
            <a:normAutofit/>
          </a:bodyPr>
          <a:lstStyle/>
          <a:p>
            <a:pPr marL="0" indent="0">
              <a:lnSpc>
                <a:spcPct val="107000"/>
              </a:lnSpc>
              <a:spcAft>
                <a:spcPts val="800"/>
              </a:spcAft>
              <a:buNone/>
            </a:pPr>
            <a:r>
              <a:rPr lang="en-AU" sz="2000" dirty="0" smtClean="0">
                <a:effectLst/>
                <a:latin typeface="Calibri" panose="020F0502020204030204" pitchFamily="34" charset="0"/>
                <a:ea typeface="Times New Roman" panose="02020603050405020304" pitchFamily="18" charset="0"/>
              </a:rPr>
              <a:t>“In </a:t>
            </a:r>
            <a:r>
              <a:rPr lang="en-AU" sz="2000" dirty="0">
                <a:effectLst/>
                <a:latin typeface="Calibri" panose="020F0502020204030204" pitchFamily="34" charset="0"/>
                <a:ea typeface="Times New Roman" panose="02020603050405020304" pitchFamily="18" charset="0"/>
              </a:rPr>
              <a:t>matters of trade or business, the opinion of an expert, or a person intimately acquainted with it is admissible to furnish the court with information which is likely to be outside the experience or knowledge of a judge or jury.  But, if on the proven facts, a judge or jury can form their own conclusions without help, then the opinion of an expert is unnecessary”.  </a:t>
            </a:r>
            <a:r>
              <a:rPr lang="en-AU" sz="2000" dirty="0" smtClean="0">
                <a:effectLst/>
                <a:latin typeface="Calibri" panose="020F0502020204030204" pitchFamily="34" charset="0"/>
                <a:ea typeface="Times New Roman" panose="02020603050405020304" pitchFamily="18" charset="0"/>
              </a:rPr>
              <a:t>(</a:t>
            </a:r>
            <a:r>
              <a:rPr lang="en-AU" sz="2000" dirty="0" err="1" smtClean="0">
                <a:latin typeface="Calibri" panose="020F0502020204030204" pitchFamily="34" charset="0"/>
                <a:ea typeface="Times New Roman" panose="02020603050405020304" pitchFamily="18" charset="0"/>
              </a:rPr>
              <a:t>Archbold</a:t>
            </a:r>
            <a:r>
              <a:rPr lang="en-AU" sz="2000" dirty="0" smtClean="0">
                <a:latin typeface="Calibri" panose="020F0502020204030204" pitchFamily="34" charset="0"/>
                <a:ea typeface="Times New Roman" panose="02020603050405020304" pitchFamily="18" charset="0"/>
              </a:rPr>
              <a:t>, 2017</a:t>
            </a:r>
            <a:r>
              <a:rPr lang="en-AU" sz="2000" dirty="0" smtClean="0">
                <a:effectLst/>
                <a:latin typeface="Calibri" panose="020F0502020204030204" pitchFamily="34" charset="0"/>
                <a:ea typeface="Times New Roman" panose="02020603050405020304" pitchFamily="18" charset="0"/>
              </a:rPr>
              <a:t>)</a:t>
            </a:r>
            <a:endParaRPr lang="en-AU" sz="2000" dirty="0">
              <a:effectLst/>
              <a:latin typeface="Times New Roman" panose="02020603050405020304" pitchFamily="18" charset="0"/>
              <a:ea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Content Placeholder 6" descr="Expert Witnesses: Best Way to Explain Details in Your Case">
            <a:extLst>
              <a:ext uri="{FF2B5EF4-FFF2-40B4-BE49-F238E27FC236}">
                <a16:creationId xmlns:a16="http://schemas.microsoft.com/office/drawing/2014/main" id="{0ADDAFA2-6DDA-F22F-EAD0-A4883D7F8FAA}"/>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2564904"/>
            <a:ext cx="3367066" cy="2246988"/>
          </a:xfrm>
          <a:prstGeom prst="rect">
            <a:avLst/>
          </a:prstGeom>
          <a:noFill/>
          <a:ln>
            <a:noFill/>
          </a:ln>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Expert witnesses</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9937448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628800"/>
            <a:ext cx="4340821" cy="4351338"/>
          </a:xfrm>
        </p:spPr>
        <p:txBody>
          <a:bodyPr>
            <a:normAutofit lnSpcReduction="10000"/>
          </a:bodyPr>
          <a:lstStyle/>
          <a:p>
            <a:pPr lvl="0">
              <a:lnSpc>
                <a:spcPct val="107000"/>
              </a:lnSpc>
            </a:pPr>
            <a:r>
              <a:rPr lang="en-AU" sz="2000" dirty="0" smtClean="0">
                <a:latin typeface="Calibri" panose="020F0502020204030204" pitchFamily="34" charset="0"/>
                <a:ea typeface="Calibri" panose="020F0502020204030204" pitchFamily="34" charset="0"/>
                <a:cs typeface="Calibri" panose="020F0502020204030204" pitchFamily="34" charset="0"/>
              </a:rPr>
              <a:t>Qualifications </a:t>
            </a:r>
            <a:r>
              <a:rPr lang="en-AU" sz="2000" dirty="0">
                <a:latin typeface="Calibri" panose="020F0502020204030204" pitchFamily="34" charset="0"/>
                <a:ea typeface="Calibri" panose="020F0502020204030204" pitchFamily="34" charset="0"/>
                <a:cs typeface="Calibri" panose="020F0502020204030204" pitchFamily="34" charset="0"/>
              </a:rPr>
              <a:t>of the </a:t>
            </a:r>
            <a:r>
              <a:rPr lang="en-AU" sz="2000" dirty="0" smtClean="0">
                <a:latin typeface="Calibri" panose="020F0502020204030204" pitchFamily="34" charset="0"/>
                <a:ea typeface="Calibri" panose="020F0502020204030204" pitchFamily="34" charset="0"/>
                <a:cs typeface="Calibri" panose="020F0502020204030204" pitchFamily="34" charset="0"/>
              </a:rPr>
              <a:t>expert.</a:t>
            </a:r>
            <a:endParaRPr lang="en-AU" sz="2000" dirty="0">
              <a:latin typeface="Calibri" panose="020F0502020204030204" pitchFamily="34" charset="0"/>
              <a:ea typeface="Calibri" panose="020F0502020204030204" pitchFamily="34" charset="0"/>
              <a:cs typeface="Calibri" panose="020F0502020204030204" pitchFamily="34" charset="0"/>
            </a:endParaRPr>
          </a:p>
          <a:p>
            <a:pPr lvl="0">
              <a:lnSpc>
                <a:spcPct val="107000"/>
              </a:lnSpc>
            </a:pPr>
            <a:r>
              <a:rPr lang="en-AU" sz="2000" dirty="0" smtClean="0">
                <a:latin typeface="Calibri" panose="020F0502020204030204" pitchFamily="34" charset="0"/>
                <a:ea typeface="Calibri" panose="020F0502020204030204" pitchFamily="34" charset="0"/>
                <a:cs typeface="Times New Roman" panose="02020603050405020304" pitchFamily="18" charset="0"/>
              </a:rPr>
              <a:t>Whether </a:t>
            </a:r>
            <a:r>
              <a:rPr lang="en-AU" sz="2000" dirty="0">
                <a:latin typeface="Calibri" panose="020F0502020204030204" pitchFamily="34" charset="0"/>
                <a:ea typeface="Calibri" panose="020F0502020204030204" pitchFamily="34" charset="0"/>
                <a:cs typeface="Times New Roman" panose="02020603050405020304" pitchFamily="18" charset="0"/>
              </a:rPr>
              <a:t>the witness was impartial or partial to either </a:t>
            </a:r>
            <a:r>
              <a:rPr lang="en-AU" sz="2000" dirty="0" smtClean="0">
                <a:latin typeface="Calibri" panose="020F0502020204030204" pitchFamily="34" charset="0"/>
                <a:ea typeface="Calibri" panose="020F0502020204030204" pitchFamily="34" charset="0"/>
                <a:cs typeface="Times New Roman" panose="02020603050405020304" pitchFamily="18" charset="0"/>
              </a:rPr>
              <a:t>side.</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r>
              <a:rPr lang="en-AU" sz="2000" dirty="0" smtClean="0">
                <a:latin typeface="Calibri" panose="020F0502020204030204" pitchFamily="34" charset="0"/>
                <a:ea typeface="Calibri" panose="020F0502020204030204" pitchFamily="34" charset="0"/>
                <a:cs typeface="Times New Roman" panose="02020603050405020304" pitchFamily="18" charset="0"/>
              </a:rPr>
              <a:t>Does </a:t>
            </a:r>
            <a:r>
              <a:rPr lang="en-AU" sz="2000" dirty="0">
                <a:latin typeface="Calibri" panose="020F0502020204030204" pitchFamily="34" charset="0"/>
                <a:ea typeface="Calibri" panose="020F0502020204030204" pitchFamily="34" charset="0"/>
                <a:cs typeface="Times New Roman" panose="02020603050405020304" pitchFamily="18" charset="0"/>
              </a:rPr>
              <a:t>the opinion accord with whatever other facts the fact finder finds proved?</a:t>
            </a:r>
          </a:p>
          <a:p>
            <a:pPr lvl="0">
              <a:lnSpc>
                <a:spcPct val="107000"/>
              </a:lnSpc>
            </a:pPr>
            <a:r>
              <a:rPr lang="en-AU" sz="2000" dirty="0" smtClean="0">
                <a:latin typeface="Calibri" panose="020F0502020204030204" pitchFamily="34" charset="0"/>
                <a:ea typeface="Calibri" panose="020F0502020204030204" pitchFamily="34" charset="0"/>
                <a:cs typeface="Times New Roman" panose="02020603050405020304" pitchFamily="18" charset="0"/>
              </a:rPr>
              <a:t>Have </a:t>
            </a:r>
            <a:r>
              <a:rPr lang="en-AU" sz="2000" dirty="0">
                <a:latin typeface="Calibri" panose="020F0502020204030204" pitchFamily="34" charset="0"/>
                <a:ea typeface="Calibri" panose="020F0502020204030204" pitchFamily="34" charset="0"/>
                <a:cs typeface="Times New Roman" panose="02020603050405020304" pitchFamily="18" charset="0"/>
              </a:rPr>
              <a:t>the facts, from which the expert’s opinion is based, been established?</a:t>
            </a:r>
          </a:p>
          <a:p>
            <a:pPr lvl="0">
              <a:lnSpc>
                <a:spcPct val="107000"/>
              </a:lnSpc>
            </a:pPr>
            <a:r>
              <a:rPr lang="en-AU" sz="2000" dirty="0" smtClean="0">
                <a:latin typeface="Calibri" panose="020F0502020204030204" pitchFamily="34" charset="0"/>
                <a:ea typeface="Calibri" panose="020F0502020204030204" pitchFamily="34" charset="0"/>
                <a:cs typeface="Times New Roman" panose="02020603050405020304" pitchFamily="18" charset="0"/>
              </a:rPr>
              <a:t>Expert </a:t>
            </a:r>
            <a:r>
              <a:rPr lang="en-AU" sz="2000" dirty="0">
                <a:latin typeface="Calibri" panose="020F0502020204030204" pitchFamily="34" charset="0"/>
                <a:ea typeface="Calibri" panose="020F0502020204030204" pitchFamily="34" charset="0"/>
                <a:cs typeface="Times New Roman" panose="02020603050405020304" pitchFamily="18" charset="0"/>
              </a:rPr>
              <a:t>should be independent, impartial and uninfluenced by the potential outcome of the case.</a:t>
            </a: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Content Placeholder 6" descr="Expert Witnesses: Best Way to Explain Details in Your Case">
            <a:extLst>
              <a:ext uri="{FF2B5EF4-FFF2-40B4-BE49-F238E27FC236}">
                <a16:creationId xmlns:a16="http://schemas.microsoft.com/office/drawing/2014/main" id="{0ADDAFA2-6DDA-F22F-EAD0-A4883D7F8FAA}"/>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2564904"/>
            <a:ext cx="3367066" cy="2246988"/>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000" b="1" dirty="0" smtClean="0">
                <a:solidFill>
                  <a:srgbClr val="002060"/>
                </a:solidFill>
                <a:latin typeface="+mn-lt"/>
                <a:cs typeface="Calibri" panose="020F0502020204030204" pitchFamily="34" charset="0"/>
              </a:rPr>
              <a:t>Matters court should have regard</a:t>
            </a:r>
          </a:p>
          <a:p>
            <a:r>
              <a:rPr lang="en-AU" sz="3000" b="1" dirty="0" smtClean="0">
                <a:solidFill>
                  <a:srgbClr val="002060"/>
                </a:solidFill>
                <a:latin typeface="+mn-lt"/>
                <a:cs typeface="Calibri" panose="020F0502020204030204" pitchFamily="34" charset="0"/>
              </a:rPr>
              <a:t>to with respect to expert witnesses</a:t>
            </a:r>
            <a:endParaRPr lang="en-AU" sz="30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30211206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628800"/>
            <a:ext cx="4340821" cy="4351338"/>
          </a:xfrm>
        </p:spPr>
        <p:txBody>
          <a:bodyPr>
            <a:normAutofit/>
          </a:bodyPr>
          <a:lstStyle/>
          <a:p>
            <a:pPr marL="342900" lvl="0" indent="-342900">
              <a:lnSpc>
                <a:spcPct val="107000"/>
              </a:lnSpc>
              <a:buFont typeface="Symbol" panose="05050102010706020507" pitchFamily="18" charset="2"/>
              <a:buChar char=""/>
            </a:pPr>
            <a:r>
              <a:rPr lang="en-AU" sz="2000" dirty="0">
                <a:latin typeface="Calibri" panose="020F0502020204030204" pitchFamily="34" charset="0"/>
                <a:ea typeface="Calibri" panose="020F0502020204030204" pitchFamily="34" charset="0"/>
                <a:cs typeface="Calibri" panose="020F0502020204030204" pitchFamily="34" charset="0"/>
              </a:rPr>
              <a:t>What if </a:t>
            </a:r>
            <a:r>
              <a:rPr lang="en-AU" sz="2000" dirty="0" smtClean="0">
                <a:latin typeface="Calibri" panose="020F0502020204030204" pitchFamily="34" charset="0"/>
                <a:ea typeface="Calibri" panose="020F0502020204030204" pitchFamily="34" charset="0"/>
                <a:cs typeface="Calibri" panose="020F0502020204030204" pitchFamily="34" charset="0"/>
              </a:rPr>
              <a:t>the expert </a:t>
            </a:r>
            <a:r>
              <a:rPr lang="en-AU" sz="2000" dirty="0">
                <a:latin typeface="Calibri" panose="020F0502020204030204" pitchFamily="34" charset="0"/>
                <a:ea typeface="Calibri" panose="020F0502020204030204" pitchFamily="34" charset="0"/>
                <a:cs typeface="Calibri" panose="020F0502020204030204" pitchFamily="34" charset="0"/>
              </a:rPr>
              <a:t>has a conflict of interest?</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a:latin typeface="Calibri" panose="020F0502020204030204" pitchFamily="34" charset="0"/>
                <a:ea typeface="Calibri" panose="020F0502020204030204" pitchFamily="34" charset="0"/>
                <a:cs typeface="Calibri" panose="020F0502020204030204" pitchFamily="34" charset="0"/>
              </a:rPr>
              <a:t>Competing expert </a:t>
            </a:r>
            <a:r>
              <a:rPr lang="en-AU" sz="2000" dirty="0" smtClean="0">
                <a:latin typeface="Calibri" panose="020F0502020204030204" pitchFamily="34" charset="0"/>
                <a:ea typeface="Calibri" panose="020F0502020204030204" pitchFamily="34" charset="0"/>
                <a:cs typeface="Calibri" panose="020F0502020204030204" pitchFamily="34" charset="0"/>
              </a:rPr>
              <a:t>witnesses.</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a:latin typeface="Calibri" panose="020F0502020204030204" pitchFamily="34" charset="0"/>
                <a:ea typeface="Calibri" panose="020F0502020204030204" pitchFamily="34" charset="0"/>
                <a:cs typeface="Times New Roman" panose="02020603050405020304" pitchFamily="18" charset="0"/>
              </a:rPr>
              <a:t>An expert can’t prove disputed facts by inadmissible </a:t>
            </a:r>
            <a:r>
              <a:rPr lang="en-AU" sz="2000" dirty="0" smtClean="0">
                <a:latin typeface="Calibri" panose="020F0502020204030204" pitchFamily="34" charset="0"/>
                <a:ea typeface="Calibri" panose="020F0502020204030204" pitchFamily="34" charset="0"/>
                <a:cs typeface="Times New Roman" panose="02020603050405020304" pitchFamily="18" charset="0"/>
              </a:rPr>
              <a:t>hearsay.</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AU" sz="2000" dirty="0">
                <a:latin typeface="Calibri" panose="020F0502020204030204" pitchFamily="34" charset="0"/>
                <a:ea typeface="Calibri" panose="020F0502020204030204" pitchFamily="34" charset="0"/>
                <a:cs typeface="Times New Roman" panose="02020603050405020304" pitchFamily="18" charset="0"/>
              </a:rPr>
              <a:t>Most common types of expert testimony in fraud trials from forensic accountants + fingerprint </a:t>
            </a:r>
            <a:r>
              <a:rPr lang="en-AU" sz="2000" dirty="0" smtClean="0">
                <a:latin typeface="Calibri" panose="020F0502020204030204" pitchFamily="34" charset="0"/>
                <a:ea typeface="Calibri" panose="020F0502020204030204" pitchFamily="34" charset="0"/>
                <a:cs typeface="Times New Roman" panose="02020603050405020304" pitchFamily="18" charset="0"/>
              </a:rPr>
              <a:t>experts.</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Content Placeholder 6" descr="Expert Witnesses: Best Way to Explain Details in Your Case">
            <a:extLst>
              <a:ext uri="{FF2B5EF4-FFF2-40B4-BE49-F238E27FC236}">
                <a16:creationId xmlns:a16="http://schemas.microsoft.com/office/drawing/2014/main" id="{0ADDAFA2-6DDA-F22F-EAD0-A4883D7F8FAA}"/>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2564904"/>
            <a:ext cx="3367066" cy="2246988"/>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000" b="1" dirty="0" smtClean="0">
                <a:solidFill>
                  <a:srgbClr val="002060"/>
                </a:solidFill>
                <a:latin typeface="+mn-lt"/>
                <a:cs typeface="Calibri" panose="020F0502020204030204" pitchFamily="34" charset="0"/>
              </a:rPr>
              <a:t>Matters court should have regard</a:t>
            </a:r>
          </a:p>
          <a:p>
            <a:r>
              <a:rPr lang="en-AU" sz="3000" b="1" dirty="0" smtClean="0">
                <a:solidFill>
                  <a:srgbClr val="002060"/>
                </a:solidFill>
                <a:latin typeface="+mn-lt"/>
                <a:cs typeface="Calibri" panose="020F0502020204030204" pitchFamily="34" charset="0"/>
              </a:rPr>
              <a:t>to with respect to expert witnesses</a:t>
            </a:r>
            <a:endParaRPr lang="en-AU" sz="30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3547512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1628800"/>
            <a:ext cx="4340821" cy="4896544"/>
          </a:xfrm>
        </p:spPr>
        <p:txBody>
          <a:bodyPr>
            <a:normAutofit fontScale="92500" lnSpcReduction="10000"/>
          </a:bodyPr>
          <a:lstStyle/>
          <a:p>
            <a:pPr marL="342900" lvl="0" indent="-342900">
              <a:lnSpc>
                <a:spcPct val="110000"/>
              </a:lnSpc>
              <a:buFont typeface="Symbol" panose="05050102010706020507" pitchFamily="18" charset="2"/>
              <a:buChar char=""/>
            </a:pPr>
            <a:r>
              <a:rPr lang="en-AU" sz="2200" dirty="0" smtClean="0">
                <a:latin typeface="Calibri" panose="020F0502020204030204" pitchFamily="34" charset="0"/>
                <a:ea typeface="Calibri" panose="020F0502020204030204" pitchFamily="34" charset="0"/>
                <a:cs typeface="Times New Roman" panose="02020603050405020304" pitchFamily="18" charset="0"/>
              </a:rPr>
              <a:t>Courts can allow </a:t>
            </a:r>
            <a:r>
              <a:rPr lang="en-AU" sz="2200" dirty="0">
                <a:latin typeface="Calibri" panose="020F0502020204030204" pitchFamily="34" charset="0"/>
                <a:ea typeface="Calibri" panose="020F0502020204030204" pitchFamily="34" charset="0"/>
                <a:cs typeface="Times New Roman" panose="02020603050405020304" pitchFamily="18" charset="0"/>
              </a:rPr>
              <a:t>expert witnesses to </a:t>
            </a:r>
            <a:r>
              <a:rPr lang="en-AU" sz="2200" dirty="0" smtClean="0">
                <a:latin typeface="Calibri" panose="020F0502020204030204" pitchFamily="34" charset="0"/>
                <a:ea typeface="Calibri" panose="020F0502020204030204" pitchFamily="34" charset="0"/>
                <a:cs typeface="Times New Roman" panose="02020603050405020304" pitchFamily="18" charset="0"/>
              </a:rPr>
              <a:t>have </a:t>
            </a:r>
            <a:r>
              <a:rPr lang="en-AU" sz="2200" dirty="0">
                <a:latin typeface="Calibri" panose="020F0502020204030204" pitchFamily="34" charset="0"/>
                <a:ea typeface="Calibri" panose="020F0502020204030204" pitchFamily="34" charset="0"/>
                <a:cs typeface="Times New Roman" panose="02020603050405020304" pitchFamily="18" charset="0"/>
              </a:rPr>
              <a:t>their written report in front of them whilst giving </a:t>
            </a:r>
            <a:r>
              <a:rPr lang="en-AU" sz="2200" dirty="0" smtClean="0">
                <a:latin typeface="Calibri" panose="020F0502020204030204" pitchFamily="34" charset="0"/>
                <a:ea typeface="Calibri" panose="020F0502020204030204" pitchFamily="34" charset="0"/>
                <a:cs typeface="Times New Roman" panose="02020603050405020304" pitchFamily="18" charset="0"/>
              </a:rPr>
              <a:t>evidence.</a:t>
            </a:r>
            <a:endParaRPr lang="en-AU" sz="2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0000"/>
              </a:lnSpc>
              <a:buFont typeface="Symbol" panose="05050102010706020507" pitchFamily="18" charset="2"/>
              <a:buChar char=""/>
            </a:pPr>
            <a:r>
              <a:rPr lang="en-AU" sz="2200" dirty="0">
                <a:latin typeface="Calibri" panose="020F0502020204030204" pitchFamily="34" charset="0"/>
                <a:ea typeface="Calibri" panose="020F0502020204030204" pitchFamily="34" charset="0"/>
                <a:cs typeface="Times New Roman" panose="02020603050405020304" pitchFamily="18" charset="0"/>
              </a:rPr>
              <a:t>Juries must be </a:t>
            </a:r>
            <a:r>
              <a:rPr lang="en-AU" sz="2200" dirty="0" smtClean="0">
                <a:latin typeface="Calibri" panose="020F0502020204030204" pitchFamily="34" charset="0"/>
                <a:ea typeface="Calibri" panose="020F0502020204030204" pitchFamily="34" charset="0"/>
                <a:cs typeface="Times New Roman" panose="02020603050405020304" pitchFamily="18" charset="0"/>
              </a:rPr>
              <a:t>directed </a:t>
            </a:r>
            <a:r>
              <a:rPr lang="en-AU" sz="2200" dirty="0">
                <a:latin typeface="Calibri" panose="020F0502020204030204" pitchFamily="34" charset="0"/>
                <a:ea typeface="Calibri" panose="020F0502020204030204" pitchFamily="34" charset="0"/>
                <a:cs typeface="Times New Roman" panose="02020603050405020304" pitchFamily="18" charset="0"/>
              </a:rPr>
              <a:t>as to the way in which they can treat expert </a:t>
            </a:r>
            <a:r>
              <a:rPr lang="en-AU" sz="2200" dirty="0" smtClean="0">
                <a:latin typeface="Calibri" panose="020F0502020204030204" pitchFamily="34" charset="0"/>
                <a:ea typeface="Calibri" panose="020F0502020204030204" pitchFamily="34" charset="0"/>
                <a:cs typeface="Times New Roman" panose="02020603050405020304" pitchFamily="18" charset="0"/>
              </a:rPr>
              <a:t>evidence.</a:t>
            </a:r>
            <a:endParaRPr lang="en-AU" sz="2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0000"/>
              </a:lnSpc>
              <a:spcAft>
                <a:spcPts val="800"/>
              </a:spcAft>
              <a:buFont typeface="Symbol" panose="05050102010706020507" pitchFamily="18" charset="2"/>
              <a:buChar char=""/>
            </a:pPr>
            <a:r>
              <a:rPr lang="en-AU" sz="2200" dirty="0">
                <a:latin typeface="Calibri" panose="020F0502020204030204" pitchFamily="34" charset="0"/>
                <a:ea typeface="Calibri" panose="020F0502020204030204" pitchFamily="34" charset="0"/>
                <a:cs typeface="Calibri" panose="020F0502020204030204" pitchFamily="34" charset="0"/>
              </a:rPr>
              <a:t>Persons qualified to express </a:t>
            </a:r>
            <a:r>
              <a:rPr lang="en-AU" sz="2200" dirty="0" smtClean="0">
                <a:latin typeface="Calibri" panose="020F0502020204030204" pitchFamily="34" charset="0"/>
                <a:ea typeface="Calibri" panose="020F0502020204030204" pitchFamily="34" charset="0"/>
                <a:cs typeface="Calibri" panose="020F0502020204030204" pitchFamily="34" charset="0"/>
              </a:rPr>
              <a:t>an expertise opinion are </a:t>
            </a:r>
            <a:r>
              <a:rPr lang="en-AU" sz="2200" dirty="0">
                <a:latin typeface="Calibri" panose="020F0502020204030204" pitchFamily="34" charset="0"/>
                <a:ea typeface="Calibri" panose="020F0502020204030204" pitchFamily="34" charset="0"/>
                <a:cs typeface="Calibri" panose="020F0502020204030204" pitchFamily="34" charset="0"/>
              </a:rPr>
              <a:t>permitted to do so on relevant matters </a:t>
            </a:r>
            <a:r>
              <a:rPr lang="en-AU" sz="2200" b="1" dirty="0">
                <a:latin typeface="Calibri" panose="020F0502020204030204" pitchFamily="34" charset="0"/>
                <a:ea typeface="Calibri" panose="020F0502020204030204" pitchFamily="34" charset="0"/>
                <a:cs typeface="Calibri" panose="020F0502020204030204" pitchFamily="34" charset="0"/>
              </a:rPr>
              <a:t>within the field</a:t>
            </a:r>
            <a:r>
              <a:rPr lang="en-AU" sz="2200" dirty="0">
                <a:latin typeface="Calibri" panose="020F0502020204030204" pitchFamily="34" charset="0"/>
                <a:ea typeface="Calibri" panose="020F0502020204030204" pitchFamily="34" charset="0"/>
                <a:cs typeface="Calibri" panose="020F0502020204030204" pitchFamily="34" charset="0"/>
              </a:rPr>
              <a:t> of their </a:t>
            </a:r>
            <a:r>
              <a:rPr lang="en-AU" sz="2200" dirty="0" smtClean="0">
                <a:latin typeface="Calibri" panose="020F0502020204030204" pitchFamily="34" charset="0"/>
                <a:ea typeface="Calibri" panose="020F0502020204030204" pitchFamily="34" charset="0"/>
                <a:cs typeface="Calibri" panose="020F0502020204030204" pitchFamily="34" charset="0"/>
              </a:rPr>
              <a:t>expertise.</a:t>
            </a:r>
            <a:endParaRPr lang="en-AU" sz="22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10000"/>
              </a:lnSpc>
              <a:spcAft>
                <a:spcPts val="800"/>
              </a:spcAft>
              <a:buFont typeface="Symbol" panose="05050102010706020507" pitchFamily="18" charset="2"/>
              <a:buChar char=""/>
            </a:pPr>
            <a:r>
              <a:rPr lang="en-AU" sz="2200" dirty="0">
                <a:latin typeface="Calibri" panose="020F0502020204030204" pitchFamily="34" charset="0"/>
                <a:ea typeface="Calibri" panose="020F0502020204030204" pitchFamily="34" charset="0"/>
              </a:rPr>
              <a:t>A</a:t>
            </a:r>
            <a:r>
              <a:rPr lang="en-AU" sz="2200" dirty="0" smtClean="0">
                <a:latin typeface="Calibri" panose="020F0502020204030204" pitchFamily="34" charset="0"/>
                <a:ea typeface="Calibri" panose="020F0502020204030204" pitchFamily="34" charset="0"/>
              </a:rPr>
              <a:t>n </a:t>
            </a:r>
            <a:r>
              <a:rPr lang="en-AU" sz="2200" dirty="0">
                <a:latin typeface="Calibri" panose="020F0502020204030204" pitchFamily="34" charset="0"/>
                <a:ea typeface="Calibri" panose="020F0502020204030204" pitchFamily="34" charset="0"/>
              </a:rPr>
              <a:t>‘expert’ </a:t>
            </a:r>
            <a:r>
              <a:rPr lang="en-AU" sz="2200" dirty="0" smtClean="0">
                <a:latin typeface="Calibri" panose="020F0502020204030204" pitchFamily="34" charset="0"/>
                <a:ea typeface="Calibri" panose="020F0502020204030204" pitchFamily="34" charset="0"/>
              </a:rPr>
              <a:t>witness does </a:t>
            </a:r>
            <a:r>
              <a:rPr lang="en-AU" sz="2200" dirty="0">
                <a:latin typeface="Calibri" panose="020F0502020204030204" pitchFamily="34" charset="0"/>
                <a:ea typeface="Calibri" panose="020F0502020204030204" pitchFamily="34" charset="0"/>
              </a:rPr>
              <a:t>not mean </a:t>
            </a:r>
            <a:r>
              <a:rPr lang="en-AU" sz="2200" dirty="0" smtClean="0">
                <a:latin typeface="Calibri" panose="020F0502020204030204" pitchFamily="34" charset="0"/>
                <a:ea typeface="Calibri" panose="020F0502020204030204" pitchFamily="34" charset="0"/>
              </a:rPr>
              <a:t>their </a:t>
            </a:r>
            <a:r>
              <a:rPr lang="en-AU" sz="2200" dirty="0">
                <a:latin typeface="Calibri" panose="020F0502020204030204" pitchFamily="34" charset="0"/>
                <a:ea typeface="Calibri" panose="020F0502020204030204" pitchFamily="34" charset="0"/>
              </a:rPr>
              <a:t>evidence has </a:t>
            </a:r>
            <a:r>
              <a:rPr lang="en-AU" sz="2200" dirty="0" smtClean="0">
                <a:latin typeface="Calibri" panose="020F0502020204030204" pitchFamily="34" charset="0"/>
                <a:ea typeface="Calibri" panose="020F0502020204030204" pitchFamily="34" charset="0"/>
              </a:rPr>
              <a:t>to be automatically </a:t>
            </a:r>
            <a:r>
              <a:rPr lang="en-AU" sz="2200" dirty="0">
                <a:latin typeface="Calibri" panose="020F0502020204030204" pitchFamily="34" charset="0"/>
                <a:ea typeface="Calibri" panose="020F0502020204030204" pitchFamily="34" charset="0"/>
              </a:rPr>
              <a:t>accepted – as judge you make this </a:t>
            </a:r>
            <a:r>
              <a:rPr lang="en-AU" sz="2200" dirty="0" smtClean="0">
                <a:latin typeface="Calibri" panose="020F0502020204030204" pitchFamily="34" charset="0"/>
                <a:ea typeface="Calibri" panose="020F0502020204030204" pitchFamily="34" charset="0"/>
              </a:rPr>
              <a:t>decision.</a:t>
            </a:r>
            <a:endParaRPr lang="en-AU" sz="22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2400" dirty="0">
              <a:latin typeface="Times New Roman" panose="02020603050405020304" pitchFamily="18" charset="0"/>
              <a:ea typeface="Times New Roman" panose="02020603050405020304" pitchFamily="18" charset="0"/>
            </a:endParaRPr>
          </a:p>
          <a:p>
            <a:pPr marL="0" indent="0">
              <a:lnSpc>
                <a:spcPct val="107000"/>
              </a:lnSpc>
              <a:spcAft>
                <a:spcPts val="800"/>
              </a:spcAft>
              <a:buNone/>
            </a:pPr>
            <a:endParaRPr lang="en-AU" sz="20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7" name="Content Placeholder 6" descr="Expert Witnesses: Best Way to Explain Details in Your Case">
            <a:extLst>
              <a:ext uri="{FF2B5EF4-FFF2-40B4-BE49-F238E27FC236}">
                <a16:creationId xmlns:a16="http://schemas.microsoft.com/office/drawing/2014/main" id="{0ADDAFA2-6DDA-F22F-EAD0-A4883D7F8FAA}"/>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2564904"/>
            <a:ext cx="3367066" cy="2246988"/>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000" b="1" dirty="0" smtClean="0">
                <a:solidFill>
                  <a:srgbClr val="002060"/>
                </a:solidFill>
                <a:latin typeface="+mn-lt"/>
                <a:cs typeface="Calibri" panose="020F0502020204030204" pitchFamily="34" charset="0"/>
              </a:rPr>
              <a:t>Matters court should have regard</a:t>
            </a:r>
          </a:p>
          <a:p>
            <a:r>
              <a:rPr lang="en-AU" sz="3000" b="1" dirty="0" smtClean="0">
                <a:solidFill>
                  <a:srgbClr val="002060"/>
                </a:solidFill>
                <a:latin typeface="+mn-lt"/>
                <a:cs typeface="Calibri" panose="020F0502020204030204" pitchFamily="34" charset="0"/>
              </a:rPr>
              <a:t>to with respect to expert witnesses</a:t>
            </a:r>
            <a:endParaRPr lang="en-AU" sz="30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2636447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2204864"/>
            <a:ext cx="7581181" cy="4653136"/>
          </a:xfrm>
        </p:spPr>
        <p:txBody>
          <a:bodyPr>
            <a:normAutofit/>
          </a:bodyPr>
          <a:lstStyle/>
          <a:p>
            <a:pPr marL="342900" lvl="0" indent="-342900">
              <a:lnSpc>
                <a:spcPct val="107000"/>
              </a:lnSpc>
              <a:buFont typeface="Symbol" panose="05050102010706020507" pitchFamily="18" charset="2"/>
              <a:buChar char=""/>
            </a:pPr>
            <a:r>
              <a:rPr lang="en-AU" sz="2000" b="1" dirty="0" smtClean="0">
                <a:ea typeface="Calibri" panose="020F0502020204030204" pitchFamily="34" charset="0"/>
                <a:cs typeface="Times New Roman" panose="02020603050405020304" pitchFamily="18" charset="0"/>
              </a:rPr>
              <a:t>Honest </a:t>
            </a:r>
            <a:r>
              <a:rPr lang="en-AU" sz="2000" b="1" dirty="0">
                <a:ea typeface="Calibri" panose="020F0502020204030204" pitchFamily="34" charset="0"/>
                <a:cs typeface="Times New Roman" panose="02020603050405020304" pitchFamily="18" charset="0"/>
              </a:rPr>
              <a:t>claim of right</a:t>
            </a:r>
            <a:r>
              <a:rPr lang="en-AU" sz="2000" dirty="0">
                <a:ea typeface="Calibri" panose="020F0502020204030204" pitchFamily="34" charset="0"/>
                <a:cs typeface="Times New Roman" panose="02020603050405020304" pitchFamily="18" charset="0"/>
              </a:rPr>
              <a:t> and </a:t>
            </a:r>
            <a:r>
              <a:rPr lang="en-AU" sz="2000" b="1" dirty="0">
                <a:ea typeface="Calibri" panose="020F0502020204030204" pitchFamily="34" charset="0"/>
                <a:cs typeface="Times New Roman" panose="02020603050405020304" pitchFamily="18" charset="0"/>
              </a:rPr>
              <a:t>mistake of </a:t>
            </a:r>
            <a:r>
              <a:rPr lang="en-AU" sz="2000" b="1" dirty="0" smtClean="0">
                <a:ea typeface="Calibri" panose="020F0502020204030204" pitchFamily="34" charset="0"/>
                <a:cs typeface="Times New Roman" panose="02020603050405020304" pitchFamily="18" charset="0"/>
              </a:rPr>
              <a:t>fact.</a:t>
            </a:r>
            <a:endParaRPr lang="en-AU" sz="2000" b="1" dirty="0">
              <a:ea typeface="Calibri" panose="020F0502020204030204" pitchFamily="34" charset="0"/>
              <a:cs typeface="Times New Roman" panose="02020603050405020304" pitchFamily="18" charset="0"/>
            </a:endParaRPr>
          </a:p>
          <a:p>
            <a:pPr marL="0" lvl="0" indent="0">
              <a:lnSpc>
                <a:spcPct val="107000"/>
              </a:lnSpc>
              <a:buNone/>
            </a:pPr>
            <a:endParaRPr lang="en-AU" sz="2000" dirty="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smtClean="0">
                <a:ea typeface="Calibri" panose="020F0502020204030204" pitchFamily="34" charset="0"/>
                <a:cs typeface="Times New Roman" panose="02020603050405020304" pitchFamily="18" charset="0"/>
              </a:rPr>
              <a:t>Law </a:t>
            </a:r>
            <a:r>
              <a:rPr lang="en-AU" sz="2000" dirty="0">
                <a:ea typeface="Calibri" panose="020F0502020204030204" pitchFamily="34" charset="0"/>
                <a:cs typeface="Times New Roman" panose="02020603050405020304" pitchFamily="18" charset="0"/>
              </a:rPr>
              <a:t>will not necessarily be the same in your </a:t>
            </a:r>
            <a:r>
              <a:rPr lang="en-AU" sz="2000" dirty="0" smtClean="0">
                <a:ea typeface="Calibri" panose="020F0502020204030204" pitchFamily="34" charset="0"/>
                <a:cs typeface="Times New Roman" panose="02020603050405020304" pitchFamily="18" charset="0"/>
              </a:rPr>
              <a:t>jurisdiction.</a:t>
            </a:r>
            <a:endParaRPr lang="en-AU" sz="2000" dirty="0">
              <a:ea typeface="Calibri" panose="020F0502020204030204" pitchFamily="34" charset="0"/>
              <a:cs typeface="Times New Roman" panose="02020603050405020304" pitchFamily="18" charset="0"/>
            </a:endParaRPr>
          </a:p>
          <a:p>
            <a:pPr marL="0" lvl="0" indent="0">
              <a:lnSpc>
                <a:spcPct val="107000"/>
              </a:lnSpc>
              <a:buNone/>
            </a:pPr>
            <a:endParaRPr lang="en-AU" sz="2000" dirty="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AU" sz="2000" dirty="0" smtClean="0">
                <a:ea typeface="Calibri" panose="020F0502020204030204" pitchFamily="34" charset="0"/>
                <a:cs typeface="Calibri" panose="020F0502020204030204" pitchFamily="34" charset="0"/>
              </a:rPr>
              <a:t>Section 22(1</a:t>
            </a:r>
            <a:r>
              <a:rPr lang="en-AU" sz="2000" dirty="0">
                <a:ea typeface="Calibri" panose="020F0502020204030204" pitchFamily="34" charset="0"/>
                <a:cs typeface="Calibri" panose="020F0502020204030204" pitchFamily="34" charset="0"/>
              </a:rPr>
              <a:t>) in Qld re honest claim of right and </a:t>
            </a:r>
            <a:r>
              <a:rPr lang="en-AU" sz="2000" dirty="0" smtClean="0">
                <a:ea typeface="Calibri" panose="020F0502020204030204" pitchFamily="34" charset="0"/>
                <a:cs typeface="Calibri" panose="020F0502020204030204" pitchFamily="34" charset="0"/>
              </a:rPr>
              <a:t>section 24 </a:t>
            </a:r>
            <a:r>
              <a:rPr lang="en-AU" sz="2000" dirty="0">
                <a:ea typeface="Calibri" panose="020F0502020204030204" pitchFamily="34" charset="0"/>
                <a:cs typeface="Calibri" panose="020F0502020204030204" pitchFamily="34" charset="0"/>
              </a:rPr>
              <a:t>for mistake of </a:t>
            </a:r>
            <a:r>
              <a:rPr lang="en-AU" sz="2000" dirty="0" smtClean="0">
                <a:ea typeface="Calibri" panose="020F0502020204030204" pitchFamily="34" charset="0"/>
                <a:cs typeface="Calibri" panose="020F0502020204030204" pitchFamily="34" charset="0"/>
              </a:rPr>
              <a:t>fact.</a:t>
            </a:r>
            <a:endParaRPr lang="en-AU" sz="2000" dirty="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2400" dirty="0">
              <a:latin typeface="Times New Roman" panose="02020603050405020304" pitchFamily="18" charset="0"/>
              <a:ea typeface="Times New Roman" panose="02020603050405020304" pitchFamily="18" charset="0"/>
            </a:endParaRPr>
          </a:p>
          <a:p>
            <a:pPr marL="0" indent="0">
              <a:lnSpc>
                <a:spcPct val="107000"/>
              </a:lnSpc>
              <a:spcAft>
                <a:spcPts val="800"/>
              </a:spcAft>
              <a:buNone/>
            </a:pPr>
            <a:endParaRPr lang="en-AU" sz="20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Common defences in fraud cases</a:t>
            </a:r>
          </a:p>
          <a:p>
            <a:r>
              <a:rPr lang="en-AU" sz="3200" b="1" dirty="0" smtClean="0">
                <a:solidFill>
                  <a:srgbClr val="002060"/>
                </a:solidFill>
                <a:latin typeface="+mn-lt"/>
                <a:cs typeface="Calibri" panose="020F0502020204030204" pitchFamily="34" charset="0"/>
              </a:rPr>
              <a:t>in Queensland</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140727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2204864"/>
            <a:ext cx="5060901" cy="4653136"/>
          </a:xfrm>
        </p:spPr>
        <p:txBody>
          <a:bodyPr>
            <a:normAutofit/>
          </a:bodyPr>
          <a:lstStyle/>
          <a:p>
            <a:pPr marL="342900" lvl="0" indent="-342900">
              <a:lnSpc>
                <a:spcPct val="107000"/>
              </a:lnSpc>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That he/she </a:t>
            </a:r>
            <a:r>
              <a:rPr lang="en-AU" sz="2000" dirty="0">
                <a:latin typeface="Calibri" panose="020F0502020204030204" pitchFamily="34" charset="0"/>
                <a:ea typeface="Calibri" panose="020F0502020204030204" pitchFamily="34" charset="0"/>
                <a:cs typeface="Times New Roman" panose="02020603050405020304" pitchFamily="18" charset="0"/>
              </a:rPr>
              <a:t>honestly believes himself or herself to be entitled to do what he or she is </a:t>
            </a:r>
            <a:r>
              <a:rPr lang="en-AU" sz="2000" dirty="0" smtClean="0">
                <a:latin typeface="Calibri" panose="020F0502020204030204" pitchFamily="34" charset="0"/>
                <a:ea typeface="Calibri" panose="020F0502020204030204" pitchFamily="34" charset="0"/>
                <a:cs typeface="Times New Roman" panose="02020603050405020304" pitchFamily="18" charset="0"/>
              </a:rPr>
              <a:t>doing.</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Need </a:t>
            </a:r>
            <a:r>
              <a:rPr lang="en-AU" sz="2000" dirty="0">
                <a:latin typeface="Calibri" panose="020F0502020204030204" pitchFamily="34" charset="0"/>
                <a:ea typeface="Calibri" panose="020F0502020204030204" pitchFamily="34" charset="0"/>
                <a:cs typeface="Times New Roman" panose="02020603050405020304" pitchFamily="18" charset="0"/>
              </a:rPr>
              <a:t>not be reasonable but can’t be with an intention to </a:t>
            </a:r>
            <a:r>
              <a:rPr lang="en-AU" sz="2000" dirty="0" smtClean="0">
                <a:latin typeface="Calibri" panose="020F0502020204030204" pitchFamily="34" charset="0"/>
                <a:ea typeface="Calibri" panose="020F0502020204030204" pitchFamily="34" charset="0"/>
                <a:cs typeface="Times New Roman" panose="02020603050405020304" pitchFamily="18" charset="0"/>
              </a:rPr>
              <a:t>defraud.</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Does </a:t>
            </a:r>
            <a:r>
              <a:rPr lang="en-AU" sz="2000" dirty="0">
                <a:latin typeface="Calibri" panose="020F0502020204030204" pitchFamily="34" charset="0"/>
                <a:ea typeface="Calibri" panose="020F0502020204030204" pitchFamily="34" charset="0"/>
                <a:cs typeface="Times New Roman" panose="02020603050405020304" pitchFamily="18" charset="0"/>
              </a:rPr>
              <a:t>not matter if the right asserted by the belief is one which is unfounded in law or </a:t>
            </a:r>
            <a:r>
              <a:rPr lang="en-AU" sz="2000" dirty="0" smtClean="0">
                <a:latin typeface="Calibri" panose="020F0502020204030204" pitchFamily="34" charset="0"/>
                <a:ea typeface="Calibri" panose="020F0502020204030204" pitchFamily="34" charset="0"/>
                <a:cs typeface="Times New Roman" panose="02020603050405020304" pitchFamily="18" charset="0"/>
              </a:rPr>
              <a:t>fact.</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The question </a:t>
            </a:r>
            <a:r>
              <a:rPr lang="en-AU" sz="2000" dirty="0">
                <a:latin typeface="Calibri" panose="020F0502020204030204" pitchFamily="34" charset="0"/>
                <a:ea typeface="Calibri" panose="020F0502020204030204" pitchFamily="34" charset="0"/>
                <a:cs typeface="Times New Roman" panose="02020603050405020304" pitchFamily="18" charset="0"/>
              </a:rPr>
              <a:t>of fact not law as to whether a person was acting under an honest claim of </a:t>
            </a:r>
            <a:r>
              <a:rPr lang="en-AU" sz="2000" dirty="0" smtClean="0">
                <a:latin typeface="Calibri" panose="020F0502020204030204" pitchFamily="34" charset="0"/>
                <a:ea typeface="Calibri" panose="020F0502020204030204" pitchFamily="34" charset="0"/>
                <a:cs typeface="Times New Roman" panose="02020603050405020304" pitchFamily="18" charset="0"/>
              </a:rPr>
              <a:t>right.</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2400" dirty="0">
              <a:latin typeface="Times New Roman" panose="02020603050405020304" pitchFamily="18" charset="0"/>
              <a:ea typeface="Times New Roman" panose="02020603050405020304" pitchFamily="18" charset="0"/>
            </a:endParaRPr>
          </a:p>
          <a:p>
            <a:pPr marL="0" indent="0">
              <a:lnSpc>
                <a:spcPct val="107000"/>
              </a:lnSpc>
              <a:spcAft>
                <a:spcPts val="800"/>
              </a:spcAft>
              <a:buNone/>
            </a:pPr>
            <a:endParaRPr lang="en-AU" sz="20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Honest claim of right. Factors</a:t>
            </a:r>
          </a:p>
          <a:p>
            <a:r>
              <a:rPr lang="en-AU" sz="3200" b="1" dirty="0" smtClean="0">
                <a:solidFill>
                  <a:srgbClr val="002060"/>
                </a:solidFill>
                <a:latin typeface="+mn-lt"/>
                <a:cs typeface="Calibri" panose="020F0502020204030204" pitchFamily="34" charset="0"/>
              </a:rPr>
              <a:t>need to prove:</a:t>
            </a:r>
            <a:endParaRPr lang="en-AU" sz="3200" b="1" dirty="0">
              <a:solidFill>
                <a:srgbClr val="002060"/>
              </a:solidFill>
              <a:latin typeface="+mn-lt"/>
              <a:cs typeface="Calibri" panose="020F0502020204030204" pitchFamily="34" charset="0"/>
            </a:endParaRPr>
          </a:p>
        </p:txBody>
      </p:sp>
      <p:pic>
        <p:nvPicPr>
          <p:cNvPr id="7" name="Content Placeholder 8">
            <a:extLst>
              <a:ext uri="{FF2B5EF4-FFF2-40B4-BE49-F238E27FC236}">
                <a16:creationId xmlns:a16="http://schemas.microsoft.com/office/drawing/2014/main" id="{248DC129-C0D0-CC55-DCAE-6DEE3995E99E}"/>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828439" y="2924944"/>
            <a:ext cx="2916324" cy="1944216"/>
          </a:xfrm>
        </p:spPr>
      </p:pic>
    </p:spTree>
    <p:extLst>
      <p:ext uri="{BB962C8B-B14F-4D97-AF65-F5344CB8AC3E}">
        <p14:creationId xmlns:p14="http://schemas.microsoft.com/office/powerpoint/2010/main" val="3535443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2309179"/>
            <a:ext cx="4124797" cy="3208054"/>
          </a:xfrm>
        </p:spPr>
        <p:txBody>
          <a:bodyPr>
            <a:normAutofit/>
          </a:bodyPr>
          <a:lstStyle/>
          <a:p>
            <a:pPr marL="0" indent="0">
              <a:lnSpc>
                <a:spcPct val="107000"/>
              </a:lnSpc>
              <a:buNone/>
            </a:pPr>
            <a:r>
              <a:rPr lang="en-AU" sz="2000" dirty="0">
                <a:latin typeface="Calibri" panose="020F0502020204030204" pitchFamily="34" charset="0"/>
                <a:ea typeface="Calibri" panose="020F0502020204030204" pitchFamily="34" charset="0"/>
                <a:cs typeface="Times New Roman" panose="02020603050405020304" pitchFamily="18" charset="0"/>
              </a:rPr>
              <a:t>A person who does or omits to do an act </a:t>
            </a:r>
            <a:r>
              <a:rPr lang="en-AU" sz="2000" b="1" dirty="0">
                <a:latin typeface="Calibri" panose="020F0502020204030204" pitchFamily="34" charset="0"/>
                <a:ea typeface="Calibri" panose="020F0502020204030204" pitchFamily="34" charset="0"/>
                <a:cs typeface="Times New Roman" panose="02020603050405020304" pitchFamily="18" charset="0"/>
              </a:rPr>
              <a:t>under an honest and reasonable but mistaken belief </a:t>
            </a:r>
            <a:r>
              <a:rPr lang="en-AU" sz="2000" dirty="0">
                <a:latin typeface="Calibri" panose="020F0502020204030204" pitchFamily="34" charset="0"/>
                <a:ea typeface="Calibri" panose="020F0502020204030204" pitchFamily="34" charset="0"/>
                <a:cs typeface="Times New Roman" panose="02020603050405020304" pitchFamily="18" charset="0"/>
              </a:rPr>
              <a:t>in the existence of any state of things, to the same extent as if the real state of things had been such as the person believed to exist.</a:t>
            </a:r>
          </a:p>
          <a:p>
            <a:pPr marL="0" indent="0">
              <a:lnSpc>
                <a:spcPct val="107000"/>
              </a:lnSpc>
              <a:spcAft>
                <a:spcPts val="800"/>
              </a:spcAft>
              <a:buNone/>
            </a:pPr>
            <a:endParaRPr lang="en-AU" sz="2400" dirty="0">
              <a:latin typeface="Times New Roman" panose="02020603050405020304" pitchFamily="18" charset="0"/>
              <a:ea typeface="Times New Roman" panose="02020603050405020304" pitchFamily="18" charset="0"/>
            </a:endParaRPr>
          </a:p>
          <a:p>
            <a:pPr marL="0" indent="0">
              <a:lnSpc>
                <a:spcPct val="107000"/>
              </a:lnSpc>
              <a:spcAft>
                <a:spcPts val="800"/>
              </a:spcAft>
              <a:buNone/>
            </a:pPr>
            <a:endParaRPr lang="en-AU" sz="20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Mistake of fact defence (Qld)</a:t>
            </a:r>
            <a:endParaRPr lang="en-AU" sz="3200" b="1" dirty="0">
              <a:solidFill>
                <a:srgbClr val="002060"/>
              </a:solidFill>
              <a:latin typeface="+mn-lt"/>
              <a:cs typeface="Calibri" panose="020F0502020204030204" pitchFamily="34" charset="0"/>
            </a:endParaRPr>
          </a:p>
        </p:txBody>
      </p:sp>
      <p:pic>
        <p:nvPicPr>
          <p:cNvPr id="8" name="Content Placeholder 6" descr="Defence Of Honest And Reasonable Mistake Of Fact - National Criminal  Lawyers® NCL">
            <a:extLst>
              <a:ext uri="{FF2B5EF4-FFF2-40B4-BE49-F238E27FC236}">
                <a16:creationId xmlns:a16="http://schemas.microsoft.com/office/drawing/2014/main" id="{B34BD85D-783D-9C97-0E73-97C48CDF2FE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5891" y="2309179"/>
            <a:ext cx="3640863" cy="2559981"/>
          </a:xfrm>
          <a:prstGeom prst="rect">
            <a:avLst/>
          </a:prstGeom>
          <a:noFill/>
          <a:ln>
            <a:noFill/>
          </a:ln>
        </p:spPr>
      </p:pic>
    </p:spTree>
    <p:extLst>
      <p:ext uri="{BB962C8B-B14F-4D97-AF65-F5344CB8AC3E}">
        <p14:creationId xmlns:p14="http://schemas.microsoft.com/office/powerpoint/2010/main" val="10697432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2309178"/>
            <a:ext cx="4124797" cy="3856126"/>
          </a:xfrm>
        </p:spPr>
        <p:txBody>
          <a:bodyPr>
            <a:normAutofit/>
          </a:bodyPr>
          <a:lstStyle/>
          <a:p>
            <a:pPr marL="342900" lvl="0" indent="-342900">
              <a:lnSpc>
                <a:spcPct val="107000"/>
              </a:lnSpc>
              <a:buFont typeface="Symbol" panose="05050102010706020507" pitchFamily="18" charset="2"/>
              <a:buChar char=""/>
            </a:pPr>
            <a:r>
              <a:rPr lang="en-AU" sz="2000" b="1" dirty="0">
                <a:latin typeface="Calibri" panose="020F0502020204030204" pitchFamily="34" charset="0"/>
                <a:ea typeface="Calibri" panose="020F0502020204030204" pitchFamily="34" charset="0"/>
                <a:cs typeface="Times New Roman" panose="02020603050405020304" pitchFamily="18" charset="0"/>
              </a:rPr>
              <a:t>Excuse</a:t>
            </a:r>
            <a:r>
              <a:rPr lang="en-AU" sz="2000" dirty="0">
                <a:latin typeface="Calibri" panose="020F0502020204030204" pitchFamily="34" charset="0"/>
                <a:ea typeface="Calibri" panose="020F0502020204030204" pitchFamily="34" charset="0"/>
                <a:cs typeface="Times New Roman" panose="02020603050405020304" pitchFamily="18" charset="0"/>
              </a:rPr>
              <a:t> </a:t>
            </a:r>
            <a:r>
              <a:rPr lang="en-AU" sz="2000" dirty="0" smtClean="0">
                <a:latin typeface="Calibri" panose="020F0502020204030204" pitchFamily="34" charset="0"/>
                <a:ea typeface="Calibri" panose="020F0502020204030204" pitchFamily="34" charset="0"/>
                <a:cs typeface="Times New Roman" panose="02020603050405020304" pitchFamily="18" charset="0"/>
              </a:rPr>
              <a:t>is </a:t>
            </a:r>
            <a:r>
              <a:rPr lang="en-AU" sz="2000" dirty="0">
                <a:latin typeface="Calibri" panose="020F0502020204030204" pitchFamily="34" charset="0"/>
                <a:ea typeface="Calibri" panose="020F0502020204030204" pitchFamily="34" charset="0"/>
                <a:cs typeface="Times New Roman" panose="02020603050405020304" pitchFamily="18" charset="0"/>
              </a:rPr>
              <a:t>distinct from a defence, and is a matter which the prosecution must negate beyond reasonable </a:t>
            </a:r>
            <a:r>
              <a:rPr lang="en-AU" sz="2000" dirty="0" smtClean="0">
                <a:latin typeface="Calibri" panose="020F0502020204030204" pitchFamily="34" charset="0"/>
                <a:ea typeface="Calibri" panose="020F0502020204030204" pitchFamily="34" charset="0"/>
                <a:cs typeface="Times New Roman" panose="02020603050405020304" pitchFamily="18" charset="0"/>
              </a:rPr>
              <a:t>doubt.</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a:latin typeface="Calibri" panose="020F0502020204030204" pitchFamily="34" charset="0"/>
                <a:ea typeface="Calibri" panose="020F0502020204030204" pitchFamily="34" charset="0"/>
                <a:cs typeface="Times New Roman" panose="02020603050405020304" pitchFamily="18" charset="0"/>
              </a:rPr>
              <a:t>Defendant </a:t>
            </a:r>
            <a:r>
              <a:rPr lang="en-AU" sz="2000" dirty="0" smtClean="0">
                <a:latin typeface="Calibri" panose="020F0502020204030204" pitchFamily="34" charset="0"/>
                <a:ea typeface="Calibri" panose="020F0502020204030204" pitchFamily="34" charset="0"/>
                <a:cs typeface="Times New Roman" panose="02020603050405020304" pitchFamily="18" charset="0"/>
              </a:rPr>
              <a:t>does not </a:t>
            </a:r>
            <a:r>
              <a:rPr lang="en-AU" sz="2000" dirty="0">
                <a:latin typeface="Calibri" panose="020F0502020204030204" pitchFamily="34" charset="0"/>
                <a:ea typeface="Calibri" panose="020F0502020204030204" pitchFamily="34" charset="0"/>
                <a:cs typeface="Times New Roman" panose="02020603050405020304" pitchFamily="18" charset="0"/>
              </a:rPr>
              <a:t>have to give evidence </a:t>
            </a:r>
            <a:r>
              <a:rPr lang="en-AU" sz="2000" dirty="0" smtClean="0">
                <a:latin typeface="Calibri" panose="020F0502020204030204" pitchFamily="34" charset="0"/>
                <a:ea typeface="Calibri" panose="020F0502020204030204" pitchFamily="34" charset="0"/>
                <a:cs typeface="Times New Roman" panose="02020603050405020304" pitchFamily="18" charset="0"/>
              </a:rPr>
              <a:t>but there </a:t>
            </a:r>
            <a:r>
              <a:rPr lang="en-AU" sz="2000" dirty="0">
                <a:latin typeface="Calibri" panose="020F0502020204030204" pitchFamily="34" charset="0"/>
                <a:ea typeface="Calibri" panose="020F0502020204030204" pitchFamily="34" charset="0"/>
                <a:cs typeface="Times New Roman" panose="02020603050405020304" pitchFamily="18" charset="0"/>
              </a:rPr>
              <a:t>must be some evidence, looking at the case as a whole, of operative mistake.  </a:t>
            </a:r>
          </a:p>
          <a:p>
            <a:pPr marL="342900" lvl="0" indent="-342900">
              <a:lnSpc>
                <a:spcPct val="107000"/>
              </a:lnSpc>
              <a:spcAft>
                <a:spcPts val="800"/>
              </a:spcAft>
              <a:buFont typeface="Symbol" panose="05050102010706020507" pitchFamily="18" charset="2"/>
              <a:buChar char=""/>
            </a:pPr>
            <a:r>
              <a:rPr lang="en-AU" sz="2000" dirty="0">
                <a:latin typeface="Calibri" panose="020F0502020204030204" pitchFamily="34" charset="0"/>
                <a:ea typeface="Calibri" panose="020F0502020204030204" pitchFamily="34" charset="0"/>
                <a:cs typeface="Times New Roman" panose="02020603050405020304" pitchFamily="18" charset="0"/>
              </a:rPr>
              <a:t>Mistake must be one of </a:t>
            </a:r>
            <a:r>
              <a:rPr lang="en-AU" sz="2000" b="1" dirty="0">
                <a:latin typeface="Calibri" panose="020F0502020204030204" pitchFamily="34" charset="0"/>
                <a:ea typeface="Calibri" panose="020F0502020204030204" pitchFamily="34" charset="0"/>
                <a:cs typeface="Times New Roman" panose="02020603050405020304" pitchFamily="18" charset="0"/>
              </a:rPr>
              <a:t>fact</a:t>
            </a:r>
            <a:r>
              <a:rPr lang="en-AU" sz="2000" dirty="0">
                <a:latin typeface="Calibri" panose="020F0502020204030204" pitchFamily="34" charset="0"/>
                <a:ea typeface="Calibri" panose="020F0502020204030204" pitchFamily="34" charset="0"/>
                <a:cs typeface="Times New Roman" panose="02020603050405020304" pitchFamily="18" charset="0"/>
              </a:rPr>
              <a:t> and not of law.</a:t>
            </a:r>
          </a:p>
          <a:p>
            <a:pPr marL="0" indent="0">
              <a:lnSpc>
                <a:spcPct val="107000"/>
              </a:lnSpc>
              <a:buNone/>
            </a:pP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2400" dirty="0">
              <a:latin typeface="Times New Roman" panose="02020603050405020304" pitchFamily="18" charset="0"/>
              <a:ea typeface="Times New Roman" panose="02020603050405020304" pitchFamily="18" charset="0"/>
            </a:endParaRPr>
          </a:p>
          <a:p>
            <a:pPr marL="0" indent="0">
              <a:lnSpc>
                <a:spcPct val="107000"/>
              </a:lnSpc>
              <a:spcAft>
                <a:spcPts val="800"/>
              </a:spcAft>
              <a:buNone/>
            </a:pPr>
            <a:endParaRPr lang="en-AU" sz="20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Mistake of fact defence (Qld)</a:t>
            </a:r>
            <a:endParaRPr lang="en-AU" sz="3200" b="1" dirty="0">
              <a:solidFill>
                <a:srgbClr val="002060"/>
              </a:solidFill>
              <a:latin typeface="+mn-lt"/>
              <a:cs typeface="Calibri" panose="020F0502020204030204" pitchFamily="34" charset="0"/>
            </a:endParaRPr>
          </a:p>
        </p:txBody>
      </p:sp>
      <p:pic>
        <p:nvPicPr>
          <p:cNvPr id="8" name="Content Placeholder 6" descr="Defence Of Honest And Reasonable Mistake Of Fact - National Criminal  Lawyers® NCL">
            <a:extLst>
              <a:ext uri="{FF2B5EF4-FFF2-40B4-BE49-F238E27FC236}">
                <a16:creationId xmlns:a16="http://schemas.microsoft.com/office/drawing/2014/main" id="{B34BD85D-783D-9C97-0E73-97C48CDF2FE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5891" y="2309179"/>
            <a:ext cx="3640863" cy="2559981"/>
          </a:xfrm>
          <a:prstGeom prst="rect">
            <a:avLst/>
          </a:prstGeom>
          <a:noFill/>
          <a:ln>
            <a:noFill/>
          </a:ln>
        </p:spPr>
      </p:pic>
    </p:spTree>
    <p:extLst>
      <p:ext uri="{BB962C8B-B14F-4D97-AF65-F5344CB8AC3E}">
        <p14:creationId xmlns:p14="http://schemas.microsoft.com/office/powerpoint/2010/main" val="27447315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2C1F5C-DC8E-A36C-944C-A7904F8624EB}"/>
              </a:ext>
            </a:extLst>
          </p:cNvPr>
          <p:cNvSpPr>
            <a:spLocks noGrp="1"/>
          </p:cNvSpPr>
          <p:nvPr>
            <p:ph sz="half" idx="1"/>
          </p:nvPr>
        </p:nvSpPr>
        <p:spPr>
          <a:xfrm>
            <a:off x="807243" y="2309178"/>
            <a:ext cx="4124797" cy="3856126"/>
          </a:xfrm>
        </p:spPr>
        <p:txBody>
          <a:bodyPr>
            <a:normAutofit/>
          </a:bodyPr>
          <a:lstStyle/>
          <a:p>
            <a:pPr marL="342900" lvl="0" indent="-342900">
              <a:lnSpc>
                <a:spcPct val="107000"/>
              </a:lnSpc>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Belief </a:t>
            </a:r>
            <a:r>
              <a:rPr lang="en-AU" sz="2000" dirty="0">
                <a:latin typeface="Calibri" panose="020F0502020204030204" pitchFamily="34" charset="0"/>
                <a:ea typeface="Calibri" panose="020F0502020204030204" pitchFamily="34" charset="0"/>
                <a:cs typeface="Times New Roman" panose="02020603050405020304" pitchFamily="18" charset="0"/>
              </a:rPr>
              <a:t>must be positively held -  mere inadvertence will not </a:t>
            </a:r>
            <a:r>
              <a:rPr lang="en-AU" sz="2000" dirty="0" smtClean="0">
                <a:latin typeface="Calibri" panose="020F0502020204030204" pitchFamily="34" charset="0"/>
                <a:ea typeface="Calibri" panose="020F0502020204030204" pitchFamily="34" charset="0"/>
                <a:cs typeface="Times New Roman" panose="02020603050405020304" pitchFamily="18" charset="0"/>
              </a:rPr>
              <a:t>suffice.</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Must </a:t>
            </a:r>
            <a:r>
              <a:rPr lang="en-AU" sz="2000" dirty="0">
                <a:latin typeface="Calibri" panose="020F0502020204030204" pitchFamily="34" charset="0"/>
                <a:ea typeface="Calibri" panose="020F0502020204030204" pitchFamily="34" charset="0"/>
                <a:cs typeface="Times New Roman" panose="02020603050405020304" pitchFamily="18" charset="0"/>
              </a:rPr>
              <a:t>be an honest belief and a reasonable belief – held by </a:t>
            </a:r>
            <a:r>
              <a:rPr lang="en-AU" sz="2000" dirty="0" smtClean="0">
                <a:latin typeface="Calibri" panose="020F0502020204030204" pitchFamily="34" charset="0"/>
                <a:ea typeface="Calibri" panose="020F0502020204030204" pitchFamily="34" charset="0"/>
                <a:cs typeface="Times New Roman" panose="02020603050405020304" pitchFamily="18" charset="0"/>
              </a:rPr>
              <a:t>defence </a:t>
            </a:r>
            <a:r>
              <a:rPr lang="en-AU" sz="2000" dirty="0">
                <a:latin typeface="Calibri" panose="020F0502020204030204" pitchFamily="34" charset="0"/>
                <a:ea typeface="Calibri" panose="020F0502020204030204" pitchFamily="34" charset="0"/>
                <a:cs typeface="Times New Roman" panose="02020603050405020304" pitchFamily="18" charset="0"/>
              </a:rPr>
              <a:t>on reasonable </a:t>
            </a:r>
            <a:r>
              <a:rPr lang="en-AU" sz="2000" dirty="0" smtClean="0">
                <a:latin typeface="Calibri" panose="020F0502020204030204" pitchFamily="34" charset="0"/>
                <a:ea typeface="Calibri" panose="020F0502020204030204" pitchFamily="34" charset="0"/>
                <a:cs typeface="Times New Roman" panose="02020603050405020304" pitchFamily="18" charset="0"/>
              </a:rPr>
              <a:t>grounds.</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Defence </a:t>
            </a:r>
            <a:r>
              <a:rPr lang="en-AU" sz="2000" dirty="0">
                <a:latin typeface="Calibri" panose="020F0502020204030204" pitchFamily="34" charset="0"/>
                <a:ea typeface="Calibri" panose="020F0502020204030204" pitchFamily="34" charset="0"/>
                <a:cs typeface="Times New Roman" panose="02020603050405020304" pitchFamily="18" charset="0"/>
              </a:rPr>
              <a:t>can be claimed by </a:t>
            </a:r>
            <a:r>
              <a:rPr lang="en-AU" sz="2000" dirty="0" smtClean="0">
                <a:latin typeface="Calibri" panose="020F0502020204030204" pitchFamily="34" charset="0"/>
                <a:ea typeface="Calibri" panose="020F0502020204030204" pitchFamily="34" charset="0"/>
                <a:cs typeface="Times New Roman" panose="02020603050405020304" pitchFamily="18" charset="0"/>
              </a:rPr>
              <a:t>corporations.</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AU" sz="2000" dirty="0" smtClean="0">
                <a:latin typeface="Calibri" panose="020F0502020204030204" pitchFamily="34" charset="0"/>
                <a:ea typeface="Calibri" panose="020F0502020204030204" pitchFamily="34" charset="0"/>
                <a:cs typeface="Times New Roman" panose="02020603050405020304" pitchFamily="18" charset="0"/>
              </a:rPr>
              <a:t>Complications </a:t>
            </a:r>
            <a:r>
              <a:rPr lang="en-AU" sz="2000" dirty="0">
                <a:latin typeface="Calibri" panose="020F0502020204030204" pitchFamily="34" charset="0"/>
                <a:ea typeface="Calibri" panose="020F0502020204030204" pitchFamily="34" charset="0"/>
                <a:cs typeface="Times New Roman" panose="02020603050405020304" pitchFamily="18" charset="0"/>
              </a:rPr>
              <a:t>with this </a:t>
            </a:r>
            <a:r>
              <a:rPr lang="en-AU" sz="2000" dirty="0" smtClean="0">
                <a:latin typeface="Calibri" panose="020F0502020204030204" pitchFamily="34" charset="0"/>
                <a:ea typeface="Calibri" panose="020F0502020204030204" pitchFamily="34" charset="0"/>
                <a:cs typeface="Times New Roman" panose="02020603050405020304" pitchFamily="18" charset="0"/>
              </a:rPr>
              <a:t>defence.</a:t>
            </a: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endParaRPr lang="en-AU"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2400" dirty="0">
              <a:latin typeface="Times New Roman" panose="02020603050405020304" pitchFamily="18" charset="0"/>
              <a:ea typeface="Times New Roman" panose="02020603050405020304" pitchFamily="18" charset="0"/>
            </a:endParaRPr>
          </a:p>
          <a:p>
            <a:pPr marL="0" indent="0">
              <a:lnSpc>
                <a:spcPct val="107000"/>
              </a:lnSpc>
              <a:spcAft>
                <a:spcPts val="800"/>
              </a:spcAft>
              <a:buNone/>
            </a:pPr>
            <a:endParaRPr lang="en-AU" sz="2000" b="1"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A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pPr>
            <a:endParaRPr lang="en-AU" dirty="0"/>
          </a:p>
        </p:txBody>
      </p:sp>
      <p:pic>
        <p:nvPicPr>
          <p:cNvPr id="5" name="Picture 4">
            <a:extLst>
              <a:ext uri="{FF2B5EF4-FFF2-40B4-BE49-F238E27FC236}">
                <a16:creationId xmlns:a16="http://schemas.microsoft.com/office/drawing/2014/main" id="{BDFE6714-E114-6E83-A4E1-FCC3B75B652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sp>
        <p:nvSpPr>
          <p:cNvPr id="6" name="Title 2"/>
          <p:cNvSpPr txBox="1">
            <a:spLocks/>
          </p:cNvSpPr>
          <p:nvPr/>
        </p:nvSpPr>
        <p:spPr>
          <a:xfrm>
            <a:off x="807243" y="437670"/>
            <a:ext cx="7529513" cy="975106"/>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Mistake of fact defence (Qld)</a:t>
            </a:r>
            <a:endParaRPr lang="en-AU" sz="3200" b="1" dirty="0">
              <a:solidFill>
                <a:srgbClr val="002060"/>
              </a:solidFill>
              <a:latin typeface="+mn-lt"/>
              <a:cs typeface="Calibri" panose="020F0502020204030204" pitchFamily="34" charset="0"/>
            </a:endParaRPr>
          </a:p>
        </p:txBody>
      </p:sp>
      <p:pic>
        <p:nvPicPr>
          <p:cNvPr id="8" name="Content Placeholder 6" descr="Defence Of Honest And Reasonable Mistake Of Fact - National Criminal  Lawyers® NCL">
            <a:extLst>
              <a:ext uri="{FF2B5EF4-FFF2-40B4-BE49-F238E27FC236}">
                <a16:creationId xmlns:a16="http://schemas.microsoft.com/office/drawing/2014/main" id="{B34BD85D-783D-9C97-0E73-97C48CDF2FE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5891" y="2309179"/>
            <a:ext cx="3640863" cy="2559981"/>
          </a:xfrm>
          <a:prstGeom prst="rect">
            <a:avLst/>
          </a:prstGeom>
          <a:noFill/>
          <a:ln>
            <a:noFill/>
          </a:ln>
        </p:spPr>
      </p:pic>
    </p:spTree>
    <p:extLst>
      <p:ext uri="{BB962C8B-B14F-4D97-AF65-F5344CB8AC3E}">
        <p14:creationId xmlns:p14="http://schemas.microsoft.com/office/powerpoint/2010/main" val="4031134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0930" y="4886579"/>
            <a:ext cx="184731" cy="300082"/>
          </a:xfrm>
          <a:prstGeom prst="rect">
            <a:avLst/>
          </a:prstGeom>
          <a:noFill/>
        </p:spPr>
        <p:txBody>
          <a:bodyPr wrap="none" rtlCol="0">
            <a:spAutoFit/>
          </a:bodyPr>
          <a:lstStyle/>
          <a:p>
            <a:pPr defTabSz="685800">
              <a:defRPr/>
            </a:pPr>
            <a:endParaRPr lang="en-US" sz="1350" dirty="0">
              <a:solidFill>
                <a:prstClr val="black"/>
              </a:solidFill>
              <a:latin typeface="Calibri" panose="020F0502020204030204"/>
            </a:endParaRPr>
          </a:p>
        </p:txBody>
      </p:sp>
      <p:sp>
        <p:nvSpPr>
          <p:cNvPr id="3" name="Title 2"/>
          <p:cNvSpPr>
            <a:spLocks noGrp="1"/>
          </p:cNvSpPr>
          <p:nvPr>
            <p:ph type="title"/>
          </p:nvPr>
        </p:nvSpPr>
        <p:spPr>
          <a:xfrm>
            <a:off x="755576" y="437670"/>
            <a:ext cx="7141886" cy="567685"/>
          </a:xfrm>
        </p:spPr>
        <p:txBody>
          <a:bodyPr>
            <a:normAutofit/>
          </a:bodyPr>
          <a:lstStyle/>
          <a:p>
            <a:r>
              <a:rPr lang="en-AU" sz="3200" b="1" dirty="0">
                <a:solidFill>
                  <a:srgbClr val="002060"/>
                </a:solidFill>
                <a:latin typeface="+mn-lt"/>
                <a:cs typeface="Calibri" panose="020F0502020204030204" pitchFamily="34" charset="0"/>
              </a:rPr>
              <a:t>Discussion</a:t>
            </a:r>
            <a:endParaRPr lang="en-AU" sz="3200" dirty="0">
              <a:solidFill>
                <a:srgbClr val="002060"/>
              </a:solidFill>
              <a:latin typeface="+mn-lt"/>
              <a:cs typeface="Calibri" panose="020F0502020204030204" pitchFamily="34" charset="0"/>
            </a:endParaRPr>
          </a:p>
        </p:txBody>
      </p:sp>
      <p:sp>
        <p:nvSpPr>
          <p:cNvPr id="5" name="Content Placeholder 4"/>
          <p:cNvSpPr>
            <a:spLocks noGrp="1"/>
          </p:cNvSpPr>
          <p:nvPr>
            <p:ph idx="1"/>
          </p:nvPr>
        </p:nvSpPr>
        <p:spPr>
          <a:xfrm>
            <a:off x="1369006" y="2060848"/>
            <a:ext cx="5915025" cy="3457159"/>
          </a:xfrm>
        </p:spPr>
        <p:txBody>
          <a:bodyPr>
            <a:normAutofit/>
          </a:bodyPr>
          <a:lstStyle/>
          <a:p>
            <a:pPr algn="ctr"/>
            <a:endParaRPr lang="en-AU" sz="2000" dirty="0">
              <a:ea typeface="Calibri" panose="020F0502020204030204" pitchFamily="34" charset="0"/>
              <a:cs typeface="Times New Roman" panose="02020603050405020304" pitchFamily="18" charset="0"/>
            </a:endParaRPr>
          </a:p>
          <a:p>
            <a:pPr marL="0" indent="0" algn="ctr">
              <a:buNone/>
            </a:pPr>
            <a:r>
              <a:rPr lang="en-AU" sz="3200" b="1" dirty="0">
                <a:solidFill>
                  <a:srgbClr val="002060"/>
                </a:solidFill>
                <a:ea typeface="Calibri" panose="020F0502020204030204" pitchFamily="34" charset="0"/>
                <a:cs typeface="Calibri" panose="020F0502020204030204" pitchFamily="34" charset="0"/>
              </a:rPr>
              <a:t>Session 5: Evidence Scenario and Questions </a:t>
            </a:r>
          </a:p>
          <a:p>
            <a:pPr marL="0" indent="0" algn="ctr">
              <a:buNone/>
            </a:pPr>
            <a:endParaRPr lang="en-AU" sz="3200" b="1" dirty="0">
              <a:solidFill>
                <a:srgbClr val="002060"/>
              </a:solidFill>
              <a:ea typeface="Calibri" panose="020F0502020204030204" pitchFamily="34" charset="0"/>
              <a:cs typeface="Calibri" panose="020F0502020204030204" pitchFamily="34" charset="0"/>
            </a:endParaRPr>
          </a:p>
        </p:txBody>
      </p:sp>
      <p:pic>
        <p:nvPicPr>
          <p:cNvPr id="7" name="Picture 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260648"/>
            <a:ext cx="1606097" cy="921730"/>
          </a:xfrm>
          <a:prstGeom prst="rect">
            <a:avLst/>
          </a:prstGeom>
          <a:noFill/>
          <a:ln>
            <a:noFill/>
          </a:ln>
        </p:spPr>
      </p:pic>
    </p:spTree>
    <p:extLst>
      <p:ext uri="{BB962C8B-B14F-4D97-AF65-F5344CB8AC3E}">
        <p14:creationId xmlns:p14="http://schemas.microsoft.com/office/powerpoint/2010/main" val="8841775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DA86061-BCD2-E05F-22F3-8F1525231CE4}"/>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04143" y="1340768"/>
            <a:ext cx="7735712" cy="4351338"/>
          </a:xfrm>
        </p:spPr>
      </p:pic>
      <p:sp>
        <p:nvSpPr>
          <p:cNvPr id="6" name="Title 2"/>
          <p:cNvSpPr txBox="1">
            <a:spLocks/>
          </p:cNvSpPr>
          <p:nvPr/>
        </p:nvSpPr>
        <p:spPr>
          <a:xfrm>
            <a:off x="807243" y="437670"/>
            <a:ext cx="7529513" cy="56768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dirty="0" smtClean="0">
                <a:solidFill>
                  <a:srgbClr val="002060"/>
                </a:solidFill>
                <a:latin typeface="+mn-lt"/>
                <a:cs typeface="Calibri" panose="020F0502020204030204" pitchFamily="34" charset="0"/>
              </a:rPr>
              <a:t>Questions</a:t>
            </a:r>
            <a:endParaRPr lang="en-AU" sz="3200" b="1" dirty="0">
              <a:solidFill>
                <a:srgbClr val="002060"/>
              </a:solidFill>
              <a:latin typeface="+mn-lt"/>
              <a:cs typeface="Calibri" panose="020F0502020204030204" pitchFamily="34" charset="0"/>
            </a:endParaRPr>
          </a:p>
        </p:txBody>
      </p:sp>
    </p:spTree>
    <p:extLst>
      <p:ext uri="{BB962C8B-B14F-4D97-AF65-F5344CB8AC3E}">
        <p14:creationId xmlns:p14="http://schemas.microsoft.com/office/powerpoint/2010/main" val="1102145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555776" y="404664"/>
            <a:ext cx="3500594" cy="2008971"/>
          </a:xfrm>
          <a:prstGeom prst="rect">
            <a:avLst/>
          </a:prstGeom>
          <a:noFill/>
          <a:ln>
            <a:noFill/>
          </a:ln>
        </p:spPr>
      </p:pic>
      <p:sp>
        <p:nvSpPr>
          <p:cNvPr id="6" name="Title 5"/>
          <p:cNvSpPr>
            <a:spLocks noGrp="1"/>
          </p:cNvSpPr>
          <p:nvPr>
            <p:ph type="title"/>
          </p:nvPr>
        </p:nvSpPr>
        <p:spPr>
          <a:xfrm>
            <a:off x="1259632" y="3068960"/>
            <a:ext cx="6649373" cy="1325563"/>
          </a:xfrm>
        </p:spPr>
        <p:txBody>
          <a:bodyPr>
            <a:noAutofit/>
          </a:bodyPr>
          <a:lstStyle/>
          <a:p>
            <a:pPr algn="ctr"/>
            <a:r>
              <a:rPr lang="en-AU" sz="5500" b="1" i="1" dirty="0" smtClean="0">
                <a:latin typeface="+mn-lt"/>
              </a:rPr>
              <a:t>Feedback</a:t>
            </a:r>
            <a:endParaRPr lang="en-AU" sz="5500" i="1" dirty="0">
              <a:solidFill>
                <a:srgbClr val="FF0000"/>
              </a:solidFill>
              <a:latin typeface="+mn-lt"/>
            </a:endParaRPr>
          </a:p>
        </p:txBody>
      </p:sp>
    </p:spTree>
    <p:extLst>
      <p:ext uri="{BB962C8B-B14F-4D97-AF65-F5344CB8AC3E}">
        <p14:creationId xmlns:p14="http://schemas.microsoft.com/office/powerpoint/2010/main" val="23598127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0930" y="4886579"/>
            <a:ext cx="184731" cy="300082"/>
          </a:xfrm>
          <a:prstGeom prst="rect">
            <a:avLst/>
          </a:prstGeom>
          <a:noFill/>
        </p:spPr>
        <p:txBody>
          <a:bodyPr wrap="none" rtlCol="0">
            <a:spAutoFit/>
          </a:bodyPr>
          <a:lstStyle/>
          <a:p>
            <a:pPr defTabSz="685800">
              <a:defRPr/>
            </a:pPr>
            <a:endParaRPr lang="en-US" sz="1350" dirty="0">
              <a:solidFill>
                <a:prstClr val="black"/>
              </a:solidFill>
              <a:latin typeface="Calibri" panose="020F0502020204030204"/>
            </a:endParaRPr>
          </a:p>
        </p:txBody>
      </p:sp>
      <p:sp>
        <p:nvSpPr>
          <p:cNvPr id="3" name="Title 2"/>
          <p:cNvSpPr>
            <a:spLocks noGrp="1"/>
          </p:cNvSpPr>
          <p:nvPr>
            <p:ph type="title"/>
          </p:nvPr>
        </p:nvSpPr>
        <p:spPr>
          <a:xfrm>
            <a:off x="755576" y="437670"/>
            <a:ext cx="7141886" cy="567685"/>
          </a:xfrm>
        </p:spPr>
        <p:txBody>
          <a:bodyPr>
            <a:normAutofit/>
          </a:bodyPr>
          <a:lstStyle/>
          <a:p>
            <a:r>
              <a:rPr lang="en-AU" sz="3200" b="1" dirty="0" smtClean="0">
                <a:solidFill>
                  <a:srgbClr val="002060"/>
                </a:solidFill>
                <a:latin typeface="+mn-lt"/>
                <a:cs typeface="Calibri" panose="020F0502020204030204" pitchFamily="34" charset="0"/>
              </a:rPr>
              <a:t>Upcoming PJIP activities</a:t>
            </a:r>
            <a:endParaRPr lang="en-AU" sz="3200" dirty="0">
              <a:solidFill>
                <a:srgbClr val="002060"/>
              </a:solidFill>
              <a:latin typeface="+mn-lt"/>
              <a:cs typeface="Calibri" panose="020F0502020204030204" pitchFamily="34" charset="0"/>
            </a:endParaRPr>
          </a:p>
        </p:txBody>
      </p:sp>
      <p:sp>
        <p:nvSpPr>
          <p:cNvPr id="5" name="Content Placeholder 4"/>
          <p:cNvSpPr>
            <a:spLocks noGrp="1"/>
          </p:cNvSpPr>
          <p:nvPr>
            <p:ph idx="1"/>
          </p:nvPr>
        </p:nvSpPr>
        <p:spPr>
          <a:xfrm>
            <a:off x="827584" y="1556792"/>
            <a:ext cx="7128792" cy="4752528"/>
          </a:xfrm>
        </p:spPr>
        <p:txBody>
          <a:bodyPr>
            <a:normAutofit/>
          </a:bodyPr>
          <a:lstStyle/>
          <a:p>
            <a:pPr algn="ctr"/>
            <a:endParaRPr lang="en-AU" sz="2000" dirty="0">
              <a:ea typeface="Calibri" panose="020F0502020204030204" pitchFamily="34" charset="0"/>
              <a:cs typeface="Times New Roman" panose="02020603050405020304" pitchFamily="18" charset="0"/>
            </a:endParaRPr>
          </a:p>
          <a:p>
            <a:r>
              <a:rPr lang="en-AU" sz="2500" dirty="0" smtClean="0">
                <a:ea typeface="Calibri" panose="020F0502020204030204" pitchFamily="34" charset="0"/>
                <a:cs typeface="Calibri" panose="020F0502020204030204" pitchFamily="34" charset="0"/>
              </a:rPr>
              <a:t>Self-paced workshop for judges</a:t>
            </a:r>
          </a:p>
          <a:p>
            <a:r>
              <a:rPr lang="en-AU" sz="2500" dirty="0" smtClean="0">
                <a:ea typeface="Calibri" panose="020F0502020204030204" pitchFamily="34" charset="0"/>
                <a:cs typeface="Calibri" panose="020F0502020204030204" pitchFamily="34" charset="0"/>
              </a:rPr>
              <a:t>Second in-person workshop for judges</a:t>
            </a:r>
          </a:p>
          <a:p>
            <a:r>
              <a:rPr lang="en-AU" sz="2500" dirty="0" smtClean="0">
                <a:ea typeface="Calibri" panose="020F0502020204030204" pitchFamily="34" charset="0"/>
                <a:cs typeface="Calibri" panose="020F0502020204030204" pitchFamily="34" charset="0"/>
              </a:rPr>
              <a:t>Judicial Networking and Mentoring Program</a:t>
            </a:r>
          </a:p>
          <a:p>
            <a:pPr lvl="1"/>
            <a:r>
              <a:rPr lang="en-AU" sz="2500" dirty="0" smtClean="0">
                <a:ea typeface="Calibri" panose="020F0502020204030204" pitchFamily="34" charset="0"/>
                <a:cs typeface="Calibri" panose="020F0502020204030204" pitchFamily="34" charset="0"/>
              </a:rPr>
              <a:t>Evidentiary Issues webinar</a:t>
            </a:r>
          </a:p>
          <a:p>
            <a:pPr lvl="1"/>
            <a:r>
              <a:rPr lang="en-AU" sz="2500" dirty="0" smtClean="0">
                <a:ea typeface="Calibri" panose="020F0502020204030204" pitchFamily="34" charset="0"/>
                <a:cs typeface="Calibri" panose="020F0502020204030204" pitchFamily="34" charset="0"/>
              </a:rPr>
              <a:t>Unconscious bias in judicial decision-making webinar</a:t>
            </a:r>
            <a:endParaRPr lang="en-AU" sz="2500" dirty="0">
              <a:ea typeface="Calibri" panose="020F0502020204030204" pitchFamily="34" charset="0"/>
              <a:cs typeface="Calibri" panose="020F0502020204030204" pitchFamily="34" charset="0"/>
            </a:endParaRPr>
          </a:p>
          <a:p>
            <a:r>
              <a:rPr lang="en-AU" sz="2500" dirty="0" smtClean="0">
                <a:ea typeface="Calibri" panose="020F0502020204030204" pitchFamily="34" charset="0"/>
                <a:cs typeface="Calibri" panose="020F0502020204030204" pitchFamily="34" charset="0"/>
              </a:rPr>
              <a:t>Online live &amp; self-paced course for court staff</a:t>
            </a:r>
          </a:p>
          <a:p>
            <a:r>
              <a:rPr lang="en-AU" sz="2500" dirty="0" smtClean="0">
                <a:ea typeface="Calibri" panose="020F0502020204030204" pitchFamily="34" charset="0"/>
                <a:cs typeface="Calibri" panose="020F0502020204030204" pitchFamily="34" charset="0"/>
              </a:rPr>
              <a:t>Second in-person workshop for court staff</a:t>
            </a:r>
          </a:p>
          <a:p>
            <a:r>
              <a:rPr lang="en-AU" sz="2500" dirty="0" smtClean="0">
                <a:ea typeface="Calibri" panose="020F0502020204030204" pitchFamily="34" charset="0"/>
                <a:cs typeface="Calibri" panose="020F0502020204030204" pitchFamily="34" charset="0"/>
              </a:rPr>
              <a:t>Resources</a:t>
            </a:r>
            <a:endParaRPr lang="en-AU" sz="2500" dirty="0">
              <a:ea typeface="Calibri" panose="020F0502020204030204" pitchFamily="34" charset="0"/>
              <a:cs typeface="Calibri" panose="020F0502020204030204" pitchFamily="34" charset="0"/>
            </a:endParaRPr>
          </a:p>
        </p:txBody>
      </p:sp>
      <p:pic>
        <p:nvPicPr>
          <p:cNvPr id="7" name="Picture 6"/>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260648"/>
            <a:ext cx="1606097" cy="921730"/>
          </a:xfrm>
          <a:prstGeom prst="rect">
            <a:avLst/>
          </a:prstGeom>
          <a:noFill/>
          <a:ln>
            <a:noFill/>
          </a:ln>
        </p:spPr>
      </p:pic>
    </p:spTree>
    <p:extLst>
      <p:ext uri="{BB962C8B-B14F-4D97-AF65-F5344CB8AC3E}">
        <p14:creationId xmlns:p14="http://schemas.microsoft.com/office/powerpoint/2010/main" val="18989694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555776" y="404664"/>
            <a:ext cx="3500594" cy="2008971"/>
          </a:xfrm>
          <a:prstGeom prst="rect">
            <a:avLst/>
          </a:prstGeom>
          <a:noFill/>
          <a:ln>
            <a:noFill/>
          </a:ln>
        </p:spPr>
      </p:pic>
      <p:sp>
        <p:nvSpPr>
          <p:cNvPr id="6" name="Title 5"/>
          <p:cNvSpPr>
            <a:spLocks noGrp="1"/>
          </p:cNvSpPr>
          <p:nvPr>
            <p:ph type="title"/>
          </p:nvPr>
        </p:nvSpPr>
        <p:spPr>
          <a:xfrm>
            <a:off x="1259632" y="3068960"/>
            <a:ext cx="6649373" cy="1325563"/>
          </a:xfrm>
        </p:spPr>
        <p:txBody>
          <a:bodyPr>
            <a:noAutofit/>
          </a:bodyPr>
          <a:lstStyle/>
          <a:p>
            <a:pPr algn="ctr"/>
            <a:r>
              <a:rPr lang="en-AU" sz="5500" b="1" i="1" dirty="0" smtClean="0">
                <a:latin typeface="+mn-lt"/>
              </a:rPr>
              <a:t>Thank you!</a:t>
            </a:r>
            <a:endParaRPr lang="en-AU" sz="5500" i="1" dirty="0">
              <a:solidFill>
                <a:srgbClr val="FF0000"/>
              </a:solidFill>
              <a:latin typeface="+mn-lt"/>
            </a:endParaRPr>
          </a:p>
        </p:txBody>
      </p:sp>
    </p:spTree>
    <p:extLst>
      <p:ext uri="{BB962C8B-B14F-4D97-AF65-F5344CB8AC3E}">
        <p14:creationId xmlns:p14="http://schemas.microsoft.com/office/powerpoint/2010/main" val="214108751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3f3783f-cdd2-442a-a9d2-1183fd1c4316}" enabled="0" method="" siteId="{33f3783f-cdd2-442a-a9d2-1183fd1c4316}" removed="1"/>
</clbl:labelList>
</file>

<file path=docProps/app.xml><?xml version="1.0" encoding="utf-8"?>
<Properties xmlns="http://schemas.openxmlformats.org/officeDocument/2006/extended-properties" xmlns:vt="http://schemas.openxmlformats.org/officeDocument/2006/docPropsVTypes">
  <Template/>
  <TotalTime>6603</TotalTime>
  <Words>1534</Words>
  <Application>Microsoft Office PowerPoint</Application>
  <PresentationFormat>On-screen Show (4:3)</PresentationFormat>
  <Paragraphs>185</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Symbol</vt:lpstr>
      <vt:lpstr>Times New Roman</vt:lpstr>
      <vt:lpstr>Office Theme</vt:lpstr>
      <vt:lpstr>PowerPoint Presentation</vt:lpstr>
      <vt:lpstr>PowerPoint Presentation</vt:lpstr>
      <vt:lpstr>Session 5: Evidence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Discussion</vt:lpstr>
      <vt:lpstr>PowerPoint Presentation</vt:lpstr>
      <vt:lpstr>Feedback</vt:lpstr>
      <vt:lpstr>Upcoming PJIP activities</vt:lpstr>
      <vt:lpstr>Thank you!</vt:lpstr>
    </vt:vector>
  </TitlesOfParts>
  <Company>Federal Court of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Lorenz Metzner</dc:creator>
  <cp:lastModifiedBy>Chloe McNeil</cp:lastModifiedBy>
  <cp:revision>319</cp:revision>
  <cp:lastPrinted>2022-11-23T22:18:08Z</cp:lastPrinted>
  <dcterms:created xsi:type="dcterms:W3CDTF">2016-08-08T19:45:45Z</dcterms:created>
  <dcterms:modified xsi:type="dcterms:W3CDTF">2023-06-15T07:39:02Z</dcterms:modified>
</cp:coreProperties>
</file>